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7" r:id="rId4"/>
    <p:sldId id="258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44606AE2-6123-412E-8765-84AE2B8732FB}" type="datetimeFigureOut">
              <a:rPr lang="cs-CZ" smtClean="0"/>
              <a:pPr/>
              <a:t>23.10.2013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735ED06-9A1D-4B20-8147-12EFDF1F202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icrosoft.office.cz/" TargetMode="External"/><Relationship Id="rId2" Type="http://schemas.openxmlformats.org/officeDocument/2006/relationships/hyperlink" Target="http://cs.wikipedia.org/wiki/Soubor:Bundesarchiv_Bild_102-13622,_Prag,_Sokolfest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750" y="1700213"/>
            <a:ext cx="7993063" cy="3600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ČÍSLO PROJEKTU: 1.4 OP VK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NÁZEV: VY_52_INOVACE_31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AUTOR: Magdalena Pelcová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OBDOBÍ: 2013 -14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ROČNÍK: 5.</a:t>
            </a: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OBLAST: Člověk a jeho svět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VZDĚLÁVACÍ OBOR: 1. stupeň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TÉMATICKÝ OKRUH: Lidé a čas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TÉMA: První </a:t>
            </a:r>
            <a:r>
              <a:rPr lang="cs-CZ" sz="1400" dirty="0" smtClean="0">
                <a:latin typeface="Calibri" pitchFamily="34" charset="0"/>
              </a:rPr>
              <a:t>republika</a:t>
            </a: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1400" dirty="0" smtClean="0">
              <a:latin typeface="Calibri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1400" dirty="0" smtClean="0">
                <a:latin typeface="Calibri" pitchFamily="34" charset="0"/>
              </a:rPr>
              <a:t>ANOTACE</a:t>
            </a:r>
            <a:r>
              <a:rPr lang="cs-CZ" sz="1400" b="1" dirty="0" smtClean="0">
                <a:latin typeface="Calibri" pitchFamily="34" charset="0"/>
              </a:rPr>
              <a:t>: Materiál je určen k výkladu. Seznamuje s obdobím </a:t>
            </a:r>
            <a:r>
              <a:rPr lang="cs-CZ" sz="1400" b="1" dirty="0" smtClean="0">
                <a:latin typeface="Calibri" pitchFamily="34" charset="0"/>
              </a:rPr>
              <a:t>první republiky</a:t>
            </a:r>
            <a:r>
              <a:rPr lang="cs-CZ" sz="1400" b="1" dirty="0" smtClean="0">
                <a:latin typeface="Calibri" pitchFamily="34" charset="0"/>
              </a:rPr>
              <a:t>.</a:t>
            </a:r>
            <a:r>
              <a:rPr lang="cs-CZ" sz="1400" b="1" dirty="0" smtClean="0">
                <a:latin typeface="Calibri" pitchFamily="34" charset="0"/>
              </a:rPr>
              <a:t> </a:t>
            </a:r>
            <a:r>
              <a:rPr lang="cs-CZ" sz="1400" b="1" dirty="0" smtClean="0">
                <a:latin typeface="Calibri" pitchFamily="34" charset="0"/>
              </a:rPr>
              <a:t>Slouží k zapsání do sešitů, čtení s porozuměním, upevňování získaných informací.</a:t>
            </a:r>
          </a:p>
          <a:p>
            <a:pPr lvl="2" eaLnBrk="1" hangingPunct="1">
              <a:buFontTx/>
              <a:buNone/>
            </a:pPr>
            <a:endParaRPr lang="cs-CZ" sz="600" dirty="0" smtClean="0">
              <a:latin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b="1" dirty="0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2051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549275"/>
            <a:ext cx="15843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Rectangle 5"/>
          <p:cNvSpPr>
            <a:spLocks noChangeArrowheads="1"/>
          </p:cNvSpPr>
          <p:nvPr/>
        </p:nvSpPr>
        <p:spPr bwMode="auto">
          <a:xfrm>
            <a:off x="1765300" y="603250"/>
            <a:ext cx="662305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Times New Roman" pitchFamily="18" charset="0"/>
              </a:rPr>
              <a:t>                                     </a:t>
            </a:r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 škola a mateřská škola J.A.Komenského</a:t>
            </a:r>
            <a:endParaRPr lang="cs-CZ" sz="1200"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1200" b="1">
                <a:latin typeface="Times New Roman" pitchFamily="18" charset="0"/>
                <a:cs typeface="Times New Roman" pitchFamily="18" charset="0"/>
              </a:rPr>
              <a:t>                                                                    v Novém  Strašecí</a:t>
            </a:r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 Komenského nám. 209, 271 01 Nové Strašecí</a:t>
            </a:r>
          </a:p>
          <a:p>
            <a:pPr algn="ctr"/>
            <a:r>
              <a:rPr lang="cs-CZ" sz="1200">
                <a:latin typeface="Times New Roman" pitchFamily="18" charset="0"/>
                <a:cs typeface="Times New Roman" pitchFamily="18" charset="0"/>
              </a:rPr>
              <a:t>                                                 tel. 311 240 401, 311 240 400, email: zsnovstra@email.cz</a:t>
            </a:r>
          </a:p>
        </p:txBody>
      </p:sp>
      <p:pic>
        <p:nvPicPr>
          <p:cNvPr id="2053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5319713"/>
            <a:ext cx="5111750" cy="989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259632" y="620688"/>
            <a:ext cx="58719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První republika</a:t>
            </a:r>
            <a:endParaRPr lang="cs-CZ" sz="5400" b="1" u="sng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1844824"/>
            <a:ext cx="871296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pl-PL" sz="3600" dirty="0" smtClean="0"/>
              <a:t>bylo </a:t>
            </a:r>
            <a:r>
              <a:rPr lang="pl-PL" sz="3600" dirty="0"/>
              <a:t>to období od roku </a:t>
            </a:r>
            <a:r>
              <a:rPr lang="pl-PL" sz="3600" b="1" dirty="0"/>
              <a:t>1918 (=vzniku) </a:t>
            </a:r>
            <a:endParaRPr lang="pl-PL" sz="3600" b="1" dirty="0" smtClean="0"/>
          </a:p>
          <a:p>
            <a:r>
              <a:rPr lang="pl-PL" sz="3600" b="1" dirty="0" smtClean="0"/>
              <a:t>do </a:t>
            </a:r>
            <a:r>
              <a:rPr lang="pl-PL" sz="3600" b="1" dirty="0"/>
              <a:t>roku 1938 </a:t>
            </a:r>
            <a:r>
              <a:rPr lang="pl-PL" sz="3600" b="1" dirty="0" smtClean="0"/>
              <a:t>(=část </a:t>
            </a:r>
            <a:r>
              <a:rPr lang="pl-PL" sz="3600" b="1" dirty="0"/>
              <a:t>českých zemí byla obsazena </a:t>
            </a:r>
            <a:r>
              <a:rPr lang="cs-CZ" sz="3600" dirty="0" smtClean="0"/>
              <a:t> </a:t>
            </a:r>
            <a:r>
              <a:rPr lang="cs-CZ" sz="3600" dirty="0"/>
              <a:t>německým vojskem)</a:t>
            </a:r>
          </a:p>
        </p:txBody>
      </p:sp>
      <p:sp>
        <p:nvSpPr>
          <p:cNvPr id="6" name="Obdélník 5"/>
          <p:cNvSpPr/>
          <p:nvPr/>
        </p:nvSpPr>
        <p:spPr>
          <a:xfrm>
            <a:off x="0" y="3645024"/>
            <a:ext cx="9144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- po hospodářském rozmachu (trval asi </a:t>
            </a:r>
            <a:r>
              <a:rPr lang="cs-CZ" sz="3600" dirty="0" smtClean="0"/>
              <a:t>10 </a:t>
            </a:r>
          </a:p>
          <a:p>
            <a:r>
              <a:rPr lang="cs-CZ" sz="3600" dirty="0" smtClean="0"/>
              <a:t>  let</a:t>
            </a:r>
            <a:r>
              <a:rPr lang="cs-CZ" sz="3600" dirty="0"/>
              <a:t>) přišla okolo roku 1930 </a:t>
            </a:r>
            <a:r>
              <a:rPr lang="cs-CZ" sz="3600" dirty="0" smtClean="0"/>
              <a:t>celosvětová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</a:t>
            </a:r>
            <a:r>
              <a:rPr lang="cs-CZ" sz="3600" dirty="0"/>
              <a:t>krize a s ní </a:t>
            </a:r>
            <a:r>
              <a:rPr lang="cs-CZ" sz="3600" dirty="0" smtClean="0"/>
              <a:t>nezaměstnanost</a:t>
            </a:r>
            <a:endParaRPr lang="cs-CZ" sz="3600" dirty="0"/>
          </a:p>
        </p:txBody>
      </p:sp>
    </p:spTree>
  </p:cSld>
  <p:clrMapOvr>
    <a:masterClrMapping/>
  </p:clrMapOvr>
  <p:transition>
    <p:push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08720"/>
            <a:ext cx="556113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- lidé žili daleko skromněji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1700808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- dokázali si i tak najít radost a potěšení (cestování, cvičení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4211960" y="2276872"/>
            <a:ext cx="200728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v Sokole,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2339752" y="2924944"/>
            <a:ext cx="79928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který </a:t>
            </a:r>
            <a:r>
              <a:rPr lang="cs-CZ" sz="3600" dirty="0"/>
              <a:t>vznikl, lidé si oblíbili kino)</a:t>
            </a:r>
          </a:p>
        </p:txBody>
      </p:sp>
      <p:sp>
        <p:nvSpPr>
          <p:cNvPr id="6" name="Obdélník 5"/>
          <p:cNvSpPr/>
          <p:nvPr/>
        </p:nvSpPr>
        <p:spPr>
          <a:xfrm>
            <a:off x="6156176" y="2276872"/>
            <a:ext cx="256192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děti chodily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2924944"/>
            <a:ext cx="23294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d</a:t>
            </a:r>
            <a:r>
              <a:rPr lang="cs-CZ" sz="3600" dirty="0" smtClean="0"/>
              <a:t>o Skauta,</a:t>
            </a:r>
            <a:endParaRPr lang="cs-CZ" sz="3600" dirty="0"/>
          </a:p>
        </p:txBody>
      </p:sp>
      <p:pic>
        <p:nvPicPr>
          <p:cNvPr id="2054" name="Picture 6" descr="C:\Documents and Settings\a\Local Settings\Temporary Internet Files\Content.IE5\CATZ2DK8\MC9002975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573016"/>
            <a:ext cx="2224235" cy="2808312"/>
          </a:xfrm>
          <a:prstGeom prst="rect">
            <a:avLst/>
          </a:prstGeom>
          <a:noFill/>
        </p:spPr>
      </p:pic>
      <p:pic>
        <p:nvPicPr>
          <p:cNvPr id="2059" name="Picture 11" descr="C:\Documents and Settings\a\Local Settings\Temporary Internet Files\Content.IE5\BSLPN7F1\MC900295945[1].wmf"/>
          <p:cNvPicPr>
            <a:picLocks noChangeAspect="1" noChangeArrowheads="1"/>
          </p:cNvPicPr>
          <p:nvPr/>
        </p:nvPicPr>
        <p:blipFill>
          <a:blip r:embed="rId3" cstate="print">
            <a:grayscl/>
          </a:blip>
          <a:srcRect/>
          <a:stretch>
            <a:fillRect/>
          </a:stretch>
        </p:blipFill>
        <p:spPr bwMode="auto">
          <a:xfrm>
            <a:off x="6804248" y="332656"/>
            <a:ext cx="1837853" cy="1510420"/>
          </a:xfrm>
          <a:prstGeom prst="rect">
            <a:avLst/>
          </a:prstGeom>
          <a:noFill/>
        </p:spPr>
      </p:pic>
      <p:pic>
        <p:nvPicPr>
          <p:cNvPr id="2071" name="Picture 23" descr="C:\Documents and Settings\a\Local Settings\Temporary Internet Files\Content.IE5\V1XGTZ8Y\MC9002177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3861048"/>
            <a:ext cx="1008112" cy="2438862"/>
          </a:xfrm>
          <a:prstGeom prst="rect">
            <a:avLst/>
          </a:prstGeom>
          <a:noFill/>
        </p:spPr>
      </p:pic>
      <p:pic>
        <p:nvPicPr>
          <p:cNvPr id="2072" name="Picture 24" descr="C:\Documents and Settings\a\Local Settings\Temporary Internet Files\Content.IE5\FW7JRG85\MC900298637[1].wmf"/>
          <p:cNvPicPr>
            <a:picLocks noChangeAspect="1" noChangeArrowheads="1"/>
          </p:cNvPicPr>
          <p:nvPr/>
        </p:nvPicPr>
        <p:blipFill>
          <a:blip r:embed="rId5" cstate="print">
            <a:grayscl/>
          </a:blip>
          <a:srcRect/>
          <a:stretch>
            <a:fillRect/>
          </a:stretch>
        </p:blipFill>
        <p:spPr bwMode="auto">
          <a:xfrm>
            <a:off x="7092280" y="5445224"/>
            <a:ext cx="1887322" cy="780898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7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20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20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77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770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77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04664"/>
            <a:ext cx="476765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- hlavní vlastnosti byly</a:t>
            </a:r>
          </a:p>
        </p:txBody>
      </p:sp>
      <p:sp>
        <p:nvSpPr>
          <p:cNvPr id="3" name="Obdélník 2"/>
          <p:cNvSpPr/>
          <p:nvPr/>
        </p:nvSpPr>
        <p:spPr>
          <a:xfrm>
            <a:off x="755576" y="1052736"/>
            <a:ext cx="256352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zdvořilost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5148064" y="404664"/>
            <a:ext cx="1353256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úcta,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444208" y="404664"/>
            <a:ext cx="231505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slušnost,</a:t>
            </a:r>
            <a:endParaRPr lang="cs-CZ" sz="3600" dirty="0"/>
          </a:p>
        </p:txBody>
      </p:sp>
      <p:pic>
        <p:nvPicPr>
          <p:cNvPr id="1032" name="Picture 8" descr="Soubor:Bundesarchiv Bild 102-13622, Prag, Sokolfest.jpg"/>
          <p:cNvPicPr>
            <a:picLocks noChangeAspect="1" noChangeArrowheads="1"/>
          </p:cNvPicPr>
          <p:nvPr/>
        </p:nvPicPr>
        <p:blipFill>
          <a:blip r:embed="rId2" cstate="print"/>
          <a:srcRect b="4545"/>
          <a:stretch>
            <a:fillRect/>
          </a:stretch>
        </p:blipFill>
        <p:spPr bwMode="auto">
          <a:xfrm>
            <a:off x="1043608" y="1628800"/>
            <a:ext cx="7380312" cy="4536504"/>
          </a:xfrm>
          <a:prstGeom prst="rect">
            <a:avLst/>
          </a:prstGeom>
          <a:noFill/>
        </p:spPr>
      </p:pic>
      <p:pic>
        <p:nvPicPr>
          <p:cNvPr id="1033" name="Picture 9" descr="C:\Documents and Settings\a\Local Settings\Temporary Internet Files\Content.IE5\CKWBZH45\MC90043607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D9C3A5">
                <a:tint val="50000"/>
                <a:satMod val="180000"/>
              </a:srgbClr>
            </a:duotone>
            <a:lum contrast="-40000"/>
          </a:blip>
          <a:srcRect/>
          <a:stretch>
            <a:fillRect/>
          </a:stretch>
        </p:blipFill>
        <p:spPr bwMode="auto">
          <a:xfrm>
            <a:off x="3707904" y="4005064"/>
            <a:ext cx="432048" cy="306158"/>
          </a:xfrm>
          <a:prstGeom prst="rect">
            <a:avLst/>
          </a:prstGeom>
          <a:noFill/>
        </p:spPr>
      </p:pic>
      <p:pic>
        <p:nvPicPr>
          <p:cNvPr id="1037" name="Picture 13" descr="C:\Documents and Settings\a\Local Settings\Temporary Internet Files\Content.IE5\CATZ2DK8\MP900448284[1].jpg"/>
          <p:cNvPicPr>
            <a:picLocks noChangeAspect="1" noChangeArrowheads="1"/>
          </p:cNvPicPr>
          <p:nvPr/>
        </p:nvPicPr>
        <p:blipFill>
          <a:blip r:embed="rId4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1043608" y="5013176"/>
            <a:ext cx="1566644" cy="1080120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1043608" y="1628800"/>
            <a:ext cx="7709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Co do obrázku z roku 1932 nepatří?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572000" y="5877272"/>
            <a:ext cx="3865161" cy="584775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Sokolové na sletu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  <p:transition>
    <p:cover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6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>
                                        <p:cTn id="11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hidden"/>
                                          </p:val>
                                        </p:tav>
                                        <p:tav tm="50000">
                                          <p:val>
                                            <p:strVal val="visible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" decel="100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764704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baseline="0" dirty="0" smtClean="0"/>
              <a:t> okolo roku 1935 končila krize, lidé mohli </a:t>
            </a:r>
          </a:p>
          <a:p>
            <a:r>
              <a:rPr lang="cs-CZ" sz="3600" baseline="0" dirty="0" smtClean="0"/>
              <a:t> opět žít lépe</a:t>
            </a:r>
            <a:endParaRPr lang="cs-CZ" sz="3600" dirty="0"/>
          </a:p>
        </p:txBody>
      </p:sp>
      <p:sp>
        <p:nvSpPr>
          <p:cNvPr id="3" name="Obdélník 2"/>
          <p:cNvSpPr/>
          <p:nvPr/>
        </p:nvSpPr>
        <p:spPr>
          <a:xfrm>
            <a:off x="251520" y="2276872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Tx/>
              <a:buChar char="-"/>
            </a:pPr>
            <a:r>
              <a:rPr lang="cs-CZ" sz="3600" baseline="0" dirty="0" smtClean="0"/>
              <a:t> objevilo se ale jiné nebezpečí - fašisté </a:t>
            </a:r>
          </a:p>
          <a:p>
            <a:r>
              <a:rPr lang="cs-CZ" sz="3600" dirty="0"/>
              <a:t> </a:t>
            </a:r>
            <a:r>
              <a:rPr lang="cs-CZ" sz="3600" dirty="0" smtClean="0"/>
              <a:t> </a:t>
            </a:r>
            <a:r>
              <a:rPr lang="cs-CZ" sz="3600" baseline="0" dirty="0" smtClean="0"/>
              <a:t>v čele s </a:t>
            </a:r>
            <a:r>
              <a:rPr lang="cs-CZ" sz="3600" b="1" baseline="0" dirty="0" smtClean="0"/>
              <a:t>Adolfem</a:t>
            </a:r>
            <a:endParaRPr lang="cs-CZ" sz="3600" dirty="0"/>
          </a:p>
        </p:txBody>
      </p:sp>
      <p:sp>
        <p:nvSpPr>
          <p:cNvPr id="4" name="Obdélník 3"/>
          <p:cNvSpPr/>
          <p:nvPr/>
        </p:nvSpPr>
        <p:spPr>
          <a:xfrm>
            <a:off x="4211960" y="2852936"/>
            <a:ext cx="235032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baseline="0" dirty="0" smtClean="0"/>
              <a:t>Hitlerem</a:t>
            </a:r>
            <a:endParaRPr lang="cs-CZ" sz="3600" dirty="0"/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980728"/>
            <a:ext cx="828092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dirty="0"/>
              <a:t>Wikipedia: the free encyclopedia</a:t>
            </a:r>
            <a:r>
              <a:rPr lang="en-US" dirty="0"/>
              <a:t> [online]. San Francisco (CA): Wikimedia Foundation, 12. 12. 2008 [cit. 2013-08-19]. </a:t>
            </a:r>
            <a:r>
              <a:rPr lang="en-US" dirty="0" err="1"/>
              <a:t>Dostupné</a:t>
            </a:r>
            <a:r>
              <a:rPr lang="en-US" dirty="0"/>
              <a:t> z: </a:t>
            </a:r>
            <a:r>
              <a:rPr lang="en-US" dirty="0">
                <a:hlinkClick r:id="rId2"/>
              </a:rPr>
              <a:t>http://cs.wikipedia.org/wiki/Soubor:Bundesarchiv_Bild_102-13622,_Prag,_</a:t>
            </a:r>
            <a:r>
              <a:rPr lang="en-US" dirty="0" smtClean="0">
                <a:hlinkClick r:id="rId2"/>
              </a:rPr>
              <a:t>Sokolfest.jpg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636912"/>
            <a:ext cx="26228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3"/>
              </a:rPr>
              <a:t>www.microsoft.office.cz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3501008"/>
            <a:ext cx="84249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 případě, že se jedná o </a:t>
            </a:r>
            <a:r>
              <a:rPr lang="cs-CZ" b="1" dirty="0" smtClean="0"/>
              <a:t>volné dílo</a:t>
            </a:r>
            <a:r>
              <a:rPr lang="cs-CZ" dirty="0" smtClean="0"/>
              <a:t>, citaci neuvádím, protože doba ochrany majetkových autorských práv u těchto děl již </a:t>
            </a:r>
            <a:r>
              <a:rPr lang="cs-CZ" b="1" dirty="0" smtClean="0"/>
              <a:t>vypršela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105</TotalTime>
  <Words>265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Administrativní</vt:lpstr>
      <vt:lpstr>Snímek 1</vt:lpstr>
      <vt:lpstr>Snímek 2</vt:lpstr>
      <vt:lpstr>Snímek 3</vt:lpstr>
      <vt:lpstr>Snímek 4</vt:lpstr>
      <vt:lpstr>Snímek 5</vt:lpstr>
      <vt:lpstr>Snímek 6</vt:lpstr>
    </vt:vector>
  </TitlesOfParts>
  <Company>ZŠ a MŠ J.A. Komenského Nové Strašecí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učitel</dc:creator>
  <cp:lastModifiedBy>učitel</cp:lastModifiedBy>
  <cp:revision>13</cp:revision>
  <dcterms:created xsi:type="dcterms:W3CDTF">2013-08-19T15:47:22Z</dcterms:created>
  <dcterms:modified xsi:type="dcterms:W3CDTF">2013-10-23T17:45:02Z</dcterms:modified>
</cp:coreProperties>
</file>