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71" r:id="rId9"/>
    <p:sldId id="270" r:id="rId10"/>
    <p:sldId id="265" r:id="rId11"/>
    <p:sldId id="266" r:id="rId12"/>
    <p:sldId id="272" r:id="rId13"/>
    <p:sldId id="267" r:id="rId14"/>
    <p:sldId id="268" r:id="rId15"/>
    <p:sldId id="269" r:id="rId16"/>
    <p:sldId id="259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2A9E0CD-810C-4D75-96C2-D8A8D6AD317D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A1E8AA4-99A6-4EAD-B716-62F97F6A00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66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D6F1BEF-715D-45F2-B018-63B0C12F62B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ovací čára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E68F65-4934-49C6-85E8-2F846916DF99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58D91CF6-5AE2-48DB-AC2B-27D18E941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59A18-F04E-430B-9D7B-34DD7EEA5480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E71474-AF7F-4534-A04E-A98CE0B85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Elipsa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4413DF-EC8D-4E7B-A9A5-3CB2BECD1335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3B4AD9F9-2424-41F9-8511-EA42EAE5ED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419372-1208-4D72-B9B3-EBB67F47CC5A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5BCC87-BA8E-404C-8BE3-E379AFFC4C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Elipsa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Elipsa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0399C-A728-4575-846A-BC6C24531A82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0A49E606-8CFF-4A8F-978A-25D18BD1C8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5C1F85-4545-49F8-9245-AE44F02FE008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37E3B5-C1CC-4383-8D19-D7BB15C872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5813F-611A-426E-B930-3D380E0639D6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5EACC22-2825-46ED-86D3-C4ABC5923F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3293ED4-18C2-4704-B939-AF0FC370D1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FCA318-8962-4748-B722-9F5CDD1DA360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E9CE40-6F3D-4405-A5B3-9FE59DA20E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6FAD3B-E548-42F8-A3EC-1D27D987B079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140174-EC3F-4629-9A2D-860414281B04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405754-49D9-452C-B9AF-1FBA4F6D71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Elipsa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Elipsa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4AF235-E017-41F2-B745-B2F4E364EF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3ABB4-E15B-403C-B95F-8779E079581B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4BAC805-8B20-4524-BA44-D5900EC1C65A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0D8BCDD-8F0F-4561-811E-63659C5FF9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71" r:id="rId10"/>
    <p:sldLayoutId id="214748368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Arial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erezin_5.jpg" TargetMode="External"/><Relationship Id="rId2" Type="http://schemas.openxmlformats.org/officeDocument/2006/relationships/hyperlink" Target="http://cs.wikipedia.org/wiki/Soubor:Protektorat_Bohmen-Mahren.pn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Judenstern_JMW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00213"/>
            <a:ext cx="7993063" cy="360045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1400" smtClean="0">
                <a:latin typeface="Calibri" pitchFamily="34" charset="0"/>
              </a:rPr>
              <a:t>ČÍSLO PROJEKTU: 1.4 OP VK</a:t>
            </a:r>
          </a:p>
          <a:p>
            <a:pPr>
              <a:buFont typeface="Wingdings" pitchFamily="2" charset="2"/>
              <a:buChar char="Ø"/>
            </a:pPr>
            <a:r>
              <a:rPr lang="cs-CZ" sz="1400" smtClean="0">
                <a:latin typeface="Calibri" pitchFamily="34" charset="0"/>
              </a:rPr>
              <a:t>NÁZEV: VY_52_INOVACE_33</a:t>
            </a:r>
          </a:p>
          <a:p>
            <a:pPr>
              <a:buFont typeface="Wingdings" pitchFamily="2" charset="2"/>
              <a:buChar char="Ø"/>
            </a:pPr>
            <a:r>
              <a:rPr lang="cs-CZ" sz="1400" smtClean="0">
                <a:latin typeface="Calibri" pitchFamily="34" charset="0"/>
              </a:rPr>
              <a:t>AUTOR: Magdalena Pelcová</a:t>
            </a:r>
          </a:p>
          <a:p>
            <a:pPr>
              <a:buFont typeface="Wingdings" pitchFamily="2" charset="2"/>
              <a:buChar char="Ø"/>
            </a:pPr>
            <a:r>
              <a:rPr lang="cs-CZ" sz="1400" smtClean="0">
                <a:latin typeface="Calibri" pitchFamily="34" charset="0"/>
              </a:rPr>
              <a:t>OBDOBÍ: 2013 - 14</a:t>
            </a:r>
          </a:p>
          <a:p>
            <a:pPr>
              <a:buFont typeface="Wingdings" pitchFamily="2" charset="2"/>
              <a:buChar char="Ø"/>
            </a:pPr>
            <a:r>
              <a:rPr lang="cs-CZ" sz="1400" smtClean="0">
                <a:latin typeface="Calibri" pitchFamily="34" charset="0"/>
              </a:rPr>
              <a:t>ROČNÍK: 5.</a:t>
            </a:r>
          </a:p>
          <a:p>
            <a:pPr>
              <a:buFont typeface="Wingdings" pitchFamily="2" charset="2"/>
              <a:buChar char="Ø"/>
            </a:pPr>
            <a:endParaRPr lang="cs-CZ" sz="140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400" smtClean="0">
                <a:latin typeface="Calibri" pitchFamily="34" charset="0"/>
              </a:rPr>
              <a:t>VZDĚLÁVACÍ OBLAST: Člověk a jeho svět</a:t>
            </a:r>
          </a:p>
          <a:p>
            <a:pPr>
              <a:buFont typeface="Wingdings" pitchFamily="2" charset="2"/>
              <a:buChar char="Ø"/>
            </a:pPr>
            <a:r>
              <a:rPr lang="cs-CZ" sz="1400" smtClean="0">
                <a:latin typeface="Calibri" pitchFamily="34" charset="0"/>
              </a:rPr>
              <a:t>VZDĚLÁVACÍ OBOR: 1. stupeň</a:t>
            </a:r>
          </a:p>
          <a:p>
            <a:pPr>
              <a:buFont typeface="Wingdings" pitchFamily="2" charset="2"/>
              <a:buChar char="Ø"/>
            </a:pPr>
            <a:r>
              <a:rPr lang="cs-CZ" sz="1400" smtClean="0">
                <a:latin typeface="Calibri" pitchFamily="34" charset="0"/>
              </a:rPr>
              <a:t>TÉMATICKÝ OKRUH: Lidé a čas</a:t>
            </a:r>
          </a:p>
          <a:p>
            <a:pPr>
              <a:buFont typeface="Wingdings" pitchFamily="2" charset="2"/>
              <a:buChar char="Ø"/>
            </a:pPr>
            <a:r>
              <a:rPr lang="cs-CZ" sz="1400" smtClean="0">
                <a:latin typeface="Calibri" pitchFamily="34" charset="0"/>
              </a:rPr>
              <a:t>TÉMA: 2. světová válka</a:t>
            </a:r>
          </a:p>
          <a:p>
            <a:pPr>
              <a:buFont typeface="Wingdings" pitchFamily="2" charset="2"/>
              <a:buChar char="Ø"/>
            </a:pPr>
            <a:endParaRPr lang="cs-CZ" sz="140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400" smtClean="0">
                <a:latin typeface="Calibri" pitchFamily="34" charset="0"/>
              </a:rPr>
              <a:t>ANOTACE</a:t>
            </a:r>
            <a:r>
              <a:rPr lang="cs-CZ" sz="1400" b="1" smtClean="0">
                <a:latin typeface="Calibri" pitchFamily="34" charset="0"/>
              </a:rPr>
              <a:t>: Materiál je určen k výkladu. Seznamuje s obdobím druhé světové války a jejími hrůzami. Slouží k zapsání do sešitů, čtení s porozuměním, upevňování získaných informací.</a:t>
            </a:r>
          </a:p>
          <a:p>
            <a:pPr lvl="2">
              <a:buFontTx/>
              <a:buNone/>
            </a:pPr>
            <a:endParaRPr lang="cs-CZ" sz="600" smtClean="0">
              <a:latin typeface="Calibri" pitchFamily="34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endParaRPr lang="cs-CZ" sz="1600" b="1" smtClean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endParaRPr lang="cs-CZ" sz="1600" smtClean="0"/>
          </a:p>
        </p:txBody>
      </p:sp>
      <p:pic>
        <p:nvPicPr>
          <p:cNvPr id="14338" name="Picture 4" descr="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549275"/>
            <a:ext cx="15843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Rectangle 5"/>
          <p:cNvSpPr>
            <a:spLocks noChangeArrowheads="1"/>
          </p:cNvSpPr>
          <p:nvPr/>
        </p:nvSpPr>
        <p:spPr bwMode="auto">
          <a:xfrm>
            <a:off x="1765300" y="603250"/>
            <a:ext cx="66230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200" b="1">
                <a:latin typeface="Times New Roman" pitchFamily="18" charset="0"/>
                <a:cs typeface="Times New Roman" pitchFamily="18" charset="0"/>
              </a:rPr>
              <a:t>                                                                    v Novém  Strašecí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tel. 311 240 401, 311 240 400, email: zsnovstra@email.cz</a:t>
            </a:r>
          </a:p>
        </p:txBody>
      </p:sp>
      <p:pic>
        <p:nvPicPr>
          <p:cNvPr id="14340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4075" y="5319713"/>
            <a:ext cx="5111750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1"/>
          <p:cNvSpPr txBox="1">
            <a:spLocks noChangeArrowheads="1"/>
          </p:cNvSpPr>
          <p:nvPr/>
        </p:nvSpPr>
        <p:spPr bwMode="auto">
          <a:xfrm>
            <a:off x="827088" y="620713"/>
            <a:ext cx="59737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 u="sng">
                <a:latin typeface="Times New Roman" pitchFamily="18" charset="0"/>
              </a:rPr>
              <a:t> Protektorát Čechy a Morava</a:t>
            </a:r>
            <a:endParaRPr lang="cs-CZ" sz="3600">
              <a:latin typeface="Times New Roman" pitchFamily="18" charset="0"/>
            </a:endParaRPr>
          </a:p>
        </p:txBody>
      </p:sp>
      <p:sp>
        <p:nvSpPr>
          <p:cNvPr id="15362" name="Obdélník 2"/>
          <p:cNvSpPr>
            <a:spLocks noChangeArrowheads="1"/>
          </p:cNvSpPr>
          <p:nvPr/>
        </p:nvSpPr>
        <p:spPr bwMode="auto">
          <a:xfrm>
            <a:off x="179388" y="1484313"/>
            <a:ext cx="896461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3600">
                <a:latin typeface="Times New Roman" pitchFamily="18" charset="0"/>
              </a:rPr>
              <a:t>půl roku po obsazení Sudet, </a:t>
            </a:r>
            <a:r>
              <a:rPr lang="cs-CZ" sz="3600" b="1">
                <a:latin typeface="Times New Roman" pitchFamily="18" charset="0"/>
              </a:rPr>
              <a:t>15. března 1939, </a:t>
            </a:r>
          </a:p>
          <a:p>
            <a:r>
              <a:rPr lang="cs-CZ" sz="3600" b="1">
                <a:latin typeface="Times New Roman" pitchFamily="18" charset="0"/>
              </a:rPr>
              <a:t> Hitler vojensky obsadil zbytek českého území, vyhlásil</a:t>
            </a:r>
            <a:endParaRPr lang="cs-CZ" sz="3600" u="sng">
              <a:latin typeface="Times New Roman" pitchFamily="18" charset="0"/>
            </a:endParaRPr>
          </a:p>
        </p:txBody>
      </p:sp>
      <p:sp>
        <p:nvSpPr>
          <p:cNvPr id="15363" name="Obdélník 4"/>
          <p:cNvSpPr>
            <a:spLocks noChangeArrowheads="1"/>
          </p:cNvSpPr>
          <p:nvPr/>
        </p:nvSpPr>
        <p:spPr bwMode="auto">
          <a:xfrm>
            <a:off x="323850" y="3573463"/>
            <a:ext cx="8496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3600">
                <a:latin typeface="Times New Roman" pitchFamily="18" charset="0"/>
              </a:rPr>
              <a:t>Slovensko se odtrhlo a vytvořilo samostatný </a:t>
            </a:r>
          </a:p>
          <a:p>
            <a:r>
              <a:rPr lang="cs-CZ" sz="3600" b="1">
                <a:latin typeface="Times New Roman" pitchFamily="18" charset="0"/>
              </a:rPr>
              <a:t> </a:t>
            </a:r>
            <a:endParaRPr lang="cs-CZ" sz="3600" u="sng">
              <a:latin typeface="Times New Roman" pitchFamily="18" charset="0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539750" y="4292600"/>
            <a:ext cx="29924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 u="sng">
                <a:latin typeface="Times New Roman" pitchFamily="18" charset="0"/>
              </a:rPr>
              <a:t>Slovenský štát</a:t>
            </a:r>
            <a:endParaRPr lang="cs-CZ" sz="3600">
              <a:latin typeface="Times New Roman" pitchFamily="18" charset="0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3286125" y="2565400"/>
            <a:ext cx="58578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 u="sng">
                <a:latin typeface="Times New Roman" pitchFamily="18" charset="0"/>
              </a:rPr>
              <a:t>Protektorát Čechy a Morava</a:t>
            </a:r>
            <a:endParaRPr lang="cs-CZ" sz="3600">
              <a:latin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Soubor:Protektorat Bohmen-Mahre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48680"/>
            <a:ext cx="8581957" cy="576064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3" name="TextovéPole 2"/>
          <p:cNvSpPr txBox="1"/>
          <p:nvPr/>
        </p:nvSpPr>
        <p:spPr>
          <a:xfrm>
            <a:off x="6732240" y="5229200"/>
            <a:ext cx="2159566" cy="1200329"/>
          </a:xfrm>
          <a:prstGeom prst="rect">
            <a:avLst/>
          </a:prstGeom>
          <a:effectLst>
            <a:outerShdw blurRad="50800" dist="25400" dir="5400000" rotWithShape="0">
              <a:srgbClr val="000000">
                <a:alpha val="35000"/>
              </a:srgbClr>
            </a:outerShdw>
            <a:softEdge rad="1270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0000"/>
                </a:solidFill>
              </a:rPr>
              <a:t>Slovenský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0000"/>
                </a:solidFill>
              </a:rPr>
              <a:t>š</a:t>
            </a:r>
            <a:r>
              <a:rPr lang="cs-CZ" sz="3600" b="1" dirty="0">
                <a:solidFill>
                  <a:srgbClr val="FF0000"/>
                </a:solidFill>
              </a:rPr>
              <a:t>tát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132856"/>
            <a:ext cx="1449436" cy="584775"/>
          </a:xfrm>
          <a:prstGeom prst="rect">
            <a:avLst/>
          </a:prstGeom>
          <a:effectLst>
            <a:outerShdw blurRad="50800" dist="25400" dir="5400000" rotWithShape="0">
              <a:srgbClr val="000000">
                <a:alpha val="35000"/>
              </a:srgbClr>
            </a:outerShdw>
            <a:softEdge rad="1270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Sudety</a:t>
            </a:r>
            <a:r>
              <a:rPr lang="cs-CZ" dirty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6100" y="981075"/>
            <a:ext cx="4594225" cy="5222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Protektorát Čechy a Morava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5373216"/>
            <a:ext cx="2526654" cy="954107"/>
          </a:xfrm>
          <a:prstGeom prst="rect">
            <a:avLst/>
          </a:prstGeom>
          <a:effectLst>
            <a:outerShdw blurRad="50800" dist="25400" dir="5400000" rotWithShape="0">
              <a:srgbClr val="000000">
                <a:alpha val="35000"/>
              </a:srgbClr>
            </a:outerShdw>
            <a:softEdge rad="127000"/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50000"/>
                  </a:schemeClr>
                </a:solidFill>
              </a:rPr>
              <a:t>Původní hranice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50000"/>
                  </a:schemeClr>
                </a:solidFill>
              </a:rPr>
              <a:t>Československa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 flipV="1">
            <a:off x="611560" y="1988840"/>
            <a:ext cx="72008" cy="35283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611560" y="692696"/>
            <a:ext cx="2160240" cy="47525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611560" y="764704"/>
            <a:ext cx="3168352" cy="46805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611560" y="1988840"/>
            <a:ext cx="5688632" cy="34563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611560" y="2204864"/>
            <a:ext cx="6552728" cy="32403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611560" y="2924944"/>
            <a:ext cx="7200800" cy="25202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3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4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1"/>
          <p:cNvSpPr>
            <a:spLocks noChangeArrowheads="1"/>
          </p:cNvSpPr>
          <p:nvPr/>
        </p:nvSpPr>
        <p:spPr bwMode="auto">
          <a:xfrm>
            <a:off x="395288" y="692150"/>
            <a:ext cx="849788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Times New Roman" pitchFamily="18" charset="0"/>
              </a:rPr>
              <a:t>- Němci vládli v Čechách krutě, velkou moc měla armáda a policie - </a:t>
            </a:r>
            <a:endParaRPr lang="cs-CZ" sz="3600">
              <a:latin typeface="Times New Roman" pitchFamily="18" charset="0"/>
            </a:endParaRPr>
          </a:p>
        </p:txBody>
      </p:sp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6011863" y="1196975"/>
            <a:ext cx="16732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 u="sng">
                <a:latin typeface="Times New Roman" pitchFamily="18" charset="0"/>
              </a:rPr>
              <a:t>gestapo</a:t>
            </a:r>
          </a:p>
        </p:txBody>
      </p:sp>
      <p:sp>
        <p:nvSpPr>
          <p:cNvPr id="17411" name="Obdélník 3"/>
          <p:cNvSpPr>
            <a:spLocks noChangeArrowheads="1"/>
          </p:cNvSpPr>
          <p:nvPr/>
        </p:nvSpPr>
        <p:spPr bwMode="auto">
          <a:xfrm>
            <a:off x="250825" y="2060575"/>
            <a:ext cx="8713788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3600">
                <a:latin typeface="Times New Roman" pitchFamily="18" charset="0"/>
              </a:rPr>
              <a:t>zrušili všechny svobody, neposlušnost trestali </a:t>
            </a:r>
          </a:p>
          <a:p>
            <a:r>
              <a:rPr lang="cs-CZ" sz="3600">
                <a:latin typeface="Times New Roman" pitchFamily="18" charset="0"/>
              </a:rPr>
              <a:t> vězením, popravami, posíláním do </a:t>
            </a:r>
          </a:p>
          <a:p>
            <a:r>
              <a:rPr lang="cs-CZ" sz="3600">
                <a:latin typeface="Times New Roman" pitchFamily="18" charset="0"/>
              </a:rPr>
              <a:t>  koncentračních táborů</a:t>
            </a:r>
          </a:p>
        </p:txBody>
      </p:sp>
      <p:pic>
        <p:nvPicPr>
          <p:cNvPr id="2" name="Picture 2" descr="Soubor:Terezin 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140968"/>
            <a:ext cx="4032448" cy="30142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413" name="TextovéPole 5"/>
          <p:cNvSpPr txBox="1">
            <a:spLocks noChangeArrowheads="1"/>
          </p:cNvSpPr>
          <p:nvPr/>
        </p:nvSpPr>
        <p:spPr bwMode="auto">
          <a:xfrm>
            <a:off x="395288" y="4941888"/>
            <a:ext cx="4562475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i="1">
                <a:latin typeface="Times New Roman" pitchFamily="18" charset="0"/>
              </a:rPr>
              <a:t>Šibenice v koncentračním</a:t>
            </a:r>
          </a:p>
          <a:p>
            <a:r>
              <a:rPr lang="cs-CZ" sz="3200" b="1" i="1">
                <a:latin typeface="Times New Roman" pitchFamily="18" charset="0"/>
              </a:rPr>
              <a:t>táboře v Terezíně</a:t>
            </a:r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Obdélník 1"/>
          <p:cNvSpPr>
            <a:spLocks noChangeArrowheads="1"/>
          </p:cNvSpPr>
          <p:nvPr/>
        </p:nvSpPr>
        <p:spPr bwMode="auto">
          <a:xfrm>
            <a:off x="323850" y="765175"/>
            <a:ext cx="80073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imes New Roman" pitchFamily="18" charset="0"/>
              </a:rPr>
              <a:t>- hodně </a:t>
            </a:r>
            <a:r>
              <a:rPr lang="cs-CZ" sz="3600" b="1">
                <a:latin typeface="Times New Roman" pitchFamily="18" charset="0"/>
              </a:rPr>
              <a:t>trpěli Židé, Němci je ponižovali </a:t>
            </a:r>
            <a:endParaRPr lang="cs-CZ" sz="3600">
              <a:latin typeface="Times New Roman" pitchFamily="18" charset="0"/>
            </a:endParaRPr>
          </a:p>
        </p:txBody>
      </p:sp>
      <p:sp>
        <p:nvSpPr>
          <p:cNvPr id="18434" name="Obdélník 2"/>
          <p:cNvSpPr>
            <a:spLocks noChangeArrowheads="1"/>
          </p:cNvSpPr>
          <p:nvPr/>
        </p:nvSpPr>
        <p:spPr bwMode="auto">
          <a:xfrm>
            <a:off x="323850" y="1341438"/>
            <a:ext cx="8424863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</a:rPr>
              <a:t>  (zákaz vstupu do obchodů, sadů, kin apod.) - označili  je                            a  </a:t>
            </a:r>
            <a:r>
              <a:rPr lang="cs-CZ" sz="3600" b="1">
                <a:latin typeface="Times New Roman" pitchFamily="18" charset="0"/>
              </a:rPr>
              <a:t>chtěli je </a:t>
            </a:r>
          </a:p>
          <a:p>
            <a:r>
              <a:rPr lang="cs-CZ" sz="3600" b="1">
                <a:latin typeface="Times New Roman" pitchFamily="18" charset="0"/>
              </a:rPr>
              <a:t>   vyhubit (koncentrační tábory)</a:t>
            </a:r>
            <a:endParaRPr lang="cs-CZ" sz="3600">
              <a:latin typeface="Times New Roman" pitchFamily="18" charset="0"/>
            </a:endParaRPr>
          </a:p>
        </p:txBody>
      </p:sp>
      <p:pic>
        <p:nvPicPr>
          <p:cNvPr id="2" name="Picture 2" descr="Soubor:Judenstern JMW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3213100"/>
            <a:ext cx="3311525" cy="299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2843213" y="1916113"/>
            <a:ext cx="30194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solidFill>
                  <a:srgbClr val="FFFF00"/>
                </a:solidFill>
                <a:latin typeface="Times New Roman" pitchFamily="18" charset="0"/>
              </a:rPr>
              <a:t>žlutou hvězdou</a:t>
            </a:r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79748" y="692696"/>
            <a:ext cx="4666662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  <a:cs typeface="+mn-cs"/>
              </a:rPr>
              <a:t>2. světová válka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1556792"/>
            <a:ext cx="35317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  <a:cs typeface="+mn-cs"/>
              </a:rPr>
              <a:t>1939 - 1945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9459" name="Obdélník 3"/>
          <p:cNvSpPr>
            <a:spLocks noChangeArrowheads="1"/>
          </p:cNvSpPr>
          <p:nvPr/>
        </p:nvSpPr>
        <p:spPr bwMode="auto">
          <a:xfrm>
            <a:off x="323850" y="2852738"/>
            <a:ext cx="8532813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</a:rPr>
              <a:t>- Hitlerovo Německo přepadlo Polsko, tím </a:t>
            </a:r>
          </a:p>
          <a:p>
            <a:r>
              <a:rPr lang="cs-CZ" sz="3600">
                <a:latin typeface="Times New Roman" pitchFamily="18" charset="0"/>
              </a:rPr>
              <a:t>   rozpoutalo 2. světovou válku</a:t>
            </a:r>
          </a:p>
          <a:p>
            <a:r>
              <a:rPr lang="cs-CZ" sz="3600">
                <a:latin typeface="Times New Roman" pitchFamily="18" charset="0"/>
              </a:rPr>
              <a:t>- později napadlo i další státy Evropy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Obdélník 1"/>
          <p:cNvSpPr>
            <a:spLocks noChangeArrowheads="1"/>
          </p:cNvSpPr>
          <p:nvPr/>
        </p:nvSpPr>
        <p:spPr bwMode="auto">
          <a:xfrm>
            <a:off x="179388" y="765175"/>
            <a:ext cx="80978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imes New Roman" pitchFamily="18" charset="0"/>
              </a:rPr>
              <a:t>- v Čechách se Němci chovali nadále krutě</a:t>
            </a:r>
          </a:p>
        </p:txBody>
      </p:sp>
      <p:sp>
        <p:nvSpPr>
          <p:cNvPr id="20482" name="Obdélník 2"/>
          <p:cNvSpPr>
            <a:spLocks noChangeArrowheads="1"/>
          </p:cNvSpPr>
          <p:nvPr/>
        </p:nvSpPr>
        <p:spPr bwMode="auto">
          <a:xfrm>
            <a:off x="179388" y="1557338"/>
            <a:ext cx="864076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Times New Roman" pitchFamily="18" charset="0"/>
              </a:rPr>
              <a:t>- 17. listopadu 1939 uzavřeli české vysoké </a:t>
            </a:r>
          </a:p>
          <a:p>
            <a:r>
              <a:rPr lang="cs-CZ" sz="3600" b="1">
                <a:latin typeface="Times New Roman" pitchFamily="18" charset="0"/>
              </a:rPr>
              <a:t>   školy,  </a:t>
            </a:r>
            <a:r>
              <a:rPr lang="cs-CZ" sz="3600">
                <a:latin typeface="Times New Roman" pitchFamily="18" charset="0"/>
              </a:rPr>
              <a:t>popravili 9 studentů, další poslali</a:t>
            </a:r>
          </a:p>
          <a:p>
            <a:r>
              <a:rPr lang="cs-CZ" sz="3600">
                <a:latin typeface="Times New Roman" pitchFamily="18" charset="0"/>
              </a:rPr>
              <a:t>   do koncentračních táborů</a:t>
            </a:r>
          </a:p>
        </p:txBody>
      </p:sp>
      <p:sp>
        <p:nvSpPr>
          <p:cNvPr id="20483" name="Obdélník 3"/>
          <p:cNvSpPr>
            <a:spLocks noChangeArrowheads="1"/>
          </p:cNvSpPr>
          <p:nvPr/>
        </p:nvSpPr>
        <p:spPr bwMode="auto">
          <a:xfrm>
            <a:off x="179388" y="3500438"/>
            <a:ext cx="8713787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</a:rPr>
              <a:t>- někteří stateční lidé bojovali proti Němcům (= </a:t>
            </a:r>
            <a:r>
              <a:rPr lang="cs-CZ" sz="3600" b="1">
                <a:latin typeface="Times New Roman" pitchFamily="18" charset="0"/>
              </a:rPr>
              <a:t>partyzáni  - skrývali se v lesích, ničili mosty a </a:t>
            </a:r>
            <a:r>
              <a:rPr lang="cs-CZ" sz="3600">
                <a:latin typeface="Times New Roman" pitchFamily="18" charset="0"/>
              </a:rPr>
              <a:t>přepadávali německé oddíly)</a:t>
            </a:r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Soubor:Jan Opletal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700808"/>
            <a:ext cx="3190875" cy="4762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1506" name="TextovéPole 2"/>
          <p:cNvSpPr txBox="1">
            <a:spLocks noChangeArrowheads="1"/>
          </p:cNvSpPr>
          <p:nvPr/>
        </p:nvSpPr>
        <p:spPr bwMode="auto">
          <a:xfrm>
            <a:off x="2771775" y="620713"/>
            <a:ext cx="6149975" cy="2554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</a:rPr>
              <a:t>Student medicíny Jan Opletal</a:t>
            </a:r>
          </a:p>
          <a:p>
            <a:r>
              <a:rPr lang="cs-CZ" sz="3200">
                <a:latin typeface="Times New Roman" pitchFamily="18" charset="0"/>
              </a:rPr>
              <a:t>byl při protinacistické demonstraci </a:t>
            </a:r>
          </a:p>
          <a:p>
            <a:r>
              <a:rPr lang="cs-CZ" sz="3200">
                <a:latin typeface="Times New Roman" pitchFamily="18" charset="0"/>
              </a:rPr>
              <a:t>     těžce zraněn a zemřel. 9 studentů</a:t>
            </a:r>
          </a:p>
          <a:p>
            <a:r>
              <a:rPr lang="cs-CZ" sz="3200">
                <a:latin typeface="Times New Roman" pitchFamily="18" charset="0"/>
              </a:rPr>
              <a:t>     bylo popraveno a vysoké školy </a:t>
            </a:r>
          </a:p>
          <a:p>
            <a:r>
              <a:rPr lang="cs-CZ" sz="3200">
                <a:latin typeface="Times New Roman" pitchFamily="18" charset="0"/>
              </a:rPr>
              <a:t>     Němci uzavřeli na celých 6 let </a:t>
            </a:r>
          </a:p>
        </p:txBody>
      </p:sp>
      <p:pic>
        <p:nvPicPr>
          <p:cNvPr id="27652" name="Picture 4" descr="Soubor:Pohřeb Jana Opletala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3140968"/>
            <a:ext cx="4993520" cy="33123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ovéPole 4"/>
          <p:cNvSpPr txBox="1"/>
          <p:nvPr/>
        </p:nvSpPr>
        <p:spPr>
          <a:xfrm>
            <a:off x="3563888" y="5877272"/>
            <a:ext cx="3674404" cy="584775"/>
          </a:xfrm>
          <a:prstGeom prst="rect">
            <a:avLst/>
          </a:prstGeom>
          <a:effectLst>
            <a:softEdge rad="127000"/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Pohřeb Jana Opletala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1052736"/>
            <a:ext cx="2044149" cy="584775"/>
          </a:xfrm>
          <a:prstGeom prst="rect">
            <a:avLst/>
          </a:prstGeom>
          <a:effectLst>
            <a:softEdge rad="127000"/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Jan Opletal</a:t>
            </a:r>
            <a:endParaRPr lang="cs-CZ" sz="3200" dirty="0"/>
          </a:p>
        </p:txBody>
      </p:sp>
    </p:spTree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Soubor:Partyzánská odpověď německé vyhlášc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7900" y="188913"/>
            <a:ext cx="4176713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395288" y="188913"/>
            <a:ext cx="4289425" cy="157003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Stateční partyzáni takto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odpověděli na německou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vyhlášku.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051720" y="1412776"/>
            <a:ext cx="4752528" cy="20882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Obdélník 1"/>
          <p:cNvSpPr>
            <a:spLocks noChangeArrowheads="1"/>
          </p:cNvSpPr>
          <p:nvPr/>
        </p:nvSpPr>
        <p:spPr bwMode="auto">
          <a:xfrm>
            <a:off x="395288" y="692150"/>
            <a:ext cx="82804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</a:rPr>
              <a:t>- prezident Beneš odešel do Anglie, odkud organizoval pomoc</a:t>
            </a:r>
          </a:p>
        </p:txBody>
      </p:sp>
      <p:sp>
        <p:nvSpPr>
          <p:cNvPr id="23554" name="Obdélník 2"/>
          <p:cNvSpPr>
            <a:spLocks noChangeArrowheads="1"/>
          </p:cNvSpPr>
          <p:nvPr/>
        </p:nvSpPr>
        <p:spPr bwMode="auto">
          <a:xfrm>
            <a:off x="684213" y="2276475"/>
            <a:ext cx="8135937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</a:rPr>
              <a:t>- z Anglie byli vysláni v roce 1942 čeští parašutisté, aby zabili nenáviděného protektora Reinharda  Heydricha</a:t>
            </a:r>
          </a:p>
        </p:txBody>
      </p:sp>
      <p:sp>
        <p:nvSpPr>
          <p:cNvPr id="23555" name="Obdélník 3"/>
          <p:cNvSpPr>
            <a:spLocks noChangeArrowheads="1"/>
          </p:cNvSpPr>
          <p:nvPr/>
        </p:nvSpPr>
        <p:spPr bwMode="auto">
          <a:xfrm>
            <a:off x="468313" y="4292600"/>
            <a:ext cx="8496300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</a:rPr>
              <a:t>- po úspěšném atentátu na Heydricha se Němci začali </a:t>
            </a:r>
            <a:r>
              <a:rPr lang="cs-CZ" sz="3600" b="1">
                <a:latin typeface="Times New Roman" pitchFamily="18" charset="0"/>
              </a:rPr>
              <a:t>mstít, zavraždili mnoho českých </a:t>
            </a:r>
            <a:r>
              <a:rPr lang="cs-CZ" sz="3600">
                <a:latin typeface="Times New Roman" pitchFamily="18" charset="0"/>
              </a:rPr>
              <a:t>obyvatel</a:t>
            </a:r>
            <a:r>
              <a:rPr lang="cs-CZ" sz="3600" b="1">
                <a:latin typeface="Times New Roman" pitchFamily="18" charset="0"/>
              </a:rPr>
              <a:t> </a:t>
            </a:r>
            <a:endParaRPr lang="cs-CZ" sz="3600">
              <a:latin typeface="Times New Roman" pitchFamily="18" charset="0"/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Obdélník 1"/>
          <p:cNvSpPr>
            <a:spLocks noChangeArrowheads="1"/>
          </p:cNvSpPr>
          <p:nvPr/>
        </p:nvSpPr>
        <p:spPr bwMode="auto">
          <a:xfrm>
            <a:off x="395288" y="765175"/>
            <a:ext cx="8208962" cy="286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3600">
                <a:latin typeface="Times New Roman" pitchFamily="18" charset="0"/>
              </a:rPr>
              <a:t> chtěli některé vesnice pro výstrahu  </a:t>
            </a:r>
          </a:p>
          <a:p>
            <a:r>
              <a:rPr lang="cs-CZ" sz="3600">
                <a:latin typeface="Times New Roman" pitchFamily="18" charset="0"/>
              </a:rPr>
              <a:t>  srovnat se zemí - v </a:t>
            </a:r>
            <a:r>
              <a:rPr lang="cs-CZ" sz="3600" u="sng">
                <a:latin typeface="Times New Roman" pitchFamily="18" charset="0"/>
              </a:rPr>
              <a:t>Lidicích</a:t>
            </a:r>
            <a:r>
              <a:rPr lang="cs-CZ" sz="3600">
                <a:latin typeface="Times New Roman" pitchFamily="18" charset="0"/>
              </a:rPr>
              <a:t> zavraždili </a:t>
            </a:r>
          </a:p>
          <a:p>
            <a:r>
              <a:rPr lang="cs-CZ" sz="3600">
                <a:latin typeface="Times New Roman" pitchFamily="18" charset="0"/>
              </a:rPr>
              <a:t>  všechny </a:t>
            </a:r>
            <a:r>
              <a:rPr lang="pl-PL" sz="3600">
                <a:latin typeface="Times New Roman" pitchFamily="18" charset="0"/>
              </a:rPr>
              <a:t>muže od 15 let, ženy a děti </a:t>
            </a:r>
          </a:p>
          <a:p>
            <a:r>
              <a:rPr lang="pl-PL" sz="3600">
                <a:latin typeface="Times New Roman" pitchFamily="18" charset="0"/>
              </a:rPr>
              <a:t>  poslali do koncentračních táborů</a:t>
            </a:r>
          </a:p>
          <a:p>
            <a:r>
              <a:rPr lang="pl-PL" sz="3600">
                <a:latin typeface="Times New Roman" pitchFamily="18" charset="0"/>
              </a:rPr>
              <a:t> (10. června 1942)</a:t>
            </a:r>
            <a:endParaRPr lang="cs-CZ" sz="3600">
              <a:latin typeface="Times New Roman" pitchFamily="18" charset="0"/>
            </a:endParaRPr>
          </a:p>
        </p:txBody>
      </p:sp>
      <p:sp>
        <p:nvSpPr>
          <p:cNvPr id="24578" name="Obdélník 2"/>
          <p:cNvSpPr>
            <a:spLocks noChangeArrowheads="1"/>
          </p:cNvSpPr>
          <p:nvPr/>
        </p:nvSpPr>
        <p:spPr bwMode="auto">
          <a:xfrm>
            <a:off x="149225" y="4076700"/>
            <a:ext cx="89947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imes New Roman" pitchFamily="18" charset="0"/>
              </a:rPr>
              <a:t>- totéž provedli s vesnicemi Ležáky a Javoříčko</a:t>
            </a: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 descr="Soubor:Lidice-pamatnik detem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188913"/>
            <a:ext cx="8713788" cy="621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251520" y="260648"/>
            <a:ext cx="5453737" cy="1077218"/>
          </a:xfrm>
          <a:prstGeom prst="rect">
            <a:avLst/>
          </a:prstGeom>
          <a:effectLst>
            <a:softEdge rad="63500"/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Sousoší zavražděných lidických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dětí – bylo jich zabito 88!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5805264"/>
            <a:ext cx="4264309" cy="584775"/>
          </a:xfrm>
          <a:prstGeom prst="rect">
            <a:avLst/>
          </a:prstGeom>
          <a:effectLst>
            <a:outerShdw blurRad="50800" dist="25400" dir="5400000" rotWithShape="0">
              <a:srgbClr val="000000">
                <a:alpha val="35000"/>
              </a:srgbClr>
            </a:outerShdw>
            <a:softEdge rad="127000"/>
          </a:effec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LIDICE 10. června 1942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Obdélník 1"/>
          <p:cNvSpPr>
            <a:spLocks noChangeArrowheads="1"/>
          </p:cNvSpPr>
          <p:nvPr/>
        </p:nvSpPr>
        <p:spPr bwMode="auto">
          <a:xfrm>
            <a:off x="250825" y="836613"/>
            <a:ext cx="8642350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3600">
                <a:latin typeface="Times New Roman" pitchFamily="18" charset="0"/>
              </a:rPr>
              <a:t> čeští vojáci pomáhali bojovat proti Němcům </a:t>
            </a:r>
          </a:p>
          <a:p>
            <a:r>
              <a:rPr lang="cs-CZ" sz="3600">
                <a:latin typeface="Times New Roman" pitchFamily="18" charset="0"/>
              </a:rPr>
              <a:t>  i v zahraničí - ve Francii, Anglii (letci) a </a:t>
            </a:r>
          </a:p>
          <a:p>
            <a:r>
              <a:rPr lang="cs-CZ" sz="3600">
                <a:latin typeface="Times New Roman" pitchFamily="18" charset="0"/>
              </a:rPr>
              <a:t>   v Sovětském Svazu (bývalém Rusku)</a:t>
            </a:r>
          </a:p>
        </p:txBody>
      </p:sp>
      <p:sp>
        <p:nvSpPr>
          <p:cNvPr id="27650" name="Obdélník 2"/>
          <p:cNvSpPr>
            <a:spLocks noChangeArrowheads="1"/>
          </p:cNvSpPr>
          <p:nvPr/>
        </p:nvSpPr>
        <p:spPr bwMode="auto">
          <a:xfrm>
            <a:off x="250825" y="3141663"/>
            <a:ext cx="86423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3600">
                <a:latin typeface="Times New Roman" pitchFamily="18" charset="0"/>
              </a:rPr>
              <a:t>proti Německu se spojily silné státy – USA, </a:t>
            </a:r>
          </a:p>
          <a:p>
            <a:r>
              <a:rPr lang="cs-CZ" sz="3600">
                <a:latin typeface="Times New Roman" pitchFamily="18" charset="0"/>
              </a:rPr>
              <a:t> Sovětský svaz a Anglie</a:t>
            </a: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Obdélník 1"/>
          <p:cNvSpPr>
            <a:spLocks noChangeArrowheads="1"/>
          </p:cNvSpPr>
          <p:nvPr/>
        </p:nvSpPr>
        <p:spPr bwMode="auto">
          <a:xfrm>
            <a:off x="179388" y="692150"/>
            <a:ext cx="8640762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3600">
                <a:latin typeface="Times New Roman" pitchFamily="18" charset="0"/>
              </a:rPr>
              <a:t>Československo osvobozovala sovětská   </a:t>
            </a:r>
          </a:p>
          <a:p>
            <a:r>
              <a:rPr lang="cs-CZ" sz="3600">
                <a:latin typeface="Times New Roman" pitchFamily="18" charset="0"/>
              </a:rPr>
              <a:t>  armáda (od východu a severu) a americká </a:t>
            </a:r>
          </a:p>
          <a:p>
            <a:r>
              <a:rPr lang="cs-CZ" sz="3600">
                <a:latin typeface="Times New Roman" pitchFamily="18" charset="0"/>
              </a:rPr>
              <a:t>   armáda  (ze západu)</a:t>
            </a:r>
          </a:p>
        </p:txBody>
      </p:sp>
      <p:sp>
        <p:nvSpPr>
          <p:cNvPr id="28674" name="Obdélník 2"/>
          <p:cNvSpPr>
            <a:spLocks noChangeArrowheads="1"/>
          </p:cNvSpPr>
          <p:nvPr/>
        </p:nvSpPr>
        <p:spPr bwMode="auto">
          <a:xfrm>
            <a:off x="179388" y="2708275"/>
            <a:ext cx="9288462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 </a:t>
            </a:r>
            <a:r>
              <a:rPr lang="cs-CZ" sz="3600">
                <a:latin typeface="Times New Roman" pitchFamily="18" charset="0"/>
              </a:rPr>
              <a:t>- Pražané se </a:t>
            </a:r>
            <a:r>
              <a:rPr lang="cs-CZ" sz="3600" u="sng">
                <a:latin typeface="Times New Roman" pitchFamily="18" charset="0"/>
              </a:rPr>
              <a:t>5. května 1945 </a:t>
            </a:r>
            <a:r>
              <a:rPr lang="cs-CZ" sz="3600">
                <a:latin typeface="Times New Roman" pitchFamily="18" charset="0"/>
              </a:rPr>
              <a:t>postavili   Němcům(=</a:t>
            </a:r>
            <a:r>
              <a:rPr lang="cs-CZ" sz="3600" u="sng">
                <a:latin typeface="Times New Roman" pitchFamily="18" charset="0"/>
              </a:rPr>
              <a:t>Pražské povstání</a:t>
            </a:r>
            <a:r>
              <a:rPr lang="cs-CZ" sz="3600">
                <a:latin typeface="Times New Roman" pitchFamily="18" charset="0"/>
              </a:rPr>
              <a:t>), Němci </a:t>
            </a:r>
          </a:p>
          <a:p>
            <a:r>
              <a:rPr lang="cs-CZ" sz="3600" u="sng">
                <a:latin typeface="Times New Roman" pitchFamily="18" charset="0"/>
              </a:rPr>
              <a:t>8. května </a:t>
            </a:r>
            <a:r>
              <a:rPr lang="cs-CZ" sz="3600">
                <a:latin typeface="Times New Roman" pitchFamily="18" charset="0"/>
              </a:rPr>
              <a:t>podepsali kapitulaci (</a:t>
            </a:r>
            <a:r>
              <a:rPr lang="cs-CZ" sz="3600" u="sng">
                <a:latin typeface="Times New Roman" pitchFamily="18" charset="0"/>
              </a:rPr>
              <a:t>státní svátek</a:t>
            </a:r>
            <a:r>
              <a:rPr lang="cs-CZ" sz="3600">
                <a:latin typeface="Times New Roman" pitchFamily="18" charset="0"/>
              </a:rPr>
              <a:t>)</a:t>
            </a: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Obdélník 1"/>
          <p:cNvSpPr>
            <a:spLocks noChangeArrowheads="1"/>
          </p:cNvSpPr>
          <p:nvPr/>
        </p:nvSpPr>
        <p:spPr bwMode="auto">
          <a:xfrm>
            <a:off x="250825" y="1196975"/>
            <a:ext cx="85471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imes New Roman" pitchFamily="18" charset="0"/>
              </a:rPr>
              <a:t>- 9. 5. 1945 přijela do Prahy sovětská armáda</a:t>
            </a:r>
          </a:p>
        </p:txBody>
      </p:sp>
      <p:sp>
        <p:nvSpPr>
          <p:cNvPr id="29698" name="Obdélník 2"/>
          <p:cNvSpPr>
            <a:spLocks noChangeArrowheads="1"/>
          </p:cNvSpPr>
          <p:nvPr/>
        </p:nvSpPr>
        <p:spPr bwMode="auto">
          <a:xfrm>
            <a:off x="179388" y="2276475"/>
            <a:ext cx="718661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imes New Roman" pitchFamily="18" charset="0"/>
              </a:rPr>
              <a:t>- Československo bylo opět svobodné</a:t>
            </a:r>
          </a:p>
        </p:txBody>
      </p:sp>
      <p:sp>
        <p:nvSpPr>
          <p:cNvPr id="29699" name="Obdélník 3"/>
          <p:cNvSpPr>
            <a:spLocks noChangeArrowheads="1"/>
          </p:cNvSpPr>
          <p:nvPr/>
        </p:nvSpPr>
        <p:spPr bwMode="auto">
          <a:xfrm>
            <a:off x="250825" y="3716338"/>
            <a:ext cx="8893175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3600">
                <a:latin typeface="Times New Roman" pitchFamily="18" charset="0"/>
              </a:rPr>
              <a:t>válka skončila až 2. září 1945 kapitulací </a:t>
            </a:r>
          </a:p>
          <a:p>
            <a:r>
              <a:rPr lang="cs-CZ" sz="3600">
                <a:latin typeface="Times New Roman" pitchFamily="18" charset="0"/>
              </a:rPr>
              <a:t>  Německa</a:t>
            </a: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Obdélník 1"/>
          <p:cNvSpPr>
            <a:spLocks noChangeArrowheads="1"/>
          </p:cNvSpPr>
          <p:nvPr/>
        </p:nvSpPr>
        <p:spPr bwMode="auto">
          <a:xfrm>
            <a:off x="250825" y="404813"/>
            <a:ext cx="83534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i="1">
                <a:latin typeface="Times New Roman" pitchFamily="18" charset="0"/>
              </a:rPr>
              <a:t>Wikipedia: the free encyclopedia</a:t>
            </a:r>
            <a:r>
              <a:rPr lang="en-US">
                <a:latin typeface="Times New Roman" pitchFamily="18" charset="0"/>
              </a:rPr>
              <a:t> [online]. San Francisco (CA): Wikimedia Foundation, 27. 5. 2012 [cit. 2013-08-21]. Dostupné z: </a:t>
            </a:r>
            <a:r>
              <a:rPr lang="en-US">
                <a:latin typeface="Times New Roman" pitchFamily="18" charset="0"/>
                <a:hlinkClick r:id="rId2"/>
              </a:rPr>
              <a:t>http://cs.wikipedia.org/wiki/Soubor:Protektorat_Bohmen-Mahren.png</a:t>
            </a:r>
            <a:r>
              <a:rPr lang="cs-CZ">
                <a:latin typeface="Times New Roman" pitchFamily="18" charset="0"/>
              </a:rPr>
              <a:t> </a:t>
            </a:r>
          </a:p>
        </p:txBody>
      </p:sp>
      <p:sp>
        <p:nvSpPr>
          <p:cNvPr id="30722" name="Obdélník 2"/>
          <p:cNvSpPr>
            <a:spLocks noChangeArrowheads="1"/>
          </p:cNvSpPr>
          <p:nvPr/>
        </p:nvSpPr>
        <p:spPr bwMode="auto">
          <a:xfrm>
            <a:off x="250825" y="1628775"/>
            <a:ext cx="82089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i="1">
                <a:latin typeface="Times New Roman" pitchFamily="18" charset="0"/>
              </a:rPr>
              <a:t>Wikipedia: the free encyclopedia</a:t>
            </a:r>
            <a:r>
              <a:rPr lang="en-US">
                <a:latin typeface="Times New Roman" pitchFamily="18" charset="0"/>
              </a:rPr>
              <a:t> [online]. San Francisco (CA): Wikimedia Foundation, 3. 5. 2006 [cit. 2013-08-21]. Dostupné z: </a:t>
            </a:r>
            <a:r>
              <a:rPr lang="en-US">
                <a:latin typeface="Times New Roman" pitchFamily="18" charset="0"/>
                <a:hlinkClick r:id="rId3"/>
              </a:rPr>
              <a:t>http://cs.wikipedia.org/wiki/Soubor:Terezin_5.jpg</a:t>
            </a:r>
            <a:r>
              <a:rPr lang="cs-CZ">
                <a:latin typeface="Times New Roman" pitchFamily="18" charset="0"/>
              </a:rPr>
              <a:t> </a:t>
            </a:r>
          </a:p>
        </p:txBody>
      </p:sp>
      <p:sp>
        <p:nvSpPr>
          <p:cNvPr id="30723" name="Obdélník 3"/>
          <p:cNvSpPr>
            <a:spLocks noChangeArrowheads="1"/>
          </p:cNvSpPr>
          <p:nvPr/>
        </p:nvSpPr>
        <p:spPr bwMode="auto">
          <a:xfrm>
            <a:off x="468313" y="2924175"/>
            <a:ext cx="82073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i="1">
                <a:latin typeface="Times New Roman" pitchFamily="18" charset="0"/>
              </a:rPr>
              <a:t>Wikipedia: the free encyclopedia</a:t>
            </a:r>
            <a:r>
              <a:rPr lang="en-US">
                <a:latin typeface="Times New Roman" pitchFamily="18" charset="0"/>
              </a:rPr>
              <a:t> [online]. San Francisco (CA): Wikimedia Foundation, 4. 3. 2006 [cit. 2013-08-21]. Dostupné z: </a:t>
            </a:r>
            <a:r>
              <a:rPr lang="en-US">
                <a:latin typeface="Times New Roman" pitchFamily="18" charset="0"/>
                <a:hlinkClick r:id="rId4"/>
              </a:rPr>
              <a:t>http://cs.wikipedia.org/wiki/Soubor:Judenstern_JMW.jpg</a:t>
            </a:r>
            <a:r>
              <a:rPr lang="cs-CZ">
                <a:latin typeface="Times New Roman" pitchFamily="18" charset="0"/>
              </a:rPr>
              <a:t> </a:t>
            </a:r>
          </a:p>
        </p:txBody>
      </p:sp>
      <p:sp>
        <p:nvSpPr>
          <p:cNvPr id="30724" name="Obdélník 4"/>
          <p:cNvSpPr>
            <a:spLocks noChangeArrowheads="1"/>
          </p:cNvSpPr>
          <p:nvPr/>
        </p:nvSpPr>
        <p:spPr bwMode="auto">
          <a:xfrm>
            <a:off x="539750" y="4365625"/>
            <a:ext cx="82804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V případě, že se jedná o </a:t>
            </a:r>
            <a:r>
              <a:rPr lang="cs-CZ" b="1">
                <a:latin typeface="Times New Roman" pitchFamily="18" charset="0"/>
              </a:rPr>
              <a:t>volné dílo</a:t>
            </a:r>
            <a:r>
              <a:rPr lang="cs-CZ">
                <a:latin typeface="Times New Roman" pitchFamily="18" charset="0"/>
              </a:rPr>
              <a:t>, citaci neuvádím, protože doba ochrany majetkových autorských práv u těchto děl již </a:t>
            </a:r>
            <a:r>
              <a:rPr lang="cs-CZ" b="1">
                <a:latin typeface="Times New Roman" pitchFamily="18" charset="0"/>
              </a:rPr>
              <a:t>vypršela</a:t>
            </a:r>
            <a:r>
              <a:rPr lang="cs-CZ">
                <a:latin typeface="Times New Roman" pitchFamily="18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302</TotalTime>
  <Words>508</Words>
  <Application>Microsoft Office PowerPoint</Application>
  <PresentationFormat>On-screen Show (4:3)</PresentationFormat>
  <Paragraphs>90</Paragraphs>
  <Slides>16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11</vt:i4>
      </vt:variant>
      <vt:variant>
        <vt:lpstr>Nadpisy snímků</vt:lpstr>
      </vt:variant>
      <vt:variant>
        <vt:i4>16</vt:i4>
      </vt:variant>
    </vt:vector>
  </HeadingPairs>
  <TitlesOfParts>
    <vt:vector size="32" baseType="lpstr">
      <vt:lpstr>Times New Roman</vt:lpstr>
      <vt:lpstr>Arial</vt:lpstr>
      <vt:lpstr>Wingdings 2</vt:lpstr>
      <vt:lpstr>Wingdings</vt:lpstr>
      <vt:lpstr>Calibri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>ZŠ a MŠ J.A. Komenského Nové Strašecí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</dc:creator>
  <cp:lastModifiedBy>DUM</cp:lastModifiedBy>
  <cp:revision>26</cp:revision>
  <dcterms:created xsi:type="dcterms:W3CDTF">2013-08-21T16:14:09Z</dcterms:created>
  <dcterms:modified xsi:type="dcterms:W3CDTF">2013-12-07T20:10:19Z</dcterms:modified>
</cp:coreProperties>
</file>