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FCEAC4EC-A54F-495F-8D20-CA5029DC771C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804A2602-A649-40B3-8D12-E9E43AA91E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FCEAC4EC-A54F-495F-8D20-CA5029DC771C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04A2602-A649-40B3-8D12-E9E43AA91E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FCEAC4EC-A54F-495F-8D20-CA5029DC771C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804A2602-A649-40B3-8D12-E9E43AA91E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AC4EC-A54F-495F-8D20-CA5029DC771C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4A2602-A649-40B3-8D12-E9E43AA91E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AC4EC-A54F-495F-8D20-CA5029DC771C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4A2602-A649-40B3-8D12-E9E43AA91E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FCEAC4EC-A54F-495F-8D20-CA5029DC771C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04A2602-A649-40B3-8D12-E9E43AA91E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AC4EC-A54F-495F-8D20-CA5029DC771C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4A2602-A649-40B3-8D12-E9E43AA91E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FCEAC4EC-A54F-495F-8D20-CA5029DC771C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04A2602-A649-40B3-8D12-E9E43AA91E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FCEAC4EC-A54F-495F-8D20-CA5029DC771C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04A2602-A649-40B3-8D12-E9E43AA91E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AC4EC-A54F-495F-8D20-CA5029DC771C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4A2602-A649-40B3-8D12-E9E43AA91E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AC4EC-A54F-495F-8D20-CA5029DC771C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4A2602-A649-40B3-8D12-E9E43AA91E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FCEAC4EC-A54F-495F-8D20-CA5029DC771C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804A2602-A649-40B3-8D12-E9E43AA91EC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V%C3%A1clav_Havel_cut_out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1700213"/>
            <a:ext cx="7993063" cy="3600450"/>
          </a:xfrm>
        </p:spPr>
        <p:txBody>
          <a:bodyPr>
            <a:normAutofit lnSpcReduction="10000"/>
          </a:bodyPr>
          <a:lstStyle/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ČÍSLO PROJEKTU: 1.4 OP VK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NÁZEV: VY_52_INOVACE_35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AUTOR: Magdalena Pelcová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OBDOBÍ: 2013 - 14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ROČNÍK: 5.</a:t>
            </a:r>
          </a:p>
          <a:p>
            <a:pPr eaLnBrk="1" hangingPunct="1">
              <a:buFont typeface="Wingdings" pitchFamily="2" charset="2"/>
              <a:buChar char="Ø"/>
            </a:pPr>
            <a:endParaRPr lang="cs-CZ" sz="1400" dirty="0" smtClean="0">
              <a:latin typeface="Calibri" pitchFamily="34" charset="0"/>
            </a:endParaRP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VZDĚLÁVACÍ OBLAST: Člověk a jeho svět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VZDĚLÁVACÍ OBOR: 1. stupeň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TÉMATICKÝ OKRUH: Lidé a čas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TÉMA:Od totality k demokracii</a:t>
            </a:r>
          </a:p>
          <a:p>
            <a:pPr eaLnBrk="1" hangingPunct="1">
              <a:buFont typeface="Wingdings" pitchFamily="2" charset="2"/>
              <a:buChar char="Ø"/>
            </a:pPr>
            <a:endParaRPr lang="cs-CZ" sz="1400" dirty="0" smtClean="0">
              <a:latin typeface="Calibri" pitchFamily="34" charset="0"/>
            </a:endParaRP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ANOTACE</a:t>
            </a:r>
            <a:r>
              <a:rPr lang="cs-CZ" sz="1400" b="1" dirty="0" smtClean="0">
                <a:latin typeface="Calibri" pitchFamily="34" charset="0"/>
              </a:rPr>
              <a:t>: Materiál je určen k výkladu. Seznamuje s 21. srpnem 1968. Slouží k zapsání do sešitů, čtení s porozuměním, upevňování získaných informací.</a:t>
            </a:r>
          </a:p>
          <a:p>
            <a:pPr lvl="2" eaLnBrk="1" hangingPunct="1">
              <a:buFontTx/>
              <a:buNone/>
            </a:pPr>
            <a:endParaRPr lang="cs-CZ" sz="600" dirty="0" smtClean="0">
              <a:latin typeface="Calibri" pitchFamily="34" charset="0"/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cs-CZ" sz="1600" b="1" dirty="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cs-CZ" sz="1600" dirty="0" smtClean="0"/>
          </a:p>
        </p:txBody>
      </p:sp>
      <p:pic>
        <p:nvPicPr>
          <p:cNvPr id="2051" name="Picture 4" descr="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088" y="549275"/>
            <a:ext cx="1584325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Rectangle 5"/>
          <p:cNvSpPr>
            <a:spLocks noChangeArrowheads="1"/>
          </p:cNvSpPr>
          <p:nvPr/>
        </p:nvSpPr>
        <p:spPr bwMode="auto">
          <a:xfrm>
            <a:off x="1765300" y="603250"/>
            <a:ext cx="6623050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>
                <a:latin typeface="Times New Roman" pitchFamily="18" charset="0"/>
                <a:cs typeface="Times New Roman" pitchFamily="18" charset="0"/>
              </a:rPr>
              <a:t>                                     </a:t>
            </a:r>
            <a:r>
              <a:rPr lang="cs-CZ" sz="1200" b="1">
                <a:latin typeface="Times New Roman" pitchFamily="18" charset="0"/>
                <a:cs typeface="Times New Roman" pitchFamily="18" charset="0"/>
              </a:rPr>
              <a:t>Základní  škola a mateřská škola J.A.Komenského</a:t>
            </a:r>
            <a:endParaRPr lang="cs-CZ" sz="120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1200" b="1">
                <a:latin typeface="Times New Roman" pitchFamily="18" charset="0"/>
                <a:cs typeface="Times New Roman" pitchFamily="18" charset="0"/>
              </a:rPr>
              <a:t>                                                                    v Novém  Strašecí</a:t>
            </a:r>
            <a:r>
              <a:rPr lang="cs-CZ" sz="1200">
                <a:latin typeface="Times New Roman" pitchFamily="18" charset="0"/>
                <a:cs typeface="Times New Roman" pitchFamily="18" charset="0"/>
              </a:rPr>
              <a:t>                     </a:t>
            </a:r>
          </a:p>
          <a:p>
            <a:pPr algn="ctr"/>
            <a:r>
              <a:rPr lang="cs-CZ" sz="1200">
                <a:latin typeface="Times New Roman" pitchFamily="18" charset="0"/>
                <a:cs typeface="Times New Roman" pitchFamily="18" charset="0"/>
              </a:rPr>
              <a:t>                                                  Komenského nám. 209, 271 01 Nové Strašecí</a:t>
            </a:r>
          </a:p>
          <a:p>
            <a:pPr algn="ctr"/>
            <a:r>
              <a:rPr lang="cs-CZ" sz="1200">
                <a:latin typeface="Times New Roman" pitchFamily="18" charset="0"/>
                <a:cs typeface="Times New Roman" pitchFamily="18" charset="0"/>
              </a:rPr>
              <a:t>                                                 tel. 311 240 401, 311 240 400, email: zsnovstra@email.cz</a:t>
            </a:r>
          </a:p>
        </p:txBody>
      </p:sp>
      <p:pic>
        <p:nvPicPr>
          <p:cNvPr id="2053" name="Obrázek 3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4075" y="5319713"/>
            <a:ext cx="5111750" cy="989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548680"/>
            <a:ext cx="747512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u="sng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Od totality k demokracii</a:t>
            </a:r>
            <a:endParaRPr lang="cs-CZ" sz="5400" b="1" u="sng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11560" y="1700808"/>
            <a:ext cx="813690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Tx/>
              <a:buChar char="-"/>
            </a:pPr>
            <a:r>
              <a:rPr lang="cs-CZ" sz="3600" dirty="0" smtClean="0"/>
              <a:t>lidé </a:t>
            </a:r>
            <a:r>
              <a:rPr lang="cs-CZ" sz="3600" dirty="0"/>
              <a:t>nemohli říkat pravdu, když se </a:t>
            </a:r>
            <a:r>
              <a:rPr lang="cs-CZ" sz="3600" dirty="0" smtClean="0"/>
              <a:t>jim 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 </a:t>
            </a:r>
            <a:r>
              <a:rPr lang="cs-CZ" sz="3600" dirty="0"/>
              <a:t>něco v zemi nelíbilo</a:t>
            </a:r>
          </a:p>
        </p:txBody>
      </p:sp>
      <p:sp>
        <p:nvSpPr>
          <p:cNvPr id="5" name="Obdélník 4"/>
          <p:cNvSpPr/>
          <p:nvPr/>
        </p:nvSpPr>
        <p:spPr>
          <a:xfrm>
            <a:off x="323528" y="3284984"/>
            <a:ext cx="835292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/>
              <a:t>- proto </a:t>
            </a:r>
            <a:r>
              <a:rPr lang="cs-CZ" sz="3600" dirty="0"/>
              <a:t>se naučili mlčet, jinak jim </a:t>
            </a:r>
            <a:r>
              <a:rPr lang="cs-CZ" sz="3600" dirty="0" smtClean="0"/>
              <a:t>hrozilo </a:t>
            </a:r>
          </a:p>
          <a:p>
            <a:r>
              <a:rPr lang="cs-CZ" sz="3600" dirty="0" smtClean="0"/>
              <a:t>  vězení</a:t>
            </a:r>
            <a:endParaRPr lang="cs-CZ" sz="3600" dirty="0"/>
          </a:p>
        </p:txBody>
      </p:sp>
      <p:sp>
        <p:nvSpPr>
          <p:cNvPr id="6" name="Obdélník 5"/>
          <p:cNvSpPr/>
          <p:nvPr/>
        </p:nvSpPr>
        <p:spPr>
          <a:xfrm>
            <a:off x="323528" y="4581128"/>
            <a:ext cx="8388424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/>
              <a:t>- do </a:t>
            </a:r>
            <a:r>
              <a:rPr lang="cs-CZ" sz="3600" dirty="0"/>
              <a:t>voleb kandidovala pouze Komunistická strana, činnost všech ostatních stran byla zakazována </a:t>
            </a:r>
          </a:p>
        </p:txBody>
      </p:sp>
      <p:sp>
        <p:nvSpPr>
          <p:cNvPr id="7" name="Obdélník 6"/>
          <p:cNvSpPr/>
          <p:nvPr/>
        </p:nvSpPr>
        <p:spPr>
          <a:xfrm>
            <a:off x="2699792" y="5661248"/>
            <a:ext cx="331693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/>
              <a:t>=</a:t>
            </a:r>
            <a:r>
              <a:rPr lang="cs-CZ" sz="3600" baseline="0" dirty="0" smtClean="0"/>
              <a:t> </a:t>
            </a:r>
            <a:r>
              <a:rPr lang="cs-CZ" sz="3600" b="1" u="sng" baseline="0" dirty="0" smtClean="0"/>
              <a:t>totalitní vláda</a:t>
            </a:r>
            <a:endParaRPr lang="cs-CZ" sz="3600" u="sng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692696"/>
            <a:ext cx="806489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Tx/>
              <a:buChar char="-"/>
            </a:pPr>
            <a:r>
              <a:rPr lang="cs-CZ" sz="3600" baseline="0" dirty="0" smtClean="0"/>
              <a:t>byl zakazován i Skaut, trestána návštěva</a:t>
            </a:r>
          </a:p>
          <a:p>
            <a:r>
              <a:rPr lang="cs-CZ" sz="3600" baseline="0" dirty="0" smtClean="0"/>
              <a:t>  kostelů</a:t>
            </a:r>
            <a:endParaRPr lang="cs-CZ" sz="3600" dirty="0"/>
          </a:p>
        </p:txBody>
      </p:sp>
      <p:sp>
        <p:nvSpPr>
          <p:cNvPr id="3" name="Obdélník 2"/>
          <p:cNvSpPr/>
          <p:nvPr/>
        </p:nvSpPr>
        <p:spPr>
          <a:xfrm>
            <a:off x="539552" y="2276872"/>
            <a:ext cx="735329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aseline="0" dirty="0" smtClean="0"/>
              <a:t>-</a:t>
            </a:r>
            <a:r>
              <a:rPr lang="cs-CZ" sz="3600" dirty="0" smtClean="0"/>
              <a:t> </a:t>
            </a:r>
            <a:r>
              <a:rPr lang="cs-CZ" sz="3600" baseline="0" dirty="0" smtClean="0"/>
              <a:t>nemohlo se volně jezdit do zahraničí </a:t>
            </a:r>
            <a:endParaRPr lang="cs-CZ" sz="3600" dirty="0"/>
          </a:p>
        </p:txBody>
      </p:sp>
      <p:sp>
        <p:nvSpPr>
          <p:cNvPr id="4" name="Obdélník 3"/>
          <p:cNvSpPr/>
          <p:nvPr/>
        </p:nvSpPr>
        <p:spPr>
          <a:xfrm>
            <a:off x="467544" y="3429000"/>
            <a:ext cx="820891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Tx/>
              <a:buChar char="-"/>
            </a:pPr>
            <a:r>
              <a:rPr lang="cs-CZ" sz="3600" baseline="0" dirty="0" smtClean="0"/>
              <a:t>v šedesátých letech se začala situace ve </a:t>
            </a:r>
          </a:p>
          <a:p>
            <a:r>
              <a:rPr lang="cs-CZ" sz="3600" dirty="0"/>
              <a:t> </a:t>
            </a:r>
            <a:r>
              <a:rPr lang="cs-CZ" sz="3600" baseline="0" dirty="0" smtClean="0"/>
              <a:t> státě uvolňovat</a:t>
            </a:r>
            <a:endParaRPr lang="cs-CZ" sz="3600" dirty="0"/>
          </a:p>
        </p:txBody>
      </p:sp>
      <p:pic>
        <p:nvPicPr>
          <p:cNvPr id="1028" name="Picture 4" descr="C:\Documents and Settings\a\Local Settings\Temporary Internet Files\Content.IE5\NZJGEDGO\MC90042957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4581128"/>
            <a:ext cx="1263650" cy="1946275"/>
          </a:xfrm>
          <a:prstGeom prst="rect">
            <a:avLst/>
          </a:prstGeom>
          <a:noFill/>
        </p:spPr>
      </p:pic>
      <p:pic>
        <p:nvPicPr>
          <p:cNvPr id="1029" name="Picture 5" descr="C:\Documents and Settings\a\Local Settings\Temporary Internet Files\Content.IE5\HJDUSYEC\MC90040388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5976" y="4509120"/>
            <a:ext cx="1668775" cy="1728192"/>
          </a:xfrm>
          <a:prstGeom prst="rect">
            <a:avLst/>
          </a:prstGeom>
          <a:noFill/>
        </p:spPr>
      </p:pic>
      <p:cxnSp>
        <p:nvCxnSpPr>
          <p:cNvPr id="12" name="Přímá spojovací čára 11"/>
          <p:cNvCxnSpPr/>
          <p:nvPr/>
        </p:nvCxnSpPr>
        <p:spPr>
          <a:xfrm>
            <a:off x="1043608" y="4797152"/>
            <a:ext cx="2376264" cy="158417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flipV="1">
            <a:off x="899592" y="4869160"/>
            <a:ext cx="2520280" cy="144016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flipV="1">
            <a:off x="3995936" y="4509120"/>
            <a:ext cx="2592288" cy="194421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4067944" y="4725144"/>
            <a:ext cx="2880320" cy="165618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ransition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908720"/>
            <a:ext cx="820891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aseline="0" dirty="0" smtClean="0"/>
              <a:t>-</a:t>
            </a:r>
            <a:r>
              <a:rPr lang="cs-CZ" sz="3600" dirty="0" smtClean="0"/>
              <a:t> </a:t>
            </a:r>
            <a:r>
              <a:rPr lang="cs-CZ" sz="3600" baseline="0" dirty="0" smtClean="0"/>
              <a:t>o změnách hovořila i část komunistů ve vládě</a:t>
            </a:r>
            <a:endParaRPr lang="cs-CZ" sz="3600" dirty="0"/>
          </a:p>
        </p:txBody>
      </p:sp>
      <p:sp>
        <p:nvSpPr>
          <p:cNvPr id="3" name="Obdélník 2"/>
          <p:cNvSpPr/>
          <p:nvPr/>
        </p:nvSpPr>
        <p:spPr>
          <a:xfrm>
            <a:off x="179512" y="2132856"/>
            <a:ext cx="8460432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aseline="0" dirty="0" smtClean="0"/>
              <a:t> -</a:t>
            </a:r>
            <a:r>
              <a:rPr lang="cs-CZ" sz="3600" dirty="0" smtClean="0"/>
              <a:t> </a:t>
            </a:r>
            <a:r>
              <a:rPr lang="cs-CZ" sz="3600" baseline="0" dirty="0" smtClean="0"/>
              <a:t>v roce 1968 byla zrušena cenzura, mohlo </a:t>
            </a:r>
          </a:p>
          <a:p>
            <a:r>
              <a:rPr lang="cs-CZ" sz="3600" dirty="0" smtClean="0"/>
              <a:t>  </a:t>
            </a:r>
            <a:r>
              <a:rPr lang="cs-CZ" sz="3600" baseline="0" dirty="0" smtClean="0"/>
              <a:t> se volně cestovat do zahraničí, byl opět  </a:t>
            </a:r>
          </a:p>
          <a:p>
            <a:r>
              <a:rPr lang="cs-CZ" sz="3600" baseline="0" dirty="0" smtClean="0"/>
              <a:t>   povolen Skaut - tomuto období říkáme</a:t>
            </a:r>
          </a:p>
          <a:p>
            <a:r>
              <a:rPr lang="cs-CZ" sz="3600" baseline="0" dirty="0" smtClean="0"/>
              <a:t>	                       </a:t>
            </a:r>
            <a:r>
              <a:rPr lang="cs-CZ" sz="3600" b="1" baseline="0" dirty="0" smtClean="0"/>
              <a:t>(=rozkvétalo něco </a:t>
            </a:r>
          </a:p>
          <a:p>
            <a:r>
              <a:rPr lang="cs-CZ" sz="3600" b="1" baseline="0" dirty="0" smtClean="0"/>
              <a:t>    nového)</a:t>
            </a:r>
            <a:endParaRPr lang="cs-CZ" sz="3600" dirty="0"/>
          </a:p>
        </p:txBody>
      </p:sp>
      <p:sp>
        <p:nvSpPr>
          <p:cNvPr id="4" name="Obdélník 3"/>
          <p:cNvSpPr/>
          <p:nvPr/>
        </p:nvSpPr>
        <p:spPr>
          <a:xfrm>
            <a:off x="611560" y="3789040"/>
            <a:ext cx="313868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baseline="0" dirty="0" smtClean="0"/>
              <a:t>„</a:t>
            </a:r>
            <a:r>
              <a:rPr lang="cs-CZ" sz="3600" b="1" u="sng" baseline="0" dirty="0" smtClean="0"/>
              <a:t>Pražské jaro</a:t>
            </a:r>
            <a:r>
              <a:rPr lang="cs-CZ" sz="3600" b="1" baseline="0" dirty="0" smtClean="0"/>
              <a:t>“</a:t>
            </a:r>
            <a:endParaRPr lang="cs-CZ" sz="3600" dirty="0"/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548680"/>
            <a:ext cx="8568952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Tx/>
              <a:buChar char="-"/>
            </a:pPr>
            <a:r>
              <a:rPr lang="cs-CZ" sz="3600" baseline="0" dirty="0" smtClean="0"/>
              <a:t>to se nelíbilo představitelům Sovětského svazu, kteří poslali do Československa svoji armádu s armádami                  ,            ,                   </a:t>
            </a:r>
            <a:endParaRPr lang="cs-CZ" sz="3600" dirty="0"/>
          </a:p>
        </p:txBody>
      </p:sp>
      <p:sp>
        <p:nvSpPr>
          <p:cNvPr id="3" name="Obdélník 2"/>
          <p:cNvSpPr/>
          <p:nvPr/>
        </p:nvSpPr>
        <p:spPr>
          <a:xfrm>
            <a:off x="4067944" y="1628800"/>
            <a:ext cx="207300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aseline="0" dirty="0" smtClean="0"/>
              <a:t>Maďarska</a:t>
            </a:r>
            <a:endParaRPr lang="cs-CZ" sz="3600" dirty="0"/>
          </a:p>
        </p:txBody>
      </p:sp>
      <p:sp>
        <p:nvSpPr>
          <p:cNvPr id="4" name="Obdélník 3"/>
          <p:cNvSpPr/>
          <p:nvPr/>
        </p:nvSpPr>
        <p:spPr>
          <a:xfrm>
            <a:off x="6156176" y="1628800"/>
            <a:ext cx="141577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aseline="0" dirty="0" smtClean="0"/>
              <a:t>Polska</a:t>
            </a:r>
            <a:endParaRPr lang="cs-CZ" sz="3600" dirty="0"/>
          </a:p>
        </p:txBody>
      </p:sp>
      <p:sp>
        <p:nvSpPr>
          <p:cNvPr id="5" name="Obdélník 4"/>
          <p:cNvSpPr/>
          <p:nvPr/>
        </p:nvSpPr>
        <p:spPr>
          <a:xfrm>
            <a:off x="395536" y="2204864"/>
            <a:ext cx="217239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aseline="0" dirty="0" smtClean="0"/>
              <a:t>Bulharska </a:t>
            </a:r>
            <a:endParaRPr lang="cs-CZ" sz="3600" dirty="0"/>
          </a:p>
        </p:txBody>
      </p:sp>
      <p:sp>
        <p:nvSpPr>
          <p:cNvPr id="6" name="Obdélník 5"/>
          <p:cNvSpPr/>
          <p:nvPr/>
        </p:nvSpPr>
        <p:spPr>
          <a:xfrm>
            <a:off x="2701211" y="2204864"/>
            <a:ext cx="644278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aseline="0" dirty="0" smtClean="0"/>
              <a:t>Německé demokratické republiky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339752" y="2204864"/>
            <a:ext cx="38985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a</a:t>
            </a:r>
            <a:endParaRPr lang="cs-CZ" sz="3600" dirty="0"/>
          </a:p>
        </p:txBody>
      </p:sp>
      <p:sp>
        <p:nvSpPr>
          <p:cNvPr id="8" name="Obdélník 7"/>
          <p:cNvSpPr/>
          <p:nvPr/>
        </p:nvSpPr>
        <p:spPr>
          <a:xfrm>
            <a:off x="467544" y="3212976"/>
            <a:ext cx="535274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/>
              <a:t>- </a:t>
            </a:r>
            <a:r>
              <a:rPr lang="cs-CZ" sz="3600" b="1" baseline="0" dirty="0" smtClean="0"/>
              <a:t>stalo se to 21. srpna 1968</a:t>
            </a:r>
            <a:endParaRPr lang="cs-CZ" sz="3600" dirty="0"/>
          </a:p>
        </p:txBody>
      </p:sp>
      <p:sp>
        <p:nvSpPr>
          <p:cNvPr id="9" name="Obdélník 8"/>
          <p:cNvSpPr/>
          <p:nvPr/>
        </p:nvSpPr>
        <p:spPr>
          <a:xfrm>
            <a:off x="467544" y="4221088"/>
            <a:ext cx="509626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aseline="0" dirty="0" smtClean="0"/>
              <a:t>-</a:t>
            </a:r>
            <a:r>
              <a:rPr lang="cs-CZ" sz="3600" dirty="0" smtClean="0"/>
              <a:t> </a:t>
            </a:r>
            <a:r>
              <a:rPr lang="cs-CZ" sz="3600" b="1" baseline="0" dirty="0" smtClean="0"/>
              <a:t>zahynulo mnoho Čechů</a:t>
            </a:r>
            <a:endParaRPr lang="cs-CZ" sz="3600" dirty="0"/>
          </a:p>
        </p:txBody>
      </p:sp>
    </p:spTree>
  </p:cSld>
  <p:clrMapOvr>
    <a:masterClrMapping/>
  </p:clrMapOvr>
  <p:transition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11560" y="764704"/>
            <a:ext cx="828092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- </a:t>
            </a:r>
            <a:r>
              <a:rPr lang="cs-CZ" sz="3600" b="1" u="sng" dirty="0" smtClean="0"/>
              <a:t>NORMALIZACE </a:t>
            </a:r>
            <a:r>
              <a:rPr lang="cs-CZ" sz="3600" b="1" u="sng" dirty="0"/>
              <a:t>- vše se vrátilo k „normálu“</a:t>
            </a:r>
            <a:endParaRPr lang="cs-CZ" sz="3600" dirty="0"/>
          </a:p>
        </p:txBody>
      </p:sp>
      <p:sp>
        <p:nvSpPr>
          <p:cNvPr id="4" name="Obdélník 3"/>
          <p:cNvSpPr/>
          <p:nvPr/>
        </p:nvSpPr>
        <p:spPr>
          <a:xfrm>
            <a:off x="0" y="2348880"/>
            <a:ext cx="9144000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/>
              <a:t>(= opět byla </a:t>
            </a:r>
            <a:r>
              <a:rPr lang="cs-CZ" sz="3600" u="sng" dirty="0"/>
              <a:t>cenzura</a:t>
            </a:r>
            <a:r>
              <a:rPr lang="cs-CZ" sz="3600" dirty="0"/>
              <a:t>, </a:t>
            </a:r>
            <a:r>
              <a:rPr lang="cs-CZ" sz="3600" u="sng" dirty="0"/>
              <a:t>vládla</a:t>
            </a:r>
            <a:r>
              <a:rPr lang="cs-CZ" sz="3600" dirty="0"/>
              <a:t> jedna </a:t>
            </a:r>
            <a:r>
              <a:rPr lang="cs-CZ" sz="3600" u="sng" dirty="0"/>
              <a:t>strana</a:t>
            </a:r>
            <a:r>
              <a:rPr lang="cs-CZ" sz="3600" dirty="0"/>
              <a:t>- </a:t>
            </a:r>
            <a:r>
              <a:rPr lang="cs-CZ" sz="3600" u="sng" dirty="0"/>
              <a:t>komunistická</a:t>
            </a:r>
            <a:r>
              <a:rPr lang="cs-CZ" sz="3600" dirty="0"/>
              <a:t>, </a:t>
            </a:r>
            <a:r>
              <a:rPr lang="cs-CZ" sz="3600" dirty="0" smtClean="0"/>
              <a:t>byl </a:t>
            </a:r>
            <a:r>
              <a:rPr lang="cs-CZ" sz="3600" dirty="0"/>
              <a:t>zákaz volného cestování na západ,lidé, kteří odsuzovali vpád sovětských vojsk, </a:t>
            </a:r>
            <a:r>
              <a:rPr lang="cs-CZ" sz="3600" dirty="0" smtClean="0"/>
              <a:t>byli </a:t>
            </a:r>
            <a:r>
              <a:rPr lang="cs-CZ" sz="3600" dirty="0"/>
              <a:t>pronásledováni, sovětští vojáci zde zůstali dalších 20let)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476672"/>
            <a:ext cx="8352928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/>
              <a:t>- </a:t>
            </a:r>
            <a:r>
              <a:rPr lang="cs-CZ" sz="3600" b="1" u="sng" dirty="0" smtClean="0"/>
              <a:t>Václav Havel </a:t>
            </a:r>
          </a:p>
          <a:p>
            <a:r>
              <a:rPr lang="cs-CZ" sz="3600" b="1" dirty="0"/>
              <a:t>-</a:t>
            </a:r>
            <a:r>
              <a:rPr lang="cs-CZ" sz="3600" b="1" dirty="0" smtClean="0"/>
              <a:t>byl </a:t>
            </a:r>
            <a:r>
              <a:rPr lang="cs-CZ" sz="3600" b="1" dirty="0"/>
              <a:t>pronásledován a vězněn za kritiku vlády, </a:t>
            </a:r>
            <a:r>
              <a:rPr lang="cs-CZ" sz="3600" b="1" dirty="0" smtClean="0"/>
              <a:t>byl jedním z autorů </a:t>
            </a:r>
            <a:r>
              <a:rPr lang="cs-CZ" sz="3600" b="1" u="sng" dirty="0" smtClean="0"/>
              <a:t>Charty 77</a:t>
            </a:r>
            <a:r>
              <a:rPr lang="cs-CZ" sz="3600" u="sng" dirty="0"/>
              <a:t> </a:t>
            </a:r>
            <a:r>
              <a:rPr lang="cs-CZ" sz="3600" dirty="0" smtClean="0"/>
              <a:t>– autoři požadovali demokratické </a:t>
            </a:r>
            <a:r>
              <a:rPr lang="cs-CZ" sz="3600" dirty="0"/>
              <a:t>změny v Československu</a:t>
            </a:r>
          </a:p>
        </p:txBody>
      </p:sp>
      <p:sp>
        <p:nvSpPr>
          <p:cNvPr id="3" name="Obdélník 2"/>
          <p:cNvSpPr/>
          <p:nvPr/>
        </p:nvSpPr>
        <p:spPr>
          <a:xfrm>
            <a:off x="467544" y="3501008"/>
            <a:ext cx="689163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/>
              <a:t>- lidé </a:t>
            </a:r>
            <a:r>
              <a:rPr lang="cs-CZ" sz="3600" dirty="0"/>
              <a:t>byli nespokojeni, demonstrace</a:t>
            </a:r>
          </a:p>
        </p:txBody>
      </p:sp>
      <p:sp>
        <p:nvSpPr>
          <p:cNvPr id="4" name="Obdélník 3"/>
          <p:cNvSpPr/>
          <p:nvPr/>
        </p:nvSpPr>
        <p:spPr>
          <a:xfrm>
            <a:off x="179512" y="4293096"/>
            <a:ext cx="860444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/>
              <a:t>- policie </a:t>
            </a:r>
            <a:r>
              <a:rPr lang="cs-CZ" sz="3600" dirty="0"/>
              <a:t>vždy demonstrace silou potlačila</a:t>
            </a:r>
          </a:p>
        </p:txBody>
      </p:sp>
      <p:pic>
        <p:nvPicPr>
          <p:cNvPr id="19458" name="Picture 2" descr="Soubor:Václav Havel cut ou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88640"/>
            <a:ext cx="6984776" cy="6419001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rgbClr val="000000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20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1052736"/>
            <a:ext cx="799288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/>
              <a:t>- situace </a:t>
            </a:r>
            <a:r>
              <a:rPr lang="cs-CZ" sz="3600" dirty="0"/>
              <a:t>v Evropě se ale začínala měnit</a:t>
            </a:r>
          </a:p>
        </p:txBody>
      </p:sp>
    </p:spTree>
  </p:cSld>
  <p:clrMapOvr>
    <a:masterClrMapping/>
  </p:clrMapOvr>
  <p:transition>
    <p:checker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620688"/>
            <a:ext cx="784887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i="1" dirty="0"/>
              <a:t>Wikipedia: the free encyclopedia</a:t>
            </a:r>
            <a:r>
              <a:rPr lang="en-US" dirty="0"/>
              <a:t> [online]. San Francisco (CA): Wikimedia Foundation, 19. 12. 2011 [cit. 2013-08-24]. </a:t>
            </a:r>
            <a:r>
              <a:rPr lang="en-US" dirty="0" err="1"/>
              <a:t>Dostupné</a:t>
            </a:r>
            <a:r>
              <a:rPr lang="en-US" dirty="0"/>
              <a:t> z: </a:t>
            </a:r>
            <a:r>
              <a:rPr lang="en-US" dirty="0">
                <a:hlinkClick r:id="rId2"/>
              </a:rPr>
              <a:t>http://</a:t>
            </a:r>
            <a:r>
              <a:rPr lang="en-US" dirty="0" smtClean="0">
                <a:hlinkClick r:id="rId2"/>
              </a:rPr>
              <a:t>cs.wikipedia.org/wiki/Soubor:V%C3%A1clav_Havel_cut_out.jpg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95536" y="1916832"/>
            <a:ext cx="734481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V případě, že se jedná o </a:t>
            </a:r>
            <a:r>
              <a:rPr lang="cs-CZ" b="1" dirty="0" smtClean="0"/>
              <a:t>volné dílo</a:t>
            </a:r>
            <a:r>
              <a:rPr lang="cs-CZ" dirty="0" smtClean="0"/>
              <a:t>, citaci neuvádím, protože doba ochrany majetkových autorských práv u těchto děl již </a:t>
            </a:r>
            <a:r>
              <a:rPr lang="cs-CZ" b="1" dirty="0" smtClean="0"/>
              <a:t>vypršela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100</TotalTime>
  <Words>373</Words>
  <Application>Microsoft Office PowerPoint</Application>
  <PresentationFormat>Předvádění na obrazovce (4:3)</PresentationFormat>
  <Paragraphs>53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Arkýř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Company>ZŠ a MŠ J.A. Komenského Nové Strašecí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učitel</dc:creator>
  <cp:lastModifiedBy>učitel</cp:lastModifiedBy>
  <cp:revision>11</cp:revision>
  <dcterms:created xsi:type="dcterms:W3CDTF">2013-08-24T17:56:50Z</dcterms:created>
  <dcterms:modified xsi:type="dcterms:W3CDTF">2013-10-23T17:57:27Z</dcterms:modified>
</cp:coreProperties>
</file>