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87889CF0-6FAF-4CD9-A8A5-E986EFAEF917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9DA6B77-95EF-4526-8BDC-F7AFE2BCE8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89CF0-6FAF-4CD9-A8A5-E986EFAEF917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A6B77-95EF-4526-8BDC-F7AFE2BCE8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89CF0-6FAF-4CD9-A8A5-E986EFAEF917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A6B77-95EF-4526-8BDC-F7AFE2BCE8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89CF0-6FAF-4CD9-A8A5-E986EFAEF917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A6B77-95EF-4526-8BDC-F7AFE2BCE8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7889CF0-6FAF-4CD9-A8A5-E986EFAEF917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DA6B77-95EF-4526-8BDC-F7AFE2BCE8D6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87889CF0-6FAF-4CD9-A8A5-E986EFAEF917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9DA6B77-95EF-4526-8BDC-F7AFE2BCE8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89CF0-6FAF-4CD9-A8A5-E986EFAEF917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A6B77-95EF-4526-8BDC-F7AFE2BCE8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89CF0-6FAF-4CD9-A8A5-E986EFAEF917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A6B77-95EF-4526-8BDC-F7AFE2BCE8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89CF0-6FAF-4CD9-A8A5-E986EFAEF917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A6B77-95EF-4526-8BDC-F7AFE2BCE8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89CF0-6FAF-4CD9-A8A5-E986EFAEF917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A6B77-95EF-4526-8BDC-F7AFE2BCE8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89CF0-6FAF-4CD9-A8A5-E986EFAEF917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A6B77-95EF-4526-8BDC-F7AFE2BCE8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87889CF0-6FAF-4CD9-A8A5-E986EFAEF917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49DA6B77-95EF-4526-8BDC-F7AFE2BCE8D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V%C3%A1clav_Havel_na_V%C3%A1clavsk%C3%A9m_n%C3%A1m%C4%9Bst%C3%AD_17._listopadu_2009.jpg" TargetMode="External"/><Relationship Id="rId2" Type="http://schemas.openxmlformats.org/officeDocument/2006/relationships/hyperlink" Target="http://cs.wikipedia.org/wiki/Soubor:Praha_1989,_V%C3%A1clavsk%C3%A9_n%C3%A1m%C4%9Bst%C3%AD,_dav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Milo%C5%A1_Zeman_2013.JPG" TargetMode="External"/><Relationship Id="rId4" Type="http://schemas.openxmlformats.org/officeDocument/2006/relationships/hyperlink" Target="http://cs.wikipedia.org/wiki/Soubor:Vaclav_Klaus_headsho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00213"/>
            <a:ext cx="7993063" cy="3600450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ČÍSLO PROJEKTU: 1.4 OP VK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NÁZEV: </a:t>
            </a:r>
            <a:r>
              <a:rPr lang="cs-CZ" sz="1400" dirty="0" smtClean="0">
                <a:latin typeface="Calibri" pitchFamily="34" charset="0"/>
              </a:rPr>
              <a:t>VY_52_INOVACE_36</a:t>
            </a: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AUTOR: Magdalena Pelcová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OBDOBÍ: </a:t>
            </a:r>
            <a:r>
              <a:rPr lang="cs-CZ" sz="1400" dirty="0" smtClean="0">
                <a:latin typeface="Calibri" pitchFamily="34" charset="0"/>
              </a:rPr>
              <a:t>2013 </a:t>
            </a:r>
            <a:r>
              <a:rPr lang="cs-CZ" sz="1400" dirty="0" smtClean="0">
                <a:latin typeface="Calibri" pitchFamily="34" charset="0"/>
              </a:rPr>
              <a:t>- </a:t>
            </a:r>
            <a:r>
              <a:rPr lang="cs-CZ" sz="1400" dirty="0" smtClean="0">
                <a:latin typeface="Calibri" pitchFamily="34" charset="0"/>
              </a:rPr>
              <a:t>14</a:t>
            </a: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ROČNÍK: </a:t>
            </a:r>
            <a:r>
              <a:rPr lang="cs-CZ" sz="1400" dirty="0" smtClean="0">
                <a:latin typeface="Calibri" pitchFamily="34" charset="0"/>
              </a:rPr>
              <a:t>5.</a:t>
            </a: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OBLAST: Člověk a jeho svět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OBOR: 1. stupeň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TÉMATICKÝ OKRUH: Lidé a čas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TÉMA: </a:t>
            </a:r>
            <a:r>
              <a:rPr lang="cs-CZ" sz="1400" dirty="0" smtClean="0">
                <a:latin typeface="Calibri" pitchFamily="34" charset="0"/>
              </a:rPr>
              <a:t>ČR po sametové revoluci</a:t>
            </a: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ANOTACE</a:t>
            </a:r>
            <a:r>
              <a:rPr lang="cs-CZ" sz="1400" b="1" dirty="0" smtClean="0">
                <a:latin typeface="Calibri" pitchFamily="34" charset="0"/>
              </a:rPr>
              <a:t>: Materiál je určen </a:t>
            </a:r>
            <a:r>
              <a:rPr lang="cs-CZ" sz="1400" b="1" dirty="0" smtClean="0">
                <a:latin typeface="Calibri" pitchFamily="34" charset="0"/>
              </a:rPr>
              <a:t>k výkladu. </a:t>
            </a:r>
            <a:r>
              <a:rPr lang="cs-CZ" sz="1400" b="1" dirty="0" smtClean="0">
                <a:latin typeface="Calibri" pitchFamily="34" charset="0"/>
              </a:rPr>
              <a:t>Seznamuje s </a:t>
            </a:r>
            <a:r>
              <a:rPr lang="cs-CZ" sz="1400" b="1" dirty="0" smtClean="0">
                <a:latin typeface="Calibri" pitchFamily="34" charset="0"/>
              </a:rPr>
              <a:t>nejnovější historií ČR. Slouží </a:t>
            </a:r>
            <a:r>
              <a:rPr lang="cs-CZ" sz="1400" b="1" dirty="0" smtClean="0">
                <a:latin typeface="Calibri" pitchFamily="34" charset="0"/>
              </a:rPr>
              <a:t>k zapsání do sešitů, čtení s porozuměním, upevňování získaných informací.</a:t>
            </a:r>
          </a:p>
          <a:p>
            <a:pPr lvl="2" eaLnBrk="1" hangingPunct="1">
              <a:buFontTx/>
              <a:buNone/>
            </a:pPr>
            <a:endParaRPr lang="cs-CZ" sz="6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b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2051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549275"/>
            <a:ext cx="15843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Rectangle 5"/>
          <p:cNvSpPr>
            <a:spLocks noChangeArrowheads="1"/>
          </p:cNvSpPr>
          <p:nvPr/>
        </p:nvSpPr>
        <p:spPr bwMode="auto">
          <a:xfrm>
            <a:off x="1765300" y="603250"/>
            <a:ext cx="66230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200" b="1">
                <a:latin typeface="Times New Roman" pitchFamily="18" charset="0"/>
                <a:cs typeface="Times New Roman" pitchFamily="18" charset="0"/>
              </a:rPr>
              <a:t>                                                                    v Novém  Strašecí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tel. 311 240 401, 311 240 400, email: zsnovstra@email.cz</a:t>
            </a:r>
          </a:p>
        </p:txBody>
      </p:sp>
      <p:pic>
        <p:nvPicPr>
          <p:cNvPr id="2053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5319713"/>
            <a:ext cx="5111750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836712"/>
            <a:ext cx="84244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ČR po sametové revoluci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2060848"/>
            <a:ext cx="84249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- </a:t>
            </a:r>
            <a:r>
              <a:rPr lang="cs-CZ" sz="3600" baseline="0" dirty="0" smtClean="0"/>
              <a:t>odpor proti komunistickému režimu sílil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467544" y="2852936"/>
            <a:ext cx="846043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3600" baseline="0" dirty="0" smtClean="0"/>
              <a:t>17. 11. 1989 uspořádali studenti </a:t>
            </a:r>
          </a:p>
          <a:p>
            <a:r>
              <a:rPr lang="cs-CZ" sz="3600" dirty="0"/>
              <a:t> </a:t>
            </a:r>
            <a:r>
              <a:rPr lang="cs-CZ" sz="3600" baseline="0" dirty="0" smtClean="0"/>
              <a:t> vzpomínkové shromáždění k 50. výročí </a:t>
            </a:r>
          </a:p>
          <a:p>
            <a:r>
              <a:rPr lang="cs-CZ" sz="3600" baseline="0" dirty="0" smtClean="0"/>
              <a:t>  uzavření českých vysokých škol Němci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467544" y="5229200"/>
            <a:ext cx="504497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sz="3600" baseline="0" dirty="0" smtClean="0"/>
              <a:t>-</a:t>
            </a:r>
            <a:r>
              <a:rPr lang="pl-PL" sz="3600" dirty="0" smtClean="0"/>
              <a:t> </a:t>
            </a:r>
            <a:r>
              <a:rPr lang="pl-PL" sz="3600" baseline="0" dirty="0" smtClean="0"/>
              <a:t>policie je napadla a zbila</a:t>
            </a:r>
            <a:endParaRPr lang="cs-CZ" sz="36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548680"/>
            <a:ext cx="846043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aseline="0" dirty="0" smtClean="0"/>
              <a:t> </a:t>
            </a:r>
            <a:r>
              <a:rPr lang="cs-CZ" sz="3600" baseline="0" dirty="0" smtClean="0"/>
              <a:t>-</a:t>
            </a:r>
            <a:r>
              <a:rPr lang="cs-CZ" sz="3600" dirty="0" smtClean="0"/>
              <a:t> </a:t>
            </a:r>
            <a:r>
              <a:rPr lang="cs-CZ" sz="3600" baseline="0" dirty="0" smtClean="0"/>
              <a:t>lidé byli rozčileni a denně se scházeli v </a:t>
            </a:r>
          </a:p>
          <a:p>
            <a:r>
              <a:rPr lang="cs-CZ" sz="3600" baseline="0" dirty="0" smtClean="0"/>
              <a:t> Praze na demonstracích proti vládě, byla</a:t>
            </a:r>
          </a:p>
          <a:p>
            <a:r>
              <a:rPr lang="cs-CZ" sz="3600" baseline="0" dirty="0" smtClean="0"/>
              <a:t> vyhlášena celonárodní stávka</a:t>
            </a:r>
            <a:endParaRPr lang="cs-CZ" sz="3600" dirty="0"/>
          </a:p>
        </p:txBody>
      </p:sp>
      <p:pic>
        <p:nvPicPr>
          <p:cNvPr id="1026" name="Picture 2" descr="Soubor:Praha 1989, Václavské náměstí, da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252367"/>
            <a:ext cx="9144000" cy="46056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/>
          <p:cNvSpPr txBox="1"/>
          <p:nvPr/>
        </p:nvSpPr>
        <p:spPr>
          <a:xfrm>
            <a:off x="2915816" y="2348880"/>
            <a:ext cx="1766830" cy="9541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Václavské </a:t>
            </a:r>
          </a:p>
          <a:p>
            <a:r>
              <a:rPr lang="cs-CZ" sz="2800" dirty="0" smtClean="0"/>
              <a:t>náměstí</a:t>
            </a:r>
            <a:endParaRPr lang="cs-CZ" sz="28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052736"/>
            <a:ext cx="853244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aseline="0" dirty="0" smtClean="0"/>
              <a:t> -</a:t>
            </a:r>
            <a:r>
              <a:rPr lang="cs-CZ" sz="3600" dirty="0" smtClean="0"/>
              <a:t> </a:t>
            </a:r>
            <a:r>
              <a:rPr lang="cs-CZ" sz="3600" baseline="0" dirty="0" smtClean="0"/>
              <a:t>vláda byla nakonec nucena odstoupit, byly vyhlášeny svobodné volby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179512" y="2348880"/>
            <a:ext cx="87849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3600" b="1" baseline="0" dirty="0" smtClean="0"/>
              <a:t>tomuto nekrvavému převzetí moci říkáme </a:t>
            </a:r>
          </a:p>
          <a:p>
            <a:r>
              <a:rPr lang="cs-CZ" sz="3600" b="1" dirty="0"/>
              <a:t> </a:t>
            </a:r>
            <a:r>
              <a:rPr lang="cs-CZ" sz="3600" b="1" baseline="0" dirty="0" smtClean="0"/>
              <a:t> </a:t>
            </a:r>
            <a:endParaRPr lang="cs-CZ" sz="3600" u="sng" dirty="0"/>
          </a:p>
        </p:txBody>
      </p:sp>
      <p:sp>
        <p:nvSpPr>
          <p:cNvPr id="4" name="Obdélník 3"/>
          <p:cNvSpPr/>
          <p:nvPr/>
        </p:nvSpPr>
        <p:spPr>
          <a:xfrm>
            <a:off x="179512" y="4149080"/>
            <a:ext cx="867645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3600" baseline="0" dirty="0" smtClean="0"/>
              <a:t>prezidentem se stal vedoucí Občanského </a:t>
            </a:r>
          </a:p>
          <a:p>
            <a:r>
              <a:rPr lang="cs-CZ" sz="3600" baseline="0" dirty="0" smtClean="0"/>
              <a:t> fóra                       , byl potom zvolen ještě 3x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1043608" y="4725144"/>
            <a:ext cx="271099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u="sng" baseline="0" dirty="0" smtClean="0"/>
              <a:t>Václav Havel</a:t>
            </a:r>
            <a:endParaRPr lang="cs-CZ" sz="3600" u="sng" dirty="0"/>
          </a:p>
        </p:txBody>
      </p:sp>
      <p:sp>
        <p:nvSpPr>
          <p:cNvPr id="6" name="Obdélník 5"/>
          <p:cNvSpPr/>
          <p:nvPr/>
        </p:nvSpPr>
        <p:spPr>
          <a:xfrm>
            <a:off x="395536" y="3068960"/>
            <a:ext cx="556601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u="sng" baseline="0" dirty="0" smtClean="0"/>
              <a:t>SAMETOVÁ REVOLUCE</a:t>
            </a:r>
            <a:endParaRPr lang="cs-CZ" sz="3600" dirty="0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8" name="Picture 4" descr="File:Václav Havel na Václavském náměstí 17. listopadu 200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556792"/>
            <a:ext cx="7620000" cy="5057775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-460071" y="476672"/>
            <a:ext cx="977094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 Václav Havel při listopadových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demonstracích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836712"/>
            <a:ext cx="896448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aseline="0" dirty="0" smtClean="0"/>
              <a:t>- Československo se opět stalo </a:t>
            </a:r>
            <a:r>
              <a:rPr lang="cs-CZ" sz="3600" b="1" u="sng" baseline="0" dirty="0" smtClean="0"/>
              <a:t>demokratickou zemí s tržním hospodářstvím (soukromé podnikání)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0" y="2780928"/>
            <a:ext cx="91440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aseline="0" dirty="0" smtClean="0"/>
              <a:t>- Slovensko se 1. ledna 1993 osamostatnilo a vytvořilo Slovenskou republiku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0" y="4293096"/>
            <a:ext cx="88204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3600" baseline="0" dirty="0" smtClean="0"/>
              <a:t>naše </a:t>
            </a:r>
            <a:r>
              <a:rPr lang="cs-CZ" sz="3600" b="1" u="sng" baseline="0" dirty="0" smtClean="0"/>
              <a:t>Česká republika </a:t>
            </a:r>
            <a:r>
              <a:rPr lang="cs-CZ" sz="3600" b="1" baseline="0" dirty="0" smtClean="0"/>
              <a:t>vznikla také </a:t>
            </a:r>
          </a:p>
          <a:p>
            <a:r>
              <a:rPr lang="cs-CZ" sz="3600" b="1" dirty="0"/>
              <a:t> </a:t>
            </a:r>
            <a:r>
              <a:rPr lang="cs-CZ" sz="3600" b="1" baseline="0" dirty="0" smtClean="0"/>
              <a:t>1. ledna 1993, má 10 milionů obyvatel</a:t>
            </a:r>
            <a:endParaRPr lang="cs-CZ" sz="3600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268760"/>
            <a:ext cx="83529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aseline="0" dirty="0" smtClean="0"/>
              <a:t>-</a:t>
            </a:r>
            <a:r>
              <a:rPr lang="cs-CZ" sz="3600" dirty="0"/>
              <a:t> </a:t>
            </a:r>
            <a:r>
              <a:rPr lang="cs-CZ" sz="3600" baseline="0" dirty="0" smtClean="0"/>
              <a:t>po Václavu Havlovi se stal prezidentem </a:t>
            </a:r>
            <a:r>
              <a:rPr lang="cs-CZ" sz="3600" b="1" u="sng" baseline="0" dirty="0" smtClean="0"/>
              <a:t>Václav Klaus</a:t>
            </a:r>
            <a:endParaRPr lang="cs-CZ" sz="3600" u="sng" dirty="0"/>
          </a:p>
        </p:txBody>
      </p:sp>
      <p:pic>
        <p:nvPicPr>
          <p:cNvPr id="19458" name="Picture 2" descr="Soubor:Vaclav Klaus headsho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772816"/>
            <a:ext cx="3340588" cy="49407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/>
          <p:cNvSpPr txBox="1"/>
          <p:nvPr/>
        </p:nvSpPr>
        <p:spPr>
          <a:xfrm>
            <a:off x="6086753" y="5157192"/>
            <a:ext cx="305724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Byl prezidentem</a:t>
            </a:r>
          </a:p>
          <a:p>
            <a:r>
              <a:rPr lang="cs-CZ" sz="2800" b="1" i="1" dirty="0" smtClean="0"/>
              <a:t>10 let (2003 -2013).</a:t>
            </a:r>
          </a:p>
          <a:p>
            <a:r>
              <a:rPr lang="cs-CZ" sz="2800" b="1" i="1" dirty="0" smtClean="0"/>
              <a:t>Byl zvolen 2krát.</a:t>
            </a:r>
            <a:endParaRPr lang="cs-CZ" sz="2800" b="1" i="1" dirty="0"/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052736"/>
            <a:ext cx="40318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Současný prezident: 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55976" y="1052736"/>
            <a:ext cx="26597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/>
              <a:t>Miloš Zeman</a:t>
            </a:r>
            <a:endParaRPr lang="cs-CZ" sz="3600" u="sng" dirty="0"/>
          </a:p>
        </p:txBody>
      </p:sp>
      <p:pic>
        <p:nvPicPr>
          <p:cNvPr id="21506" name="Picture 2" descr="Soubor:Miloš Zeman 201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700808"/>
            <a:ext cx="3933504" cy="486811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ovéPole 4"/>
          <p:cNvSpPr txBox="1"/>
          <p:nvPr/>
        </p:nvSpPr>
        <p:spPr>
          <a:xfrm>
            <a:off x="467544" y="3789040"/>
            <a:ext cx="3631379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Byl zvolen prezidentem</a:t>
            </a:r>
          </a:p>
          <a:p>
            <a:r>
              <a:rPr lang="cs-CZ" sz="2800" b="1" i="1" dirty="0"/>
              <a:t>v</a:t>
            </a:r>
            <a:r>
              <a:rPr lang="cs-CZ" sz="2800" b="1" i="1" dirty="0" smtClean="0"/>
              <a:t> roce 2013.</a:t>
            </a:r>
          </a:p>
          <a:p>
            <a:r>
              <a:rPr lang="cs-CZ" sz="2800" b="1" i="1" dirty="0" smtClean="0"/>
              <a:t>Jako první prezident</a:t>
            </a:r>
          </a:p>
          <a:p>
            <a:r>
              <a:rPr lang="cs-CZ" sz="2800" b="1" i="1" dirty="0"/>
              <a:t>v</a:t>
            </a:r>
            <a:r>
              <a:rPr lang="cs-CZ" sz="2800" b="1" i="1" dirty="0" smtClean="0"/>
              <a:t> historii byl zvolen </a:t>
            </a:r>
          </a:p>
          <a:p>
            <a:r>
              <a:rPr lang="cs-CZ" sz="2800" b="1" i="1" dirty="0" smtClean="0"/>
              <a:t>přímou volbou.</a:t>
            </a:r>
          </a:p>
          <a:p>
            <a:r>
              <a:rPr lang="cs-CZ" sz="2800" b="1" i="1" dirty="0" smtClean="0"/>
              <a:t>Volební období je 5 let.</a:t>
            </a: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692696"/>
            <a:ext cx="81724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/>
              <a:t>Wikipedia: the free encyclopedia</a:t>
            </a:r>
            <a:r>
              <a:rPr lang="en-US" dirty="0"/>
              <a:t> [online]. San Francisco (CA): Wikimedia Foundation, 24. 3. 2011 [cit. 2013-08-25].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2"/>
              </a:rPr>
              <a:t>http://cs.wikipedia.org/wiki/Soubor:Praha_1989,_V%C3%A1clavsk%C3%A9_n%C3%A1m%C4%9Bst%C3%AD,_</a:t>
            </a:r>
            <a:r>
              <a:rPr lang="en-US" dirty="0" smtClean="0">
                <a:hlinkClick r:id="rId2"/>
              </a:rPr>
              <a:t>dav.jpg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2276872"/>
            <a:ext cx="82089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/>
              <a:t>Wikipedia: the free encyclopedia</a:t>
            </a:r>
            <a:r>
              <a:rPr lang="en-US" dirty="0"/>
              <a:t> [online]. San Francisco (CA): Wikimedia Foundation, 18 November 2009 [cit. 2013-08-25].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3"/>
              </a:rPr>
              <a:t>http://commons.wikimedia.org/wiki/File:V%C3%A1clav_Havel_na_V%C3%A1clavsk%C3%A9m_n%C3%A1m%C4%9Bst%C3%AD_17._</a:t>
            </a:r>
            <a:r>
              <a:rPr lang="en-US" dirty="0" smtClean="0">
                <a:hlinkClick r:id="rId3"/>
              </a:rPr>
              <a:t>listopadu_2009.jpg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3933056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 </a:t>
            </a:r>
            <a:r>
              <a:rPr lang="en-US" i="1" dirty="0"/>
              <a:t>Wikipedia: the free encyclopedia</a:t>
            </a:r>
            <a:r>
              <a:rPr lang="en-US" dirty="0"/>
              <a:t> [online]. San Francisco (CA): Wikimedia Foundation, 8. 5. 2007 [cit. 2013-08-25].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cs.wikipedia.org/wiki/Soubor:Vaclav_Klaus_headshot.jpg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5157192"/>
            <a:ext cx="79208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/>
              <a:t>Wikipedia: the free encyclopedia</a:t>
            </a:r>
            <a:r>
              <a:rPr lang="en-US" dirty="0"/>
              <a:t> [online]. San Francisco (CA): Wikimedia Foundation, 8. 3. 2013 [cit. 2013-08-25].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5"/>
              </a:rPr>
              <a:t>http://</a:t>
            </a:r>
            <a:r>
              <a:rPr lang="en-US" dirty="0" smtClean="0">
                <a:hlinkClick r:id="rId5"/>
              </a:rPr>
              <a:t>cs.wikipedia.org/wiki/Soubor:Milo%C5%A1_Zeman_2013.JPG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143</TotalTime>
  <Words>317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Urbanistický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ZŠ a MŠ J.A. Komenského Nové Strašecí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učitel</dc:creator>
  <cp:lastModifiedBy>učitel</cp:lastModifiedBy>
  <cp:revision>15</cp:revision>
  <dcterms:created xsi:type="dcterms:W3CDTF">2013-08-25T06:54:40Z</dcterms:created>
  <dcterms:modified xsi:type="dcterms:W3CDTF">2013-08-25T09:18:34Z</dcterms:modified>
</cp:coreProperties>
</file>