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  <p:sldMasterId id="2147483649" r:id="rId2"/>
  </p:sldMasterIdLst>
  <p:notesMasterIdLst>
    <p:notesMasterId r:id="rId16"/>
  </p:notesMasterIdLst>
  <p:sldIdLst>
    <p:sldId id="256" r:id="rId3"/>
    <p:sldId id="264" r:id="rId4"/>
    <p:sldId id="275" r:id="rId5"/>
    <p:sldId id="274" r:id="rId6"/>
    <p:sldId id="273" r:id="rId7"/>
    <p:sldId id="278" r:id="rId8"/>
    <p:sldId id="277" r:id="rId9"/>
    <p:sldId id="276" r:id="rId10"/>
    <p:sldId id="281" r:id="rId11"/>
    <p:sldId id="280" r:id="rId12"/>
    <p:sldId id="279" r:id="rId13"/>
    <p:sldId id="271" r:id="rId14"/>
    <p:sldId id="270" r:id="rId15"/>
  </p:sldIdLst>
  <p:sldSz cx="9144000" cy="6858000" type="screen4x3"/>
  <p:notesSz cx="7559675" cy="10691813"/>
  <p:defaultTextStyle>
    <a:defPPr>
      <a:defRPr lang="en-GB"/>
    </a:defPPr>
    <a:lvl1pPr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1pPr>
    <a:lvl2pPr marL="742950" indent="-28575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2pPr>
    <a:lvl3pPr marL="11430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3pPr>
    <a:lvl4pPr marL="16002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4pPr>
    <a:lvl5pPr marL="20574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5pPr>
    <a:lvl6pPr marL="2286000" algn="l" defTabSz="914400" rtl="0" eaLnBrk="1" latinLnBrk="0" hangingPunct="1"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6pPr>
    <a:lvl7pPr marL="2743200" algn="l" defTabSz="914400" rtl="0" eaLnBrk="1" latinLnBrk="0" hangingPunct="1"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7pPr>
    <a:lvl8pPr marL="3200400" algn="l" defTabSz="914400" rtl="0" eaLnBrk="1" latinLnBrk="0" hangingPunct="1"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8pPr>
    <a:lvl9pPr marL="3657600" algn="l" defTabSz="914400" rtl="0" eaLnBrk="1" latinLnBrk="0" hangingPunct="1"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5" d="100"/>
          <a:sy n="105" d="100"/>
        </p:scale>
        <p:origin x="-1782" y="-216"/>
      </p:cViewPr>
      <p:guideLst>
        <p:guide orient="horz" pos="2160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AutoShape 1"/>
          <p:cNvSpPr>
            <a:spLocks noChangeArrowheads="1"/>
          </p:cNvSpPr>
          <p:nvPr/>
        </p:nvSpPr>
        <p:spPr bwMode="auto">
          <a:xfrm>
            <a:off x="0" y="0"/>
            <a:ext cx="7559675" cy="10691813"/>
          </a:xfrm>
          <a:prstGeom prst="roundRect">
            <a:avLst>
              <a:gd name="adj" fmla="val 19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360" cap="sq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28675" name="AutoShape 2"/>
          <p:cNvSpPr>
            <a:spLocks noChangeArrowheads="1"/>
          </p:cNvSpPr>
          <p:nvPr/>
        </p:nvSpPr>
        <p:spPr bwMode="auto">
          <a:xfrm>
            <a:off x="0" y="0"/>
            <a:ext cx="7559675" cy="10691813"/>
          </a:xfrm>
          <a:prstGeom prst="roundRect">
            <a:avLst>
              <a:gd name="adj" fmla="val 19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28676" name="Rectangle 3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106488" y="812800"/>
            <a:ext cx="5340350" cy="4003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sp>
      <p:sp>
        <p:nvSpPr>
          <p:cNvPr id="5124" name="Rectangle 4"/>
          <p:cNvSpPr>
            <a:spLocks noGrp="1" noChangeArrowheads="1"/>
          </p:cNvSpPr>
          <p:nvPr>
            <p:ph type="body"/>
          </p:nvPr>
        </p:nvSpPr>
        <p:spPr bwMode="auto">
          <a:xfrm>
            <a:off x="755650" y="5078413"/>
            <a:ext cx="6043613" cy="4806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altLang="cs-CZ" noProof="0" smtClean="0"/>
          </a:p>
        </p:txBody>
      </p:sp>
      <p:sp>
        <p:nvSpPr>
          <p:cNvPr id="5125" name="Rectangle 5"/>
          <p:cNvSpPr>
            <a:spLocks noGrp="1" noChangeArrowheads="1"/>
          </p:cNvSpPr>
          <p:nvPr>
            <p:ph type="hdr"/>
          </p:nvPr>
        </p:nvSpPr>
        <p:spPr bwMode="auto">
          <a:xfrm>
            <a:off x="0" y="0"/>
            <a:ext cx="3276600" cy="53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>
              <a:lnSpc>
                <a:spcPct val="95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ea typeface="Microsoft YaHei" charset="-122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126" name="Rectangle 6"/>
          <p:cNvSpPr>
            <a:spLocks noGrp="1" noChangeArrowheads="1"/>
          </p:cNvSpPr>
          <p:nvPr>
            <p:ph type="dt"/>
          </p:nvPr>
        </p:nvSpPr>
        <p:spPr bwMode="auto">
          <a:xfrm>
            <a:off x="4278313" y="0"/>
            <a:ext cx="3276600" cy="53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algn="r">
              <a:lnSpc>
                <a:spcPct val="95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ea typeface="Microsoft YaHei" charset="-122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127" name="Rectangle 7"/>
          <p:cNvSpPr>
            <a:spLocks noGrp="1" noChangeArrowheads="1"/>
          </p:cNvSpPr>
          <p:nvPr>
            <p:ph type="ftr"/>
          </p:nvPr>
        </p:nvSpPr>
        <p:spPr bwMode="auto">
          <a:xfrm>
            <a:off x="0" y="10156825"/>
            <a:ext cx="3276600" cy="53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>
              <a:lnSpc>
                <a:spcPct val="95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ea typeface="Microsoft YaHei" charset="-122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128" name="Rectangle 8"/>
          <p:cNvSpPr>
            <a:spLocks noGrp="1" noChangeArrowheads="1"/>
          </p:cNvSpPr>
          <p:nvPr>
            <p:ph type="sldNum"/>
          </p:nvPr>
        </p:nvSpPr>
        <p:spPr bwMode="auto">
          <a:xfrm>
            <a:off x="4278313" y="10156825"/>
            <a:ext cx="3276600" cy="53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 algn="r">
              <a:lnSpc>
                <a:spcPct val="95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ea typeface="Microsoft YaHei" charset="-122"/>
              </a:defRPr>
            </a:lvl1pPr>
          </a:lstStyle>
          <a:p>
            <a:pPr>
              <a:defRPr/>
            </a:pPr>
            <a:fld id="{17461EE1-89B6-471B-9F31-CD3B6480672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62316520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950" indent="-28575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30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6002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74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A01FCE13-705D-4459-B557-8EB08BDA086E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1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29699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9700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 smtClean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1095C4A5-BC48-4920-B6B7-5F2E15F296B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2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6867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6868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44C15313-7E25-43F4-9B9C-BB773FB82584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3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7891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7892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58667830-ADAE-4257-A78A-26E7CC047375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4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8915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8916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33A62D88-0082-499B-89DA-2627C9D07816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5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9939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9940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8717344A-800B-4367-BF25-8097B4C1116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6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4096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4096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334DB9AC-5CA0-4C9A-97A2-1BCB290641D3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7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41987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41988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5B2E2208-FAA4-40B3-B809-2B8F63B024A5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8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43011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43012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B1295738-A7C3-414C-8F47-0526767106DE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9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44035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44036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0AF3941D-6561-4BD7-91F3-BE0AE7205A78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10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45059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45060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CEC55D18-A553-4469-8FDD-FB268CB998EC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11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4608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4608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D5467856-8E4D-4555-AB99-28C56F4CE9E3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12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52227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52228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48EA0432-5351-41C8-B2DE-3CD3F2930F5A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13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53251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53252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8BD56E3-F1D4-488A-80A2-9521176CDCB9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7953008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8061ED-6F89-4D7D-83B5-C92BD2E31E3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2890709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ECB4BAF-39F6-4B9D-9956-F05D79F2A45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0134231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4963"/>
            <a:ext cx="4035425" cy="4521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5025" y="1604963"/>
            <a:ext cx="4037013" cy="4521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6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7AE44EE-33CA-46AF-A47C-E59900CBEF3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9043665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8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B3E69A1-ECDD-4655-96DA-3202509B5D60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4629352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24436DE-8483-4270-8FD0-B6EB1F2E64E8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4486780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F0DD14D-4EE2-459B-BC71-B3C9D3208BD7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0630386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6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7CD4A22-C1B6-4E65-BA55-298BA7A4285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1328895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6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FF52134-8C87-4EFB-B1D3-1D2BB813C44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063001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90F11B2-86E2-4E4C-AFAA-97F1C990561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8377105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6225" y="1604963"/>
            <a:ext cx="2055813" cy="4521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604963"/>
            <a:ext cx="6016625" cy="45212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AFC114E-C830-49EB-9D74-5FE00373926C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063710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lastní rozlože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130425"/>
            <a:ext cx="7767638" cy="14636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24438E3-44E4-46D2-9FA5-3DE2CA1E348C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60013797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2CE311C-DDA7-425B-BD73-49E46B4B54F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20322399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60C7167-F77A-43A0-95C8-EE308CA8BB2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34114902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BD7B853-F33A-4834-809D-BFCE2B862B67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34519888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4963"/>
            <a:ext cx="4035425" cy="4521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5025" y="1604963"/>
            <a:ext cx="4037013" cy="4521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E007738-E518-413D-87E3-083E70F74C4C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427559251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8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DA2DB3-72EE-407B-B2A6-73699F6FF45D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43069295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314667E-3E3E-459D-81C5-4D66000E065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90333296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3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85F497E-1655-4535-91FB-D2B385D703D0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02934323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5B543DD-78D9-4DF6-8929-F37FABCA3B74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2950054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C4D2979-1B92-49A9-AABE-EA960B602A8E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94009405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477D1CB-36DA-4AD1-A155-82427DD955F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10244808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6225" y="273050"/>
            <a:ext cx="2055813" cy="585311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3050"/>
            <a:ext cx="6016625" cy="5853113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8959342-16DC-497A-8244-5DD3EF9393F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11616672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lastní rozlože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4838" cy="11398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7BE8AD4-779F-4102-B6B7-9B7EB0BD097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8740051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2130425"/>
            <a:ext cx="7767638" cy="1463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titulního textu</a:t>
            </a:r>
          </a:p>
        </p:txBody>
      </p:sp>
      <p:sp>
        <p:nvSpPr>
          <p:cNvPr id="2" name="Rectangle 2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356350"/>
            <a:ext cx="2128838" cy="358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>
            <a:lvl1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ea typeface="Microsoft YaHei" charset="-122"/>
              </a:defRPr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1028" name="Text Box 3"/>
          <p:cNvSpPr txBox="1">
            <a:spLocks noChangeArrowheads="1"/>
          </p:cNvSpPr>
          <p:nvPr/>
        </p:nvSpPr>
        <p:spPr bwMode="auto">
          <a:xfrm>
            <a:off x="3124200" y="6356350"/>
            <a:ext cx="2894013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356350"/>
            <a:ext cx="2128838" cy="358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>
            <a:lvl1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ea typeface="Microsoft YaHei" charset="-122"/>
              </a:defRPr>
            </a:lvl1pPr>
          </a:lstStyle>
          <a:p>
            <a:pPr>
              <a:defRPr/>
            </a:pPr>
            <a:fld id="{CA7DFDDE-1A23-4C9D-B7E7-16A761B046B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  <p:sp>
        <p:nvSpPr>
          <p:cNvPr id="1030" name="Rectangle 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4963"/>
            <a:ext cx="8224838" cy="4521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textu osnovy</a:t>
            </a:r>
          </a:p>
          <a:p>
            <a:pPr lvl="1"/>
            <a:r>
              <a:rPr lang="en-GB" altLang="cs-CZ" smtClean="0"/>
              <a:t>Druhá úroveň</a:t>
            </a:r>
          </a:p>
          <a:p>
            <a:pPr lvl="2"/>
            <a:r>
              <a:rPr lang="en-GB" altLang="cs-CZ" smtClean="0"/>
              <a:t>Třetí úroveň</a:t>
            </a:r>
          </a:p>
          <a:p>
            <a:pPr lvl="3"/>
            <a:r>
              <a:rPr lang="en-GB" altLang="cs-CZ" smtClean="0"/>
              <a:t>Čtvrtá úroveň osnovy</a:t>
            </a:r>
          </a:p>
          <a:p>
            <a:pPr lvl="4"/>
            <a:r>
              <a:rPr lang="en-GB" altLang="cs-CZ" smtClean="0"/>
              <a:t>Pátá úroveň osnovy</a:t>
            </a:r>
          </a:p>
          <a:p>
            <a:pPr lvl="4"/>
            <a:r>
              <a:rPr lang="en-GB" altLang="cs-CZ" smtClean="0"/>
              <a:t>Šestá úroveň</a:t>
            </a:r>
          </a:p>
          <a:p>
            <a:pPr lvl="4"/>
            <a:r>
              <a:rPr lang="en-GB" altLang="cs-CZ" smtClean="0"/>
              <a:t>Sedmá úroveň</a:t>
            </a:r>
          </a:p>
          <a:p>
            <a:pPr lvl="4"/>
            <a:r>
              <a:rPr lang="en-GB" altLang="cs-CZ" smtClean="0"/>
              <a:t>Osmá úroveň textu</a:t>
            </a:r>
          </a:p>
          <a:p>
            <a:pPr lvl="4"/>
            <a:r>
              <a:rPr lang="en-GB" altLang="cs-CZ" smtClean="0"/>
              <a:t>Devátá úroveň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  <p:sldLayoutId id="2147483661" r:id="rId12"/>
  </p:sldLayoutIdLst>
  <p:hf sldNum="0" hdr="0" ftr="0"/>
  <p:txStyles>
    <p:titleStyle>
      <a:lvl1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+mj-lt"/>
          <a:ea typeface="+mj-ea"/>
          <a:cs typeface="+mj-cs"/>
        </a:defRPr>
      </a:lvl1pPr>
      <a:lvl2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2pPr>
      <a:lvl3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3pPr>
      <a:lvl4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4pPr>
      <a:lvl5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5pPr>
      <a:lvl6pPr marL="25146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6pPr>
      <a:lvl7pPr marL="29718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7pPr>
      <a:lvl8pPr marL="34290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8pPr>
      <a:lvl9pPr marL="38862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9pPr>
    </p:titleStyle>
    <p:bodyStyle>
      <a:lvl1pPr marL="342900" indent="-342900" algn="l" defTabSz="449263" rtl="0" eaLnBrk="0" fontAlgn="base" hangingPunct="0">
        <a:lnSpc>
          <a:spcPct val="102000"/>
        </a:lnSpc>
        <a:spcBef>
          <a:spcPct val="0"/>
        </a:spcBef>
        <a:spcAft>
          <a:spcPts val="1425"/>
        </a:spcAft>
        <a:buClr>
          <a:srgbClr val="000000"/>
        </a:buClr>
        <a:buSzPct val="100000"/>
        <a:buFont typeface="Times New Roman" pitchFamily="18" charset="0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49263" rtl="0" eaLnBrk="0" fontAlgn="base" hangingPunct="0">
        <a:lnSpc>
          <a:spcPct val="102000"/>
        </a:lnSpc>
        <a:spcBef>
          <a:spcPct val="0"/>
        </a:spcBef>
        <a:spcAft>
          <a:spcPts val="1138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+mn-lt"/>
          <a:ea typeface="+mn-ea"/>
        </a:defRPr>
      </a:lvl2pPr>
      <a:lvl3pPr marL="1143000" indent="-228600" algn="l" defTabSz="449263" rtl="0" eaLnBrk="0" fontAlgn="base" hangingPunct="0">
        <a:lnSpc>
          <a:spcPct val="102000"/>
        </a:lnSpc>
        <a:spcBef>
          <a:spcPct val="0"/>
        </a:spcBef>
        <a:spcAft>
          <a:spcPts val="85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+mn-lt"/>
          <a:ea typeface="+mn-ea"/>
        </a:defRPr>
      </a:lvl3pPr>
      <a:lvl4pPr marL="1600200" indent="-228600" algn="l" defTabSz="449263" rtl="0" eaLnBrk="0" fontAlgn="base" hangingPunct="0">
        <a:lnSpc>
          <a:spcPct val="102000"/>
        </a:lnSpc>
        <a:spcBef>
          <a:spcPct val="0"/>
        </a:spcBef>
        <a:spcAft>
          <a:spcPts val="575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+mn-lt"/>
          <a:ea typeface="+mn-ea"/>
        </a:defRPr>
      </a:lvl4pPr>
      <a:lvl5pPr marL="2057400" indent="-228600" algn="l" defTabSz="449263" rtl="0" eaLnBrk="0" fontAlgn="base" hangingPunct="0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8" charset="0"/>
        <a:defRPr sz="2000">
          <a:solidFill>
            <a:srgbClr val="000000"/>
          </a:solidFill>
          <a:latin typeface="+mn-lt"/>
          <a:ea typeface="+mn-ea"/>
        </a:defRPr>
      </a:lvl5pPr>
      <a:lvl6pPr marL="25146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6pPr>
      <a:lvl7pPr marL="29718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7pPr>
      <a:lvl8pPr marL="34290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8pPr>
      <a:lvl9pPr marL="38862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9" name="Rectangle 1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356350"/>
            <a:ext cx="2128838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>
            <a:lvl1pPr hangingPunct="1">
              <a:lnSpc>
                <a:spcPct val="100000"/>
              </a:lnSpc>
              <a:buClrTx/>
              <a:buFontTx/>
              <a:buNone/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+mn-lt"/>
                <a:ea typeface="Microsoft YaHei" charset="-122"/>
              </a:defRPr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2051" name="Text Box 2"/>
          <p:cNvSpPr txBox="1">
            <a:spLocks noChangeArrowheads="1"/>
          </p:cNvSpPr>
          <p:nvPr/>
        </p:nvSpPr>
        <p:spPr bwMode="auto">
          <a:xfrm>
            <a:off x="3124200" y="6356350"/>
            <a:ext cx="2894013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2" name="Rectangle 3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356350"/>
            <a:ext cx="2128838" cy="36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>
            <a:lvl1pPr hangingPunct="1">
              <a:lnSpc>
                <a:spcPct val="100000"/>
              </a:lnSpc>
              <a:buClrTx/>
              <a:buFontTx/>
              <a:buNone/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+mn-lt"/>
                <a:ea typeface="Microsoft YaHei" charset="-122"/>
              </a:defRPr>
            </a:lvl1pPr>
          </a:lstStyle>
          <a:p>
            <a:pPr>
              <a:defRPr/>
            </a:pPr>
            <a:fld id="{0C000066-8F98-48CE-B588-030C560B9440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  <p:sp>
        <p:nvSpPr>
          <p:cNvPr id="2053" name="Rectangle 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3050"/>
            <a:ext cx="8224838" cy="1139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titulního textu</a:t>
            </a:r>
          </a:p>
        </p:txBody>
      </p:sp>
      <p:sp>
        <p:nvSpPr>
          <p:cNvPr id="2054" name="Rectangle 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4963"/>
            <a:ext cx="8224838" cy="4521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textu osnovy</a:t>
            </a:r>
          </a:p>
          <a:p>
            <a:pPr lvl="1"/>
            <a:r>
              <a:rPr lang="en-GB" altLang="cs-CZ" smtClean="0"/>
              <a:t>Druhá úroveň</a:t>
            </a:r>
          </a:p>
          <a:p>
            <a:pPr lvl="2"/>
            <a:r>
              <a:rPr lang="en-GB" altLang="cs-CZ" smtClean="0"/>
              <a:t>Třetí úroveň</a:t>
            </a:r>
          </a:p>
          <a:p>
            <a:pPr lvl="3"/>
            <a:r>
              <a:rPr lang="en-GB" altLang="cs-CZ" smtClean="0"/>
              <a:t>Čtvrtá úroveň osnovy</a:t>
            </a:r>
          </a:p>
          <a:p>
            <a:pPr lvl="4"/>
            <a:r>
              <a:rPr lang="en-GB" altLang="cs-CZ" smtClean="0"/>
              <a:t>Pátá úroveň osnovy</a:t>
            </a:r>
          </a:p>
          <a:p>
            <a:pPr lvl="4"/>
            <a:r>
              <a:rPr lang="en-GB" altLang="cs-CZ" smtClean="0"/>
              <a:t>Šestá úroveň</a:t>
            </a:r>
          </a:p>
          <a:p>
            <a:pPr lvl="4"/>
            <a:r>
              <a:rPr lang="en-GB" altLang="cs-CZ" smtClean="0"/>
              <a:t>Sedmá úroveň</a:t>
            </a:r>
          </a:p>
          <a:p>
            <a:pPr lvl="4"/>
            <a:r>
              <a:rPr lang="en-GB" altLang="cs-CZ" smtClean="0"/>
              <a:t>Osmá úroveň textu</a:t>
            </a:r>
          </a:p>
          <a:p>
            <a:pPr lvl="4"/>
            <a:r>
              <a:rPr lang="en-GB" altLang="cs-CZ" smtClean="0"/>
              <a:t>Devátá úroveň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</p:sldLayoutIdLst>
  <p:hf sldNum="0" hdr="0" ftr="0"/>
  <p:txStyles>
    <p:titleStyle>
      <a:lvl1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+mj-lt"/>
          <a:ea typeface="+mj-ea"/>
          <a:cs typeface="+mj-cs"/>
        </a:defRPr>
      </a:lvl1pPr>
      <a:lvl2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2pPr>
      <a:lvl3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3pPr>
      <a:lvl4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4pPr>
      <a:lvl5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5pPr>
      <a:lvl6pPr marL="25146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6pPr>
      <a:lvl7pPr marL="29718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7pPr>
      <a:lvl8pPr marL="34290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8pPr>
      <a:lvl9pPr marL="38862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9pPr>
    </p:titleStyle>
    <p:bodyStyle>
      <a:lvl1pPr marL="342900" indent="-342900" algn="l" defTabSz="449263" rtl="0" eaLnBrk="0" fontAlgn="base" hangingPunct="0">
        <a:lnSpc>
          <a:spcPct val="102000"/>
        </a:lnSpc>
        <a:spcBef>
          <a:spcPct val="0"/>
        </a:spcBef>
        <a:spcAft>
          <a:spcPts val="1425"/>
        </a:spcAft>
        <a:buClr>
          <a:srgbClr val="000000"/>
        </a:buClr>
        <a:buSzPct val="100000"/>
        <a:buFont typeface="Times New Roman" pitchFamily="18" charset="0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49263" rtl="0" eaLnBrk="0" fontAlgn="base" hangingPunct="0">
        <a:lnSpc>
          <a:spcPct val="102000"/>
        </a:lnSpc>
        <a:spcBef>
          <a:spcPct val="0"/>
        </a:spcBef>
        <a:spcAft>
          <a:spcPts val="1138"/>
        </a:spcAft>
        <a:buClr>
          <a:srgbClr val="000000"/>
        </a:buClr>
        <a:buSzPct val="100000"/>
        <a:buFont typeface="Times New Roman" pitchFamily="18" charset="0"/>
        <a:defRPr sz="3200">
          <a:solidFill>
            <a:srgbClr val="000000"/>
          </a:solidFill>
          <a:latin typeface="+mn-lt"/>
          <a:ea typeface="+mn-ea"/>
        </a:defRPr>
      </a:lvl2pPr>
      <a:lvl3pPr marL="1143000" indent="-228600" algn="l" defTabSz="449263" rtl="0" eaLnBrk="0" fontAlgn="base" hangingPunct="0">
        <a:lnSpc>
          <a:spcPct val="102000"/>
        </a:lnSpc>
        <a:spcBef>
          <a:spcPct val="0"/>
        </a:spcBef>
        <a:spcAft>
          <a:spcPts val="850"/>
        </a:spcAft>
        <a:buClr>
          <a:srgbClr val="000000"/>
        </a:buClr>
        <a:buSzPct val="100000"/>
        <a:buFont typeface="Times New Roman" pitchFamily="18" charset="0"/>
        <a:defRPr sz="3200">
          <a:solidFill>
            <a:srgbClr val="000000"/>
          </a:solidFill>
          <a:latin typeface="+mn-lt"/>
          <a:ea typeface="+mn-ea"/>
        </a:defRPr>
      </a:lvl3pPr>
      <a:lvl4pPr marL="1600200" indent="-228600" algn="l" defTabSz="449263" rtl="0" eaLnBrk="0" fontAlgn="base" hangingPunct="0">
        <a:lnSpc>
          <a:spcPct val="102000"/>
        </a:lnSpc>
        <a:spcBef>
          <a:spcPct val="0"/>
        </a:spcBef>
        <a:spcAft>
          <a:spcPts val="575"/>
        </a:spcAft>
        <a:buClr>
          <a:srgbClr val="000000"/>
        </a:buClr>
        <a:buSzPct val="100000"/>
        <a:buFont typeface="Times New Roman" pitchFamily="18" charset="0"/>
        <a:defRPr sz="3200">
          <a:solidFill>
            <a:srgbClr val="000000"/>
          </a:solidFill>
          <a:latin typeface="+mn-lt"/>
          <a:ea typeface="+mn-ea"/>
        </a:defRPr>
      </a:lvl4pPr>
      <a:lvl5pPr marL="2057400" indent="-228600" algn="l" defTabSz="449263" rtl="0" eaLnBrk="0" fontAlgn="base" hangingPunct="0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8" charset="0"/>
        <a:defRPr sz="2000">
          <a:solidFill>
            <a:srgbClr val="000000"/>
          </a:solidFill>
          <a:latin typeface="+mn-lt"/>
          <a:ea typeface="+mn-ea"/>
        </a:defRPr>
      </a:lvl5pPr>
      <a:lvl6pPr marL="25146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6pPr>
      <a:lvl7pPr marL="29718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7pPr>
      <a:lvl8pPr marL="34290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8pPr>
      <a:lvl9pPr marL="38862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4.jpeg"/><Relationship Id="rId5" Type="http://schemas.openxmlformats.org/officeDocument/2006/relationships/image" Target="../media/image3.jpeg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1.png"/><Relationship Id="rId7" Type="http://schemas.openxmlformats.org/officeDocument/2006/relationships/image" Target="../media/image8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2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2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://www.kovoobrabeci-nastroje.cz/katalog/frezovani-7/frezy-s-vbd-127/frezy-nastrcne-242/celni-kopirovaci-576/freza-nastrcna-celni-kopirovaci-rd-akko-makina-578/" TargetMode="External"/><Relationship Id="rId13" Type="http://schemas.openxmlformats.org/officeDocument/2006/relationships/image" Target="../media/image16.jpeg"/><Relationship Id="rId3" Type="http://schemas.openxmlformats.org/officeDocument/2006/relationships/image" Target="../media/image1.png"/><Relationship Id="rId7" Type="http://schemas.openxmlformats.org/officeDocument/2006/relationships/image" Target="../media/image13.jpeg"/><Relationship Id="rId12" Type="http://schemas.openxmlformats.org/officeDocument/2006/relationships/hyperlink" Target="http://www.kovoobrabeci-nastroje.cz/katalog/frezovani-7/frezy-s-vbd-127/frezy-stopkove-129/frezy-celni-466/frezy-stopkove-celni-akko-pro-vbd-adkt-1505-975/stopkova-freza-celni-akko-makina-pr.25-mm-l-150-mm-ad..-1505-9549.html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9.xml"/><Relationship Id="rId6" Type="http://schemas.openxmlformats.org/officeDocument/2006/relationships/hyperlink" Target="http://www.kovoobrabeci-nastroje.cz/katalog/frezovani-7/frezy-s-vbd-127/frezy-nastrcne-242/frezy-celni-75-574/freza-nastrcna-celni-75-afm75c-sp-akko-makina-559/" TargetMode="External"/><Relationship Id="rId11" Type="http://schemas.openxmlformats.org/officeDocument/2006/relationships/image" Target="../media/image15.jpeg"/><Relationship Id="rId5" Type="http://schemas.openxmlformats.org/officeDocument/2006/relationships/image" Target="../media/image12.jpeg"/><Relationship Id="rId15" Type="http://schemas.openxmlformats.org/officeDocument/2006/relationships/image" Target="../media/image17.jpeg"/><Relationship Id="rId10" Type="http://schemas.openxmlformats.org/officeDocument/2006/relationships/hyperlink" Target="http://www.kovoobrabeci-nastroje.cz/katalog/frezovani-7/frezy-s-vbd-127/frezy-nastrcne-242/kotoucove-577/freza-nastrcna-kotoucova-drazkovaci-asdm-akko-makina-579/" TargetMode="External"/><Relationship Id="rId4" Type="http://schemas.openxmlformats.org/officeDocument/2006/relationships/image" Target="../media/image2.jpeg"/><Relationship Id="rId9" Type="http://schemas.openxmlformats.org/officeDocument/2006/relationships/image" Target="../media/image14.jpeg"/><Relationship Id="rId14" Type="http://schemas.openxmlformats.org/officeDocument/2006/relationships/hyperlink" Target="http://www.kovoobrabeci-nastroje.cz/katalog/frezovani-7/frezy-s-vbd-127/frezy-stopkove-129/frezy-sroubovaci-471/sroubovaci-stopkova-freza-akko-makina-1108/" TargetMode="Externa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jpeg"/><Relationship Id="rId13" Type="http://schemas.openxmlformats.org/officeDocument/2006/relationships/hyperlink" Target="http://www.kovoobrabeci-nastroje.cz/katalog/frezovani-7/frezy-hss-322/nastrcne-324/tvarove-416/freza-uhlova-celni-422/" TargetMode="External"/><Relationship Id="rId3" Type="http://schemas.openxmlformats.org/officeDocument/2006/relationships/image" Target="../media/image1.png"/><Relationship Id="rId7" Type="http://schemas.openxmlformats.org/officeDocument/2006/relationships/hyperlink" Target="http://www.kovoobrabeci-nastroje.cz/tmp/kategorie-bannery_big/8426_DIN_1880_typ_N_ISO_27802586_PN_222052_F620275_01.jpg" TargetMode="External"/><Relationship Id="rId12" Type="http://schemas.openxmlformats.org/officeDocument/2006/relationships/image" Target="../media/image21.jpeg"/><Relationship Id="rId2" Type="http://schemas.openxmlformats.org/officeDocument/2006/relationships/notesSlide" Target="../notesSlides/notesSlide6.xml"/><Relationship Id="rId16" Type="http://schemas.openxmlformats.org/officeDocument/2006/relationships/image" Target="../media/image23.jpeg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18.jpeg"/><Relationship Id="rId11" Type="http://schemas.openxmlformats.org/officeDocument/2006/relationships/hyperlink" Target="http://www.kovoobrabeci-nastroje.cz/katalog/frezovani-7/frezy-hss-322/nastrcne-324/tvarove-416/freza-pulkruhova-vyduta-slozena-419/" TargetMode="External"/><Relationship Id="rId5" Type="http://schemas.openxmlformats.org/officeDocument/2006/relationships/hyperlink" Target="http://www.kovoobrabeci-nastroje.cz/katalog/frezovani-7/frezy-hss-322/nastrcne-324/kotoucove-332/frezy-kotoucove-jemnozube-csn-222165-din-885-typ-h-iso-2587-333/" TargetMode="External"/><Relationship Id="rId15" Type="http://schemas.openxmlformats.org/officeDocument/2006/relationships/hyperlink" Target="http://www.kovoobrabeci-nastroje.cz/katalog/frezovani-7/frezy-hss-322/nastrcne-324/tvarove-416/freza-uhlova-oboustranna-soumerna-424/" TargetMode="External"/><Relationship Id="rId10" Type="http://schemas.openxmlformats.org/officeDocument/2006/relationships/image" Target="../media/image20.jpeg"/><Relationship Id="rId4" Type="http://schemas.openxmlformats.org/officeDocument/2006/relationships/image" Target="../media/image2.jpeg"/><Relationship Id="rId9" Type="http://schemas.openxmlformats.org/officeDocument/2006/relationships/hyperlink" Target="http://www.kovoobrabeci-nastroje.cz/katalog/frezovani-7/frezy-hss-322/nastrcne-324/tvarove-416/freza-pulkruhova-vypoukla-417/" TargetMode="External"/><Relationship Id="rId14" Type="http://schemas.openxmlformats.org/officeDocument/2006/relationships/image" Target="../media/image22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jpeg"/><Relationship Id="rId13" Type="http://schemas.openxmlformats.org/officeDocument/2006/relationships/hyperlink" Target="http://www.kovoobrabeci-nastroje.cz/katalog/frezovani-7/frezy-hss-322/stopkove-323/tvarove-325/frezy-tvarove-uhlove-celni-csn-222260-din-1833-329/" TargetMode="External"/><Relationship Id="rId18" Type="http://schemas.openxmlformats.org/officeDocument/2006/relationships/image" Target="../media/image30.jpeg"/><Relationship Id="rId3" Type="http://schemas.openxmlformats.org/officeDocument/2006/relationships/image" Target="../media/image1.png"/><Relationship Id="rId21" Type="http://schemas.openxmlformats.org/officeDocument/2006/relationships/image" Target="../media/image32.png"/><Relationship Id="rId7" Type="http://schemas.openxmlformats.org/officeDocument/2006/relationships/hyperlink" Target="http://www.kovoobrabeci-nastroje.cz/katalog/frezovani-7/frezy-hss-322/stopkove-323/tvarove-325/freza-pro-drazky-usecovych-per-csn-222185-din-850-327/" TargetMode="External"/><Relationship Id="rId12" Type="http://schemas.openxmlformats.org/officeDocument/2006/relationships/image" Target="../media/image27.jpeg"/><Relationship Id="rId17" Type="http://schemas.openxmlformats.org/officeDocument/2006/relationships/hyperlink" Target="http://www.kovonastroje.cz/Nastroje-pro-kovoobrabeni/Frezovani/Frezy/Stopkove-frezy/Hrubovaci-valcove-celni/Dlouhe/" TargetMode="External"/><Relationship Id="rId2" Type="http://schemas.openxmlformats.org/officeDocument/2006/relationships/notesSlide" Target="../notesSlides/notesSlide7.xml"/><Relationship Id="rId16" Type="http://schemas.openxmlformats.org/officeDocument/2006/relationships/image" Target="../media/image29.jpeg"/><Relationship Id="rId20" Type="http://schemas.openxmlformats.org/officeDocument/2006/relationships/image" Target="../media/image31.jpeg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24.jpeg"/><Relationship Id="rId11" Type="http://schemas.openxmlformats.org/officeDocument/2006/relationships/hyperlink" Target="http://www.kovoobrabeci-nastroje.cz/katalog/frezovani-7/frezy-hss-322/stopkove-323/tvarove-325/frezy-uhlove-csn-222262-din-1833-330/" TargetMode="External"/><Relationship Id="rId5" Type="http://schemas.openxmlformats.org/officeDocument/2006/relationships/hyperlink" Target="http://www.kovoobrabeci-nastroje.cz/katalog/frezovani-7/frezy-hss-322/stopkove-323/tvarove-325/freza-pro-drazky-t-csn-222180-din-851-326/" TargetMode="External"/><Relationship Id="rId15" Type="http://schemas.openxmlformats.org/officeDocument/2006/relationships/hyperlink" Target="http://www.kovoobrabeci-nastroje.cz/katalog/frezovani-7/frezy-hss-322/stopkove-323/kopirovaci-828/freza-kopirovaci-kratka-dvoubrita-829/" TargetMode="External"/><Relationship Id="rId10" Type="http://schemas.openxmlformats.org/officeDocument/2006/relationships/image" Target="../media/image26.jpeg"/><Relationship Id="rId19" Type="http://schemas.openxmlformats.org/officeDocument/2006/relationships/hyperlink" Target="http://www.kovonastroje.cz/Nastroje-pro-kovoobrabeni/Frezovani/Frezy/Stopkove-frezy/Frezy-s-prerusovanym-ostrim/" TargetMode="External"/><Relationship Id="rId4" Type="http://schemas.openxmlformats.org/officeDocument/2006/relationships/image" Target="../media/image2.jpeg"/><Relationship Id="rId9" Type="http://schemas.openxmlformats.org/officeDocument/2006/relationships/hyperlink" Target="http://www.kovoobrabeci-nastroje.cz/katalog/frezovani-7/frezy-hss-322/stopkove-323/pro-drazky-per-730/freza-pro-drazky-per-kratka-nesoumerna-731/" TargetMode="External"/><Relationship Id="rId14" Type="http://schemas.openxmlformats.org/officeDocument/2006/relationships/image" Target="../media/image28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3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34.png"/><Relationship Id="rId5" Type="http://schemas.openxmlformats.org/officeDocument/2006/relationships/image" Target="../media/image33.png"/><Relationship Id="rId4" Type="http://schemas.openxmlformats.org/officeDocument/2006/relationships/image" Target="../media/image2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37.png"/><Relationship Id="rId5" Type="http://schemas.openxmlformats.org/officeDocument/2006/relationships/image" Target="../media/image36.png"/><Relationship Id="rId4" Type="http://schemas.openxmlformats.org/officeDocument/2006/relationships/image" Target="../media/image2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4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39.png"/><Relationship Id="rId5" Type="http://schemas.openxmlformats.org/officeDocument/2006/relationships/image" Target="../media/image38.png"/><Relationship Id="rId4" Type="http://schemas.openxmlformats.org/officeDocument/2006/relationships/image" Target="../media/image2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4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42.png"/><Relationship Id="rId5" Type="http://schemas.openxmlformats.org/officeDocument/2006/relationships/image" Target="../media/image41.png"/><Relationship Id="rId4" Type="http://schemas.openxmlformats.org/officeDocument/2006/relationships/image" Target="../media/image2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9.xml"/><Relationship Id="rId4" Type="http://schemas.openxmlformats.org/officeDocument/2006/relationships/image" Target="../media/image2.jpe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www.stm.cz/katalog/produkty/44502.php" TargetMode="External"/><Relationship Id="rId3" Type="http://schemas.openxmlformats.org/officeDocument/2006/relationships/image" Target="../media/image1.png"/><Relationship Id="rId7" Type="http://schemas.openxmlformats.org/officeDocument/2006/relationships/hyperlink" Target="http://www.kovoobrabeci-nastroje.cz/katalog/upinani-9/redukcni-pouzdra-36/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9.xml"/><Relationship Id="rId6" Type="http://schemas.openxmlformats.org/officeDocument/2006/relationships/hyperlink" Target="http://www.digitovarna.cz/novinka-87/vyhody-z-kombinace-spickoveho-nastrojoveho-drzaku-a-upinaciho-reseni.html" TargetMode="External"/><Relationship Id="rId5" Type="http://schemas.openxmlformats.org/officeDocument/2006/relationships/hyperlink" Target="http://www.brusivo-nastroje.cz/stopkove-frezy.html" TargetMode="External"/><Relationship Id="rId4" Type="http://schemas.openxmlformats.org/officeDocument/2006/relationships/image" Target="../media/image2.jpeg"/><Relationship Id="rId9" Type="http://schemas.openxmlformats.org/officeDocument/2006/relationships/hyperlink" Target="http://www.kovonastroje.cz/Nastroje-pro-kovoobrabeni/Frezovani/Klestinove-upinace-a-klestin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graphicFrame>
        <p:nvGraphicFramePr>
          <p:cNvPr id="6146" name="Group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86990473"/>
              </p:ext>
            </p:extLst>
          </p:nvPr>
        </p:nvGraphicFramePr>
        <p:xfrm>
          <a:off x="750888" y="2060575"/>
          <a:ext cx="7561262" cy="3670300"/>
        </p:xfrm>
        <a:graphic>
          <a:graphicData uri="http://schemas.openxmlformats.org/drawingml/2006/table">
            <a:tbl>
              <a:tblPr/>
              <a:tblGrid>
                <a:gridCol w="2268537"/>
                <a:gridCol w="5292725"/>
              </a:tblGrid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Projekt MŠMT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EU peníze středním školám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Název projektu školy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ICT do života školy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Registrační číslo projektu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CZ.1.07/1.5.00/34.0771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Šablona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III/2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Sada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22 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Nástroje, upínání nástrojů a obrobků, základní práce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Klíčová slova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Fréza, kotoučová, úhlová, redukční pouzdro, frézovací trn, kleština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Strojírenská technologie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Autor, spoluautor  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Ing. Křížová Naděžda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Jazyk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Čeština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Druh učebního materiálu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Prezentace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Potřebné pomůcky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PC, dataprojektor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Druh interaktivity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Výklad pomocí prezentace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Stupeň a typ vzdělávání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Střední škola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Cílová skupina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2</a:t>
                      </a: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. ročník, žáci 16 – 17 let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Speciální vzdělávací potřeby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Ne</a:t>
                      </a:r>
                      <a:endParaRPr kumimoji="0" lang="cs-CZ" alt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Zdroje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Seznam viz poslední strana 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3110" name="Line 37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3111" name="Rectangle 38"/>
          <p:cNvSpPr>
            <a:spLocks noChangeArrowheads="1"/>
          </p:cNvSpPr>
          <p:nvPr/>
        </p:nvSpPr>
        <p:spPr bwMode="auto">
          <a:xfrm>
            <a:off x="792163" y="990600"/>
            <a:ext cx="7559675" cy="460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3112" name="Text Box 39"/>
          <p:cNvSpPr txBox="1">
            <a:spLocks noChangeArrowheads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1FB02F68-185D-4588-BDF2-CA2DC754B263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1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3114" name="Rectangle 41"/>
          <p:cNvSpPr>
            <a:spLocks noChangeArrowheads="1"/>
          </p:cNvSpPr>
          <p:nvPr/>
        </p:nvSpPr>
        <p:spPr bwMode="auto">
          <a:xfrm>
            <a:off x="787400" y="1454150"/>
            <a:ext cx="7559675" cy="458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 anchor="ctr">
            <a:spAutoFit/>
          </a:bodyPr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algn="ctr"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2400" b="1" smtClean="0">
                <a:solidFill>
                  <a:srgbClr val="000000"/>
                </a:solidFill>
                <a:latin typeface="Calibri" pitchFamily="34" charset="0"/>
              </a:rPr>
              <a:t>VY_32_INOVACE_22_428</a:t>
            </a:r>
            <a:endParaRPr lang="cs-CZ" altLang="cs-CZ" sz="2400" b="1" dirty="0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3115" name="Picture 4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3116" name="Picture 4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1" name="Rectangle 41"/>
          <p:cNvSpPr>
            <a:spLocks noChangeArrowheads="1"/>
          </p:cNvSpPr>
          <p:nvPr/>
        </p:nvSpPr>
        <p:spPr bwMode="auto">
          <a:xfrm>
            <a:off x="791788" y="1025996"/>
            <a:ext cx="7559675" cy="458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 anchor="ctr">
            <a:spAutoFit/>
          </a:bodyPr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algn="ctr"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2400" b="1" dirty="0" smtClean="0">
                <a:solidFill>
                  <a:srgbClr val="000000"/>
                </a:solidFill>
                <a:latin typeface="Calibri" pitchFamily="34" charset="0"/>
              </a:rPr>
              <a:t>Frézování2</a:t>
            </a:r>
            <a:endParaRPr lang="cs-CZ" altLang="cs-CZ" sz="2400" b="1" dirty="0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12" name="Nadpis 1"/>
          <p:cNvSpPr txBox="1">
            <a:spLocks/>
          </p:cNvSpPr>
          <p:nvPr/>
        </p:nvSpPr>
        <p:spPr bwMode="auto">
          <a:xfrm>
            <a:off x="3203575" y="106462"/>
            <a:ext cx="5653088" cy="730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0" rIns="90000" bIns="45000" numCol="1" rtlCol="0" anchor="t" anchorCtr="0" compatLnSpc="1">
            <a:prstTxWarp prst="textNoShape">
              <a:avLst/>
            </a:prstTxWarp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0243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0245" name="Text Box 4"/>
          <p:cNvSpPr txBox="1">
            <a:spLocks noChangeArrowheads="1"/>
          </p:cNvSpPr>
          <p:nvPr/>
        </p:nvSpPr>
        <p:spPr bwMode="auto">
          <a:xfrm>
            <a:off x="457200" y="901700"/>
            <a:ext cx="8229600" cy="5224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 b="1" u="sng">
                <a:solidFill>
                  <a:srgbClr val="000000"/>
                </a:solidFill>
                <a:latin typeface="Calibri" pitchFamily="34" charset="0"/>
              </a:rPr>
              <a:t>druhy fréz podle:</a:t>
            </a: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 b="1">
                <a:solidFill>
                  <a:srgbClr val="00B0F0"/>
                </a:solidFill>
                <a:latin typeface="Calibri" pitchFamily="34" charset="0"/>
              </a:rPr>
              <a:t>účelu </a:t>
            </a:r>
            <a:r>
              <a:rPr lang="cs-CZ" altLang="cs-CZ" sz="2000" b="1">
                <a:solidFill>
                  <a:schemeClr val="tx1"/>
                </a:solidFill>
                <a:latin typeface="Calibri" pitchFamily="34" charset="0"/>
              </a:rPr>
              <a:t>- </a:t>
            </a:r>
            <a:r>
              <a:rPr lang="cs-CZ" altLang="cs-CZ" sz="2000">
                <a:solidFill>
                  <a:schemeClr val="tx1"/>
                </a:solidFill>
                <a:latin typeface="Calibri" pitchFamily="34" charset="0"/>
              </a:rPr>
              <a:t>na rovinné plochy</a:t>
            </a:r>
            <a:r>
              <a:rPr lang="cs-CZ" altLang="cs-CZ" sz="2000" b="1">
                <a:solidFill>
                  <a:srgbClr val="00B0F0"/>
                </a:solidFill>
                <a:latin typeface="Calibri" pitchFamily="34" charset="0"/>
              </a:rPr>
              <a:t> </a:t>
            </a:r>
            <a:r>
              <a:rPr lang="cs-CZ" altLang="cs-CZ" sz="2000" b="1">
                <a:solidFill>
                  <a:srgbClr val="000000"/>
                </a:solidFill>
                <a:latin typeface="Calibri" pitchFamily="34" charset="0"/>
              </a:rPr>
              <a:t> </a:t>
            </a: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           </a:t>
            </a: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endParaRPr lang="cs-CZ" altLang="cs-CZ" sz="200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endParaRPr lang="cs-CZ" altLang="cs-CZ" sz="200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           - drážky  </a:t>
            </a: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endParaRPr lang="cs-CZ" altLang="cs-CZ" sz="200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endParaRPr lang="cs-CZ" altLang="cs-CZ" sz="2000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10246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31502D15-CA72-461B-B8A9-CAD6077DDA4D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2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10247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0248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0249" name="Rectangle 8"/>
          <p:cNvSpPr>
            <a:spLocks noChangeArrowheads="1"/>
          </p:cNvSpPr>
          <p:nvPr/>
        </p:nvSpPr>
        <p:spPr bwMode="auto">
          <a:xfrm>
            <a:off x="647700" y="1079500"/>
            <a:ext cx="7775575" cy="4679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algn="ctr" eaLnBrk="1" hangingPunct="1">
              <a:lnSpc>
                <a:spcPct val="100000"/>
              </a:lnSpc>
              <a:buClrTx/>
              <a:buFontTx/>
              <a:buNone/>
            </a:pPr>
            <a:endParaRPr lang="cs-CZ" altLang="cs-CZ" sz="3200" b="1">
              <a:solidFill>
                <a:srgbClr val="000000"/>
              </a:solidFill>
              <a:latin typeface="Calibri" pitchFamily="34" charset="0"/>
            </a:endParaRPr>
          </a:p>
          <a:p>
            <a:pPr algn="ctr" eaLnBrk="1" hangingPunct="1">
              <a:lnSpc>
                <a:spcPct val="100000"/>
              </a:lnSpc>
              <a:buClrTx/>
              <a:buFontTx/>
              <a:buNone/>
            </a:pPr>
            <a:endParaRPr lang="cs-CZ" altLang="cs-CZ" sz="3200" b="1">
              <a:solidFill>
                <a:srgbClr val="000000"/>
              </a:solidFill>
              <a:latin typeface="Calibri" pitchFamily="34" charset="0"/>
            </a:endParaRPr>
          </a:p>
          <a:p>
            <a:pPr algn="ctr" eaLnBrk="1" hangingPunct="1">
              <a:lnSpc>
                <a:spcPct val="100000"/>
              </a:lnSpc>
              <a:buClrTx/>
              <a:buFontTx/>
              <a:buNone/>
            </a:pPr>
            <a:endParaRPr lang="cs-CZ" altLang="cs-CZ" sz="2000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10250" name="Picture 11" descr="http://www.sandvik.coromant.com/SiteCollectionImages/Technical%20guide/Pablo/D%20Milling/Overview/application_overview_2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29088" y="1233488"/>
            <a:ext cx="3921125" cy="13668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51" name="Picture 13" descr="http://www.sandvik.coromant.com/SiteCollectionImages/Technical%20guide/Pablo/D%20Milling/Overview/application_overview_4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3705225"/>
            <a:ext cx="4752975" cy="1384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52" name="Picture 16" descr="http://www.sandvik.coromant.com/SiteCollectionImages/Technical%20guide/Pablo/D%20Milling/971101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3663" y="3705225"/>
            <a:ext cx="1800225" cy="1657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0646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1267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4340" name="Text Box 4"/>
          <p:cNvSpPr txBox="1">
            <a:spLocks noChangeArrowheads="1"/>
          </p:cNvSpPr>
          <p:nvPr/>
        </p:nvSpPr>
        <p:spPr bwMode="auto">
          <a:xfrm>
            <a:off x="457200" y="901700"/>
            <a:ext cx="8229600" cy="5146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1pPr>
            <a:lvl2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2pPr>
            <a:lvl3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3pPr>
            <a:lvl4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4pPr>
            <a:lvl5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9pPr>
          </a:lstStyle>
          <a:p>
            <a:pPr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  <a:defRPr/>
            </a:pPr>
            <a:r>
              <a:rPr lang="cs-CZ" altLang="cs-CZ" sz="2000" dirty="0" smtClean="0">
                <a:latin typeface="Calibri" charset="0"/>
              </a:rPr>
              <a:t> - díry a dutiny</a:t>
            </a:r>
          </a:p>
          <a:p>
            <a:pPr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  <a:defRPr/>
            </a:pPr>
            <a:endParaRPr lang="cs-CZ" altLang="cs-CZ" sz="2000" dirty="0" smtClean="0">
              <a:latin typeface="Calibri" charset="0"/>
            </a:endParaRPr>
          </a:p>
          <a:p>
            <a:pPr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  <a:defRPr/>
            </a:pPr>
            <a:endParaRPr lang="cs-CZ" altLang="cs-CZ" sz="2000" dirty="0" smtClean="0">
              <a:latin typeface="Calibri" charset="0"/>
            </a:endParaRPr>
          </a:p>
          <a:p>
            <a:pPr marL="342900" indent="-342900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Char char="-"/>
              <a:defRPr/>
            </a:pPr>
            <a:r>
              <a:rPr lang="cs-CZ" altLang="cs-CZ" sz="2000" dirty="0" smtClean="0">
                <a:latin typeface="Calibri" charset="0"/>
              </a:rPr>
              <a:t>srážení hran</a:t>
            </a:r>
          </a:p>
          <a:p>
            <a:pPr marL="342900" indent="-342900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Char char="-"/>
              <a:defRPr/>
            </a:pPr>
            <a:endParaRPr lang="cs-CZ" altLang="cs-CZ" sz="2000" dirty="0" smtClean="0">
              <a:latin typeface="Calibri" charset="0"/>
            </a:endParaRPr>
          </a:p>
          <a:p>
            <a:pPr marL="342900" indent="-342900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Char char="-"/>
              <a:defRPr/>
            </a:pPr>
            <a:endParaRPr lang="cs-CZ" altLang="cs-CZ" sz="2000" dirty="0" smtClean="0">
              <a:latin typeface="Calibri" charset="0"/>
            </a:endParaRPr>
          </a:p>
          <a:p>
            <a:pPr marL="342900" indent="-342900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Char char="-"/>
              <a:defRPr/>
            </a:pPr>
            <a:r>
              <a:rPr lang="cs-CZ" altLang="cs-CZ" sz="2000" dirty="0" smtClean="0">
                <a:latin typeface="Calibri" charset="0"/>
              </a:rPr>
              <a:t>rotační</a:t>
            </a:r>
          </a:p>
          <a:p>
            <a:pPr marL="342900" indent="-342900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Char char="-"/>
              <a:defRPr/>
            </a:pPr>
            <a:endParaRPr lang="cs-CZ" altLang="cs-CZ" sz="2000" dirty="0" smtClean="0">
              <a:latin typeface="Calibri" charset="0"/>
            </a:endParaRPr>
          </a:p>
          <a:p>
            <a:pPr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Times New Roman" pitchFamily="16" charset="0"/>
              <a:buNone/>
              <a:defRPr/>
            </a:pPr>
            <a:endParaRPr lang="cs-CZ" altLang="cs-CZ" sz="2000" dirty="0" smtClean="0">
              <a:latin typeface="Calibri" charset="0"/>
            </a:endParaRPr>
          </a:p>
          <a:p>
            <a:pPr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  <a:defRPr/>
            </a:pPr>
            <a:endParaRPr lang="cs-CZ" altLang="cs-CZ" sz="2000" dirty="0" smtClean="0">
              <a:latin typeface="Calibri" charset="0"/>
            </a:endParaRPr>
          </a:p>
          <a:p>
            <a:pPr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  <a:defRPr/>
            </a:pPr>
            <a:r>
              <a:rPr lang="cs-CZ" altLang="cs-CZ" sz="2000" dirty="0" smtClean="0">
                <a:latin typeface="Calibri" charset="0"/>
              </a:rPr>
              <a:t> </a:t>
            </a:r>
          </a:p>
          <a:p>
            <a:pPr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  <a:defRPr/>
            </a:pPr>
            <a:r>
              <a:rPr lang="cs-CZ" altLang="cs-CZ" sz="2000" dirty="0" smtClean="0">
                <a:latin typeface="Calibri" charset="0"/>
              </a:rPr>
              <a:t> </a:t>
            </a:r>
          </a:p>
        </p:txBody>
      </p:sp>
      <p:sp>
        <p:nvSpPr>
          <p:cNvPr id="11270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86CAD84F-87B2-4E86-8394-C6CEC21F491D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3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11271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1272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1273" name="Rectangle 8"/>
          <p:cNvSpPr>
            <a:spLocks noChangeArrowheads="1"/>
          </p:cNvSpPr>
          <p:nvPr/>
        </p:nvSpPr>
        <p:spPr bwMode="auto">
          <a:xfrm>
            <a:off x="647700" y="1079500"/>
            <a:ext cx="7775575" cy="4679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algn="ctr" eaLnBrk="1" hangingPunct="1">
              <a:lnSpc>
                <a:spcPct val="100000"/>
              </a:lnSpc>
              <a:buClrTx/>
              <a:buFontTx/>
              <a:buNone/>
            </a:pPr>
            <a:endParaRPr lang="cs-CZ" altLang="cs-CZ" sz="3200" b="1">
              <a:solidFill>
                <a:srgbClr val="000000"/>
              </a:solidFill>
              <a:latin typeface="Calibri" pitchFamily="34" charset="0"/>
            </a:endParaRPr>
          </a:p>
          <a:p>
            <a:pPr algn="ctr" eaLnBrk="1" hangingPunct="1">
              <a:lnSpc>
                <a:spcPct val="100000"/>
              </a:lnSpc>
              <a:buClrTx/>
              <a:buFontTx/>
              <a:buNone/>
            </a:pPr>
            <a:endParaRPr lang="cs-CZ" altLang="cs-CZ" sz="3200" b="1">
              <a:solidFill>
                <a:srgbClr val="000000"/>
              </a:solidFill>
              <a:latin typeface="Calibri" pitchFamily="34" charset="0"/>
            </a:endParaRPr>
          </a:p>
          <a:p>
            <a:pPr algn="ctr" eaLnBrk="1" hangingPunct="1">
              <a:lnSpc>
                <a:spcPct val="100000"/>
              </a:lnSpc>
              <a:buClrTx/>
              <a:buFontTx/>
              <a:buNone/>
            </a:pPr>
            <a:endParaRPr lang="cs-CZ" altLang="cs-CZ" sz="2000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11274" name="Picture 2" descr="http://www.sandvik.coromant.com/SiteCollectionImages/Technical%20guide/Pablo/D%20Milling/Overview/application_overview_5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7950" y="1341438"/>
            <a:ext cx="5164138" cy="20843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5" name="Picture 8" descr="http://www.sandvik.coromant.com/SiteCollectionImages/Technical%20guide/Pablo/D%20Milling/062608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7513" y="4079875"/>
            <a:ext cx="2286000" cy="1381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6" name="Picture 10" descr="http://www.sandvik.coromant.com/SiteCollectionImages/Technical%20guide/Pablo/D%20Milling/062547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6100" y="3716338"/>
            <a:ext cx="1590675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7" name="Picture 11" descr="http://www.sandvik.coromant.com/SiteCollectionImages/Technical%20guide/Pablo/D%20Milling/062549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7763" y="4273550"/>
            <a:ext cx="1885950" cy="1419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2291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2293" name="Text Box 4"/>
          <p:cNvSpPr txBox="1">
            <a:spLocks noChangeArrowheads="1"/>
          </p:cNvSpPr>
          <p:nvPr/>
        </p:nvSpPr>
        <p:spPr bwMode="auto">
          <a:xfrm>
            <a:off x="457200" y="1079500"/>
            <a:ext cx="8229600" cy="5046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>
                <a:solidFill>
                  <a:srgbClr val="00B0F0"/>
                </a:solidFill>
                <a:latin typeface="Calibri" pitchFamily="34" charset="0"/>
              </a:rPr>
              <a:t> </a:t>
            </a:r>
            <a:r>
              <a:rPr lang="cs-CZ" altLang="cs-CZ" sz="2000">
                <a:solidFill>
                  <a:schemeClr val="tx1"/>
                </a:solidFill>
                <a:latin typeface="Calibri" pitchFamily="34" charset="0"/>
              </a:rPr>
              <a:t>- tvarové plochy</a:t>
            </a: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endParaRPr lang="cs-CZ" altLang="cs-CZ" sz="2000">
              <a:solidFill>
                <a:schemeClr val="tx1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endParaRPr lang="cs-CZ" altLang="cs-CZ" sz="2000">
              <a:solidFill>
                <a:schemeClr val="tx1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endParaRPr lang="cs-CZ" altLang="cs-CZ" sz="2000">
              <a:solidFill>
                <a:schemeClr val="tx1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endParaRPr lang="cs-CZ" altLang="cs-CZ" sz="2000">
              <a:solidFill>
                <a:schemeClr val="tx1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endParaRPr lang="cs-CZ" altLang="cs-CZ" sz="2000">
              <a:solidFill>
                <a:schemeClr val="tx1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>
                <a:solidFill>
                  <a:schemeClr val="tx1"/>
                </a:solidFill>
                <a:latin typeface="Calibri" pitchFamily="34" charset="0"/>
              </a:rPr>
              <a:t>- ozubení</a:t>
            </a: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endParaRPr lang="cs-CZ" altLang="cs-CZ" sz="2000">
              <a:solidFill>
                <a:srgbClr val="00B0F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endParaRPr lang="cs-CZ" altLang="cs-CZ" sz="2000">
              <a:solidFill>
                <a:srgbClr val="00B0F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endParaRPr lang="cs-CZ" altLang="cs-CZ" sz="2000">
              <a:solidFill>
                <a:srgbClr val="00B0F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endParaRPr lang="cs-CZ" altLang="cs-CZ" sz="2000">
              <a:solidFill>
                <a:srgbClr val="00B0F0"/>
              </a:solidFill>
              <a:latin typeface="Calibri" pitchFamily="34" charset="0"/>
            </a:endParaRPr>
          </a:p>
        </p:txBody>
      </p:sp>
      <p:sp>
        <p:nvSpPr>
          <p:cNvPr id="12294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BA6E9BE2-FB1E-4BE1-99C4-D2A8747345D2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4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12295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2296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2297" name="Rectangle 8"/>
          <p:cNvSpPr>
            <a:spLocks noChangeArrowheads="1"/>
          </p:cNvSpPr>
          <p:nvPr/>
        </p:nvSpPr>
        <p:spPr bwMode="auto">
          <a:xfrm>
            <a:off x="647700" y="1079500"/>
            <a:ext cx="7775575" cy="4679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algn="ctr" eaLnBrk="1" hangingPunct="1">
              <a:lnSpc>
                <a:spcPct val="100000"/>
              </a:lnSpc>
              <a:buClrTx/>
              <a:buFontTx/>
              <a:buNone/>
            </a:pPr>
            <a:endParaRPr lang="cs-CZ" altLang="cs-CZ" sz="3200" b="1">
              <a:solidFill>
                <a:srgbClr val="000000"/>
              </a:solidFill>
              <a:latin typeface="Calibri" pitchFamily="34" charset="0"/>
            </a:endParaRPr>
          </a:p>
          <a:p>
            <a:pPr algn="ctr" eaLnBrk="1" hangingPunct="1">
              <a:lnSpc>
                <a:spcPct val="100000"/>
              </a:lnSpc>
              <a:buClrTx/>
              <a:buFontTx/>
              <a:buNone/>
            </a:pPr>
            <a:endParaRPr lang="cs-CZ" altLang="cs-CZ" sz="3200" b="1">
              <a:solidFill>
                <a:srgbClr val="000000"/>
              </a:solidFill>
              <a:latin typeface="Calibri" pitchFamily="34" charset="0"/>
            </a:endParaRPr>
          </a:p>
          <a:p>
            <a:pPr algn="ctr" eaLnBrk="1" hangingPunct="1">
              <a:lnSpc>
                <a:spcPct val="100000"/>
              </a:lnSpc>
              <a:buClrTx/>
              <a:buFontTx/>
              <a:buNone/>
            </a:pPr>
            <a:endParaRPr lang="cs-CZ" altLang="cs-CZ" sz="2000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12298" name="Picture 2" descr="http://www.sandvik.coromant.com/SiteCollectionImages/Technical%20guide/Pablo/D%20Milling/Overview/profile_milling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313" y="1398588"/>
            <a:ext cx="5715000" cy="2203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9" name="Picture 4" descr="http://www.sandvik.coromant.com/SiteCollectionImages/knowledge/Milling/Gear%20milling/110816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875" y="3854450"/>
            <a:ext cx="2857500" cy="190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3315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3317" name="Text Box 4"/>
          <p:cNvSpPr txBox="1">
            <a:spLocks noChangeArrowheads="1"/>
          </p:cNvSpPr>
          <p:nvPr/>
        </p:nvSpPr>
        <p:spPr bwMode="auto">
          <a:xfrm>
            <a:off x="420688" y="981075"/>
            <a:ext cx="8229600" cy="5067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 b="1">
                <a:solidFill>
                  <a:srgbClr val="00B0F0"/>
                </a:solidFill>
                <a:latin typeface="Calibri" pitchFamily="34" charset="0"/>
              </a:rPr>
              <a:t>provedení zubů </a:t>
            </a: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– podsoustružené, podbroušené, frézované</a:t>
            </a: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 b="1">
                <a:solidFill>
                  <a:srgbClr val="00B0F0"/>
                </a:solidFill>
                <a:latin typeface="Calibri" pitchFamily="34" charset="0"/>
              </a:rPr>
              <a:t>počtu zubů </a:t>
            </a: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– jemnozubé, polohrubozubé, hrubozubé</a:t>
            </a: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 b="1">
                <a:solidFill>
                  <a:srgbClr val="00B0F0"/>
                </a:solidFill>
                <a:latin typeface="Calibri" pitchFamily="34" charset="0"/>
              </a:rPr>
              <a:t>způsobu upínání </a:t>
            </a: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– nástrčné, se stopkou</a:t>
            </a: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endParaRPr lang="cs-CZ" altLang="cs-CZ" sz="200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endParaRPr lang="cs-CZ" altLang="cs-CZ" sz="200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endParaRPr lang="cs-CZ" altLang="cs-CZ" sz="200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endParaRPr lang="cs-CZ" altLang="cs-CZ" sz="200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endParaRPr lang="cs-CZ" altLang="cs-CZ" sz="200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 b="1">
                <a:solidFill>
                  <a:srgbClr val="000000"/>
                </a:solidFill>
                <a:latin typeface="Calibri" pitchFamily="34" charset="0"/>
              </a:rPr>
              <a:t>frézovací hlavy </a:t>
            </a: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– samostatná skupina nástrojů</a:t>
            </a:r>
          </a:p>
        </p:txBody>
      </p:sp>
      <p:sp>
        <p:nvSpPr>
          <p:cNvPr id="13318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7495B4B3-E999-4F30-A51F-EAB13991E4EE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5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13319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3320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321" name="Rectangle 8"/>
          <p:cNvSpPr>
            <a:spLocks noChangeArrowheads="1"/>
          </p:cNvSpPr>
          <p:nvPr/>
        </p:nvSpPr>
        <p:spPr bwMode="auto">
          <a:xfrm>
            <a:off x="647700" y="1079500"/>
            <a:ext cx="7775575" cy="4679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algn="ctr" eaLnBrk="1" hangingPunct="1">
              <a:lnSpc>
                <a:spcPct val="100000"/>
              </a:lnSpc>
              <a:buClrTx/>
              <a:buFontTx/>
              <a:buNone/>
            </a:pPr>
            <a:endParaRPr lang="cs-CZ" altLang="cs-CZ" sz="3200" b="1">
              <a:solidFill>
                <a:srgbClr val="000000"/>
              </a:solidFill>
              <a:latin typeface="Calibri" pitchFamily="34" charset="0"/>
            </a:endParaRPr>
          </a:p>
          <a:p>
            <a:pPr algn="ctr" eaLnBrk="1" hangingPunct="1">
              <a:lnSpc>
                <a:spcPct val="100000"/>
              </a:lnSpc>
              <a:buClrTx/>
              <a:buFontTx/>
              <a:buNone/>
            </a:pPr>
            <a:endParaRPr lang="cs-CZ" altLang="cs-CZ" sz="3200" b="1">
              <a:solidFill>
                <a:srgbClr val="000000"/>
              </a:solidFill>
              <a:latin typeface="Calibri" pitchFamily="34" charset="0"/>
            </a:endParaRPr>
          </a:p>
          <a:p>
            <a:pPr algn="ctr" eaLnBrk="1" hangingPunct="1">
              <a:lnSpc>
                <a:spcPct val="100000"/>
              </a:lnSpc>
              <a:buClrTx/>
              <a:buFontTx/>
              <a:buNone/>
            </a:pPr>
            <a:endParaRPr lang="cs-CZ" altLang="cs-CZ" sz="2000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13322" name="obrázek 56" descr="Frézovací hlava ⌀160mm (03839 (2).JPG)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7213" y="4213225"/>
            <a:ext cx="2786062" cy="1595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23" name="obrázek 6" descr="http://www.kovoobrabeci-nastroje.cz/tmp/kategorie-bannery/1743_AFM75SP12.jpg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313" y="2944813"/>
            <a:ext cx="1527175" cy="949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24" name="obrázek 12" descr="http://www.kovoobrabeci-nastroje.cz/tmp/kategorie-bannery/9921_AFMRCRD1604.jpg">
            <a:hlinkClick r:id="rId8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775" y="2909888"/>
            <a:ext cx="1527175" cy="949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25" name="obrázek 13" descr="http://www.kovoobrabeci-nastroje.cz/tmp/kategorie-bannery/4929_ASDM2.jpg">
            <a:hlinkClick r:id="rId10"/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3438" y="2954338"/>
            <a:ext cx="1527175" cy="949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26" name="obrázek 2" descr="http://www.kovoobrabeci-nastroje.cz/tmp/thumb/9549_1_stopkova_freza_celni_AKKO_MAKINA_Pr25_mm_L_150_mm_AD_1505.jpg">
            <a:hlinkClick r:id="rId12"/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1863" y="2133600"/>
            <a:ext cx="2535237" cy="1871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27" name="obrázek 4" descr="http://www.kovoobrabeci-nastroje.cz/tmp/kategorie-bannery/2227_AEM90AP.jpg">
            <a:hlinkClick r:id="rId14"/>
          </p:cNvPr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4062413"/>
            <a:ext cx="1743075" cy="1238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" name="Nadpis 1"/>
          <p:cNvSpPr txBox="1">
            <a:spLocks/>
          </p:cNvSpPr>
          <p:nvPr/>
        </p:nvSpPr>
        <p:spPr>
          <a:xfrm>
            <a:off x="3203575" y="10646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433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4341" name="Text Box 4"/>
          <p:cNvSpPr txBox="1">
            <a:spLocks noChangeArrowheads="1"/>
          </p:cNvSpPr>
          <p:nvPr/>
        </p:nvSpPr>
        <p:spPr bwMode="auto">
          <a:xfrm>
            <a:off x="455613" y="981075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endParaRPr lang="cs-CZ" altLang="cs-CZ" sz="2000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1434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6855E5B4-BEF7-47C0-B8A8-7F7E7648C018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6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1434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434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4345" name="Rectangle 8"/>
          <p:cNvSpPr>
            <a:spLocks noChangeArrowheads="1"/>
          </p:cNvSpPr>
          <p:nvPr/>
        </p:nvSpPr>
        <p:spPr bwMode="auto">
          <a:xfrm>
            <a:off x="647700" y="1079500"/>
            <a:ext cx="7775575" cy="4679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HSS kotouč. jemnozubá         válcová čelní                 půlkruhová vypouklá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endParaRPr lang="cs-CZ" altLang="cs-CZ" sz="200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endParaRPr lang="cs-CZ" altLang="cs-CZ" sz="200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endParaRPr lang="cs-CZ" altLang="cs-CZ" sz="200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endParaRPr lang="cs-CZ" altLang="cs-CZ" sz="200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endParaRPr lang="cs-CZ" altLang="cs-CZ" sz="200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endParaRPr lang="cs-CZ" altLang="cs-CZ" sz="200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endParaRPr lang="cs-CZ" altLang="cs-CZ" sz="200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endParaRPr lang="cs-CZ" altLang="cs-CZ" sz="200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    půlkruhová složená            úhlová čelní                 úhlová oboustranná</a:t>
            </a:r>
          </a:p>
        </p:txBody>
      </p:sp>
      <p:pic>
        <p:nvPicPr>
          <p:cNvPr id="14346" name="obrázek 21" descr="http://www.kovoobrabeci-nastroje.cz/tmp/kategorie-bannery/4267_Freza_kotoucova_jemnozuba_F730373_01.jp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788" y="1700213"/>
            <a:ext cx="1987550" cy="1223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47" name="obrázek 23" descr="http://www.kovoobrabeci-nastroje.cz/tmp/kategorie-bannery/8426_DIN_1880_typ_N_ISO_27802586_PN_222052_F620275_01.jpg">
            <a:hlinkClick r:id="rId7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1700213"/>
            <a:ext cx="2095500" cy="12969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48" name="obrázek 25" descr="http://www.kovoobrabeci-nastroje.cz/tmp/kategorie-bannery/8785_Freza_pulkruhova_vypoukla.jpg">
            <a:hlinkClick r:id="rId9"/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9613" y="1520825"/>
            <a:ext cx="2166937" cy="1476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49" name="obrázek 27" descr="http://www.kovoobrabeci-nastroje.cz/tmp/kategorie-bannery/9738_Freza_pulkruhova_vyduta_slozena.jpg">
            <a:hlinkClick r:id="rId11"/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2975" y="4292600"/>
            <a:ext cx="1973263" cy="1296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50" name="obrázek 29" descr="http://www.kovoobrabeci-nastroje.cz/tmp/kategorie-bannery/4169_Freza_uhlova_celni.jpg">
            <a:hlinkClick r:id="rId13"/>
          </p:cNvPr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938" y="4292600"/>
            <a:ext cx="1800225" cy="1296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51" name="obrázek 31" descr="http://www.kovoobrabeci-nastroje.cz/tmp/kategorie-bannery/7691_Freza_uhlova_oboustranna_soumerna.jpg">
            <a:hlinkClick r:id="rId15"/>
          </p:cNvPr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425" y="4343400"/>
            <a:ext cx="1944688" cy="1246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" name="Nadpis 1"/>
          <p:cNvSpPr txBox="1">
            <a:spLocks/>
          </p:cNvSpPr>
          <p:nvPr/>
        </p:nvSpPr>
        <p:spPr>
          <a:xfrm>
            <a:off x="3203575" y="10646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5363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5365" name="Text Box 4"/>
          <p:cNvSpPr txBox="1">
            <a:spLocks noChangeArrowheads="1"/>
          </p:cNvSpPr>
          <p:nvPr/>
        </p:nvSpPr>
        <p:spPr bwMode="auto">
          <a:xfrm>
            <a:off x="465138" y="981075"/>
            <a:ext cx="8229600" cy="5067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pro drážky T                          drážky úsečových per               drážky per</a:t>
            </a: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endParaRPr lang="cs-CZ" altLang="cs-CZ" sz="200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endParaRPr lang="cs-CZ" altLang="cs-CZ" sz="200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úhlová tvarová                       úhlová čelní                                 kopírovací</a:t>
            </a: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    </a:t>
            </a: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endParaRPr lang="cs-CZ" altLang="cs-CZ" sz="200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hrubovací                          s přerušovaným ostřím                 válcová čelní</a:t>
            </a: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endParaRPr lang="cs-CZ" altLang="cs-CZ" sz="200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endParaRPr lang="cs-CZ" altLang="cs-CZ" sz="200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endParaRPr lang="cs-CZ" altLang="cs-CZ" sz="2000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15366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41DA358B-046A-4DC4-A6C9-E44E71262FC2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7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15367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5368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5369" name="Rectangle 8"/>
          <p:cNvSpPr>
            <a:spLocks noChangeArrowheads="1"/>
          </p:cNvSpPr>
          <p:nvPr/>
        </p:nvSpPr>
        <p:spPr bwMode="auto">
          <a:xfrm>
            <a:off x="647700" y="1079500"/>
            <a:ext cx="7775575" cy="4679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algn="ctr" eaLnBrk="1" hangingPunct="1">
              <a:lnSpc>
                <a:spcPct val="100000"/>
              </a:lnSpc>
              <a:buClrTx/>
              <a:buFontTx/>
              <a:buNone/>
            </a:pPr>
            <a:endParaRPr lang="cs-CZ" altLang="cs-CZ" sz="3200" b="1">
              <a:solidFill>
                <a:srgbClr val="000000"/>
              </a:solidFill>
              <a:latin typeface="Calibri" pitchFamily="34" charset="0"/>
            </a:endParaRPr>
          </a:p>
          <a:p>
            <a:pPr algn="ctr" eaLnBrk="1" hangingPunct="1">
              <a:lnSpc>
                <a:spcPct val="100000"/>
              </a:lnSpc>
              <a:buClrTx/>
              <a:buFontTx/>
              <a:buNone/>
            </a:pPr>
            <a:endParaRPr lang="cs-CZ" altLang="cs-CZ" sz="3200" b="1">
              <a:solidFill>
                <a:srgbClr val="000000"/>
              </a:solidFill>
              <a:latin typeface="Calibri" pitchFamily="34" charset="0"/>
            </a:endParaRPr>
          </a:p>
          <a:p>
            <a:pPr algn="ctr" eaLnBrk="1" hangingPunct="1">
              <a:lnSpc>
                <a:spcPct val="100000"/>
              </a:lnSpc>
              <a:buClrTx/>
              <a:buFontTx/>
              <a:buNone/>
            </a:pPr>
            <a:endParaRPr lang="cs-CZ" altLang="cs-CZ" sz="2000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15370" name="obrázek 33" descr="http://www.kovoobrabeci-nastroje.cz/tmp/kategorie-bannery/1172_Freza_pro_drazky_T.jp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200" y="1484313"/>
            <a:ext cx="1527175" cy="949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71" name="obrázek 35" descr="http://www.kovoobrabeci-nastroje.cz/tmp/kategorie-bannery/6869_Freza_pro_drazky_usecovych_per.jpg">
            <a:hlinkClick r:id="rId7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375" y="1628775"/>
            <a:ext cx="1527175" cy="949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72" name="obrázek 2" descr="http://www.kovoobrabeci-nastroje.cz/tmp/kategorie-bannery/7026_F220408_01_pro_drazky_per.jpg">
            <a:hlinkClick r:id="rId9"/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25" y="1628775"/>
            <a:ext cx="1527175" cy="949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73" name="obrázek 38" descr="http://www.kovoobrabeci-nastroje.cz/tmp/kategorie-bannery/9057_Freza_uhlova_F350015_01.jpg">
            <a:hlinkClick r:id="rId11"/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088" y="3141663"/>
            <a:ext cx="1527175" cy="9477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74" name="obrázek 36" descr="http://www.kovoobrabeci-nastroje.cz/tmp/kategorie-bannery/5589_F330205_01.jpg">
            <a:hlinkClick r:id="rId13"/>
          </p:cNvPr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2500" y="3141663"/>
            <a:ext cx="1527175" cy="9477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75" name="obrázek 3" descr="http://www.kovoobrabeci-nastroje.cz/tmp/kategorie-bannery/7779_F510418_01_Freza_kopirovaci_kratka_2_zuba.jpg">
            <a:hlinkClick r:id="rId15"/>
          </p:cNvPr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25" y="3141663"/>
            <a:ext cx="1527175" cy="9477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76" name="obrázek 2" descr="Dlouhé">
            <a:hlinkClick r:id="rId17" tooltip="&quot;Dlouhé (3)&quot;"/>
          </p:cNvPr>
          <p:cNvPicPr>
            <a:picLocks noChangeAspect="1" noChangeArrowheads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4388" y="4616450"/>
            <a:ext cx="1431925" cy="1414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77" name="obrázek 3" descr="Frézy s přerušovaným ostřím">
            <a:hlinkClick r:id="rId19" tooltip="&quot;Frézy s přerušovaným ostřím (13)&quot;"/>
          </p:cNvPr>
          <p:cNvPicPr>
            <a:picLocks noChangeAspect="1" noChangeArrowheads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51225" y="4724400"/>
            <a:ext cx="1431925" cy="1216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78" name="Picture 1"/>
          <p:cNvPicPr>
            <a:picLocks noChangeAspect="1" noChangeArrowheads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4000" y="4616450"/>
            <a:ext cx="1431925" cy="1431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B8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9" name="Nadpis 1"/>
          <p:cNvSpPr txBox="1">
            <a:spLocks/>
          </p:cNvSpPr>
          <p:nvPr/>
        </p:nvSpPr>
        <p:spPr>
          <a:xfrm>
            <a:off x="3203575" y="10646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6387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6389" name="Text Box 4"/>
          <p:cNvSpPr txBox="1">
            <a:spLocks noChangeArrowheads="1"/>
          </p:cNvSpPr>
          <p:nvPr/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 </a:t>
            </a: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endParaRPr lang="cs-CZ" altLang="cs-CZ" sz="200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 </a:t>
            </a: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 </a:t>
            </a:r>
          </a:p>
        </p:txBody>
      </p:sp>
      <p:sp>
        <p:nvSpPr>
          <p:cNvPr id="16390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8B80EDE4-AABD-4189-9D51-B50C70A24E8E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8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16391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6392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6393" name="Rectangle 8"/>
          <p:cNvSpPr>
            <a:spLocks noChangeArrowheads="1"/>
          </p:cNvSpPr>
          <p:nvPr/>
        </p:nvSpPr>
        <p:spPr bwMode="auto">
          <a:xfrm>
            <a:off x="647700" y="1079500"/>
            <a:ext cx="7775575" cy="4679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algn="ctr" eaLnBrk="1" hangingPunct="1">
              <a:lnSpc>
                <a:spcPct val="100000"/>
              </a:lnSpc>
              <a:buClrTx/>
              <a:buFontTx/>
              <a:buNone/>
            </a:pPr>
            <a:endParaRPr lang="cs-CZ" altLang="cs-CZ" sz="3200" b="1">
              <a:solidFill>
                <a:srgbClr val="000000"/>
              </a:solidFill>
              <a:latin typeface="Calibri" pitchFamily="34" charset="0"/>
            </a:endParaRPr>
          </a:p>
          <a:p>
            <a:pPr algn="ctr" eaLnBrk="1" hangingPunct="1">
              <a:lnSpc>
                <a:spcPct val="100000"/>
              </a:lnSpc>
              <a:buClrTx/>
              <a:buFontTx/>
              <a:buNone/>
            </a:pPr>
            <a:endParaRPr lang="cs-CZ" altLang="cs-CZ" sz="3200" b="1">
              <a:solidFill>
                <a:srgbClr val="000000"/>
              </a:solidFill>
              <a:latin typeface="Calibri" pitchFamily="34" charset="0"/>
            </a:endParaRPr>
          </a:p>
          <a:p>
            <a:pPr algn="ctr" eaLnBrk="1" hangingPunct="1">
              <a:lnSpc>
                <a:spcPct val="100000"/>
              </a:lnSpc>
              <a:buClrTx/>
              <a:buFontTx/>
              <a:buNone/>
            </a:pPr>
            <a:endParaRPr lang="cs-CZ" altLang="cs-CZ" sz="2000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10" name="Text Box 4"/>
          <p:cNvSpPr txBox="1">
            <a:spLocks noChangeArrowheads="1"/>
          </p:cNvSpPr>
          <p:nvPr/>
        </p:nvSpPr>
        <p:spPr bwMode="auto">
          <a:xfrm>
            <a:off x="609600" y="901700"/>
            <a:ext cx="8229600" cy="53768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1pPr>
            <a:lvl2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2pPr>
            <a:lvl3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3pPr>
            <a:lvl4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4pPr>
            <a:lvl5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9pPr>
          </a:lstStyle>
          <a:p>
            <a:pPr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  <a:defRPr/>
            </a:pPr>
            <a:r>
              <a:rPr lang="cs-CZ" altLang="cs-CZ" sz="2000" dirty="0" smtClean="0">
                <a:latin typeface="Calibri" charset="0"/>
              </a:rPr>
              <a:t>- frézy </a:t>
            </a:r>
            <a:r>
              <a:rPr lang="cs-CZ" altLang="cs-CZ" sz="2000" b="1" dirty="0" err="1" smtClean="0">
                <a:latin typeface="Calibri" charset="0"/>
              </a:rPr>
              <a:t>tvrdokovové</a:t>
            </a:r>
            <a:r>
              <a:rPr lang="cs-CZ" altLang="cs-CZ" sz="2000" dirty="0" smtClean="0">
                <a:latin typeface="Calibri" charset="0"/>
              </a:rPr>
              <a:t> - frézy </a:t>
            </a:r>
            <a:r>
              <a:rPr lang="cs-CZ" altLang="cs-CZ" sz="2000" dirty="0" err="1" smtClean="0">
                <a:latin typeface="Calibri" charset="0"/>
              </a:rPr>
              <a:t>tvrdokovové</a:t>
            </a:r>
            <a:r>
              <a:rPr lang="cs-CZ" altLang="cs-CZ" sz="2000" dirty="0" smtClean="0">
                <a:latin typeface="Calibri" charset="0"/>
              </a:rPr>
              <a:t> pro obrábění ocelí do 70 HRC</a:t>
            </a:r>
          </a:p>
          <a:p>
            <a:pPr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  <a:defRPr/>
            </a:pPr>
            <a:endParaRPr lang="cs-CZ" altLang="cs-CZ" sz="2000" dirty="0" smtClean="0">
              <a:latin typeface="Calibri" charset="0"/>
            </a:endParaRPr>
          </a:p>
          <a:p>
            <a:pPr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  <a:defRPr/>
            </a:pPr>
            <a:endParaRPr lang="cs-CZ" altLang="cs-CZ" sz="2000" dirty="0" smtClean="0">
              <a:latin typeface="Calibri" charset="0"/>
            </a:endParaRPr>
          </a:p>
          <a:p>
            <a:pPr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  <a:defRPr/>
            </a:pPr>
            <a:endParaRPr lang="cs-CZ" altLang="cs-CZ" sz="2000" dirty="0" smtClean="0">
              <a:latin typeface="Calibri" charset="0"/>
            </a:endParaRPr>
          </a:p>
          <a:p>
            <a:pPr marL="342900" indent="-342900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Char char="-"/>
              <a:defRPr/>
            </a:pPr>
            <a:r>
              <a:rPr lang="cs-CZ" altLang="cs-CZ" sz="2000" dirty="0" smtClean="0">
                <a:latin typeface="Calibri" charset="0"/>
              </a:rPr>
              <a:t>z vysoce výkonných </a:t>
            </a:r>
            <a:r>
              <a:rPr lang="cs-CZ" altLang="cs-CZ" sz="2000" b="1" dirty="0" smtClean="0">
                <a:latin typeface="Calibri" charset="0"/>
              </a:rPr>
              <a:t>slinutých karbidů </a:t>
            </a:r>
            <a:r>
              <a:rPr lang="cs-CZ" altLang="cs-CZ" sz="2000" dirty="0" smtClean="0">
                <a:latin typeface="Calibri" charset="0"/>
              </a:rPr>
              <a:t>- nejvyšší stabilitu řezného břitu                za současné vysoké houževnatosti břitů</a:t>
            </a:r>
          </a:p>
          <a:p>
            <a:pPr marL="342900" indent="-342900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Char char="-"/>
              <a:defRPr/>
            </a:pPr>
            <a:r>
              <a:rPr lang="cs-CZ" altLang="cs-CZ" sz="2000" dirty="0" smtClean="0">
                <a:latin typeface="Calibri" charset="0"/>
              </a:rPr>
              <a:t>hlavní využití -  </a:t>
            </a:r>
            <a:r>
              <a:rPr lang="cs-CZ" altLang="cs-CZ" sz="2000" dirty="0" err="1" smtClean="0">
                <a:latin typeface="Calibri" charset="0"/>
              </a:rPr>
              <a:t>odjehlování</a:t>
            </a:r>
            <a:r>
              <a:rPr lang="cs-CZ" altLang="cs-CZ" sz="2000" dirty="0" smtClean="0">
                <a:latin typeface="Calibri" charset="0"/>
              </a:rPr>
              <a:t>, opracování svárů, srážení hran, zahlubování, čištění odlitků, opracování povrchu atd.</a:t>
            </a:r>
          </a:p>
          <a:p>
            <a:pPr marL="342900" indent="-342900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Char char="-"/>
              <a:defRPr/>
            </a:pPr>
            <a:endParaRPr lang="cs-CZ" altLang="cs-CZ" sz="2000" dirty="0" smtClean="0">
              <a:latin typeface="Calibri" charset="0"/>
            </a:endParaRPr>
          </a:p>
          <a:p>
            <a:pPr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  <a:defRPr/>
            </a:pPr>
            <a:endParaRPr lang="cs-CZ" altLang="cs-CZ" sz="2000" dirty="0" smtClean="0">
              <a:latin typeface="Calibri" charset="0"/>
            </a:endParaRPr>
          </a:p>
          <a:p>
            <a:pPr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  <a:defRPr/>
            </a:pPr>
            <a:endParaRPr lang="cs-CZ" altLang="cs-CZ" sz="2000" dirty="0" smtClean="0">
              <a:latin typeface="Calibri" charset="0"/>
            </a:endParaRPr>
          </a:p>
          <a:p>
            <a:pPr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  <a:defRPr/>
            </a:pPr>
            <a:endParaRPr lang="cs-CZ" altLang="cs-CZ" sz="2000" dirty="0" smtClean="0">
              <a:latin typeface="Calibri" charset="0"/>
            </a:endParaRPr>
          </a:p>
          <a:p>
            <a:pPr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  <a:defRPr/>
            </a:pPr>
            <a:endParaRPr lang="cs-CZ" altLang="cs-CZ" sz="2000" dirty="0" smtClean="0">
              <a:latin typeface="Calibri" charset="0"/>
            </a:endParaRPr>
          </a:p>
          <a:p>
            <a:pPr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  <a:defRPr/>
            </a:pPr>
            <a:endParaRPr lang="cs-CZ" altLang="cs-CZ" sz="2000" dirty="0" smtClean="0">
              <a:latin typeface="Calibri" charset="0"/>
            </a:endParaRPr>
          </a:p>
          <a:p>
            <a:pPr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  <a:defRPr/>
            </a:pPr>
            <a:endParaRPr lang="cs-CZ" altLang="cs-CZ" sz="2000" dirty="0" smtClean="0">
              <a:latin typeface="Calibri" charset="0"/>
            </a:endParaRPr>
          </a:p>
        </p:txBody>
      </p:sp>
      <p:pic>
        <p:nvPicPr>
          <p:cNvPr id="16395" name="Picture 1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450" y="1773238"/>
            <a:ext cx="1936750" cy="1196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B8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396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6625" y="1589088"/>
            <a:ext cx="1919288" cy="1125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B8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397" name="Picture 3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625" y="4351338"/>
            <a:ext cx="1622425" cy="1622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B8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4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7411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7413" name="Text Box 4"/>
          <p:cNvSpPr txBox="1">
            <a:spLocks noChangeArrowheads="1"/>
          </p:cNvSpPr>
          <p:nvPr/>
        </p:nvSpPr>
        <p:spPr bwMode="auto">
          <a:xfrm>
            <a:off x="457200" y="901700"/>
            <a:ext cx="8229600" cy="5224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 b="1">
                <a:solidFill>
                  <a:srgbClr val="000000"/>
                </a:solidFill>
                <a:latin typeface="Calibri" pitchFamily="34" charset="0"/>
              </a:rPr>
              <a:t>Drážkovací stopková </a:t>
            </a: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fréza s 1 HM výměnným břitem.Podélná a příčná drážka nože umožňuje lepší nastavení a zabezpečení proti axiálnímu pohybu nože.       	 - frézování a dokončování, postupné zavrtávání a drážkování v deskových materiálech jako lamino, DTD, MDF, nebo tvrdém dřevu. Lze použít pro ruční frézování nebo v CNC obráběcích centrech.</a:t>
            </a:r>
          </a:p>
        </p:txBody>
      </p:sp>
      <p:sp>
        <p:nvSpPr>
          <p:cNvPr id="17414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468A0E82-C2E6-4CFC-9C23-AA3A1BDCAF2E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9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17415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7416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7417" name="Rectangle 8"/>
          <p:cNvSpPr>
            <a:spLocks noChangeArrowheads="1"/>
          </p:cNvSpPr>
          <p:nvPr/>
        </p:nvSpPr>
        <p:spPr bwMode="auto">
          <a:xfrm>
            <a:off x="647700" y="1079500"/>
            <a:ext cx="7775575" cy="4679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algn="ctr" eaLnBrk="1" hangingPunct="1">
              <a:lnSpc>
                <a:spcPct val="100000"/>
              </a:lnSpc>
              <a:buClrTx/>
              <a:buFontTx/>
              <a:buNone/>
            </a:pPr>
            <a:endParaRPr lang="cs-CZ" altLang="cs-CZ" sz="3200" b="1">
              <a:solidFill>
                <a:srgbClr val="000000"/>
              </a:solidFill>
              <a:latin typeface="Calibri" pitchFamily="34" charset="0"/>
            </a:endParaRPr>
          </a:p>
          <a:p>
            <a:pPr algn="ctr" eaLnBrk="1" hangingPunct="1">
              <a:lnSpc>
                <a:spcPct val="100000"/>
              </a:lnSpc>
              <a:buClrTx/>
              <a:buFontTx/>
              <a:buNone/>
            </a:pPr>
            <a:endParaRPr lang="cs-CZ" altLang="cs-CZ" sz="3200" b="1">
              <a:solidFill>
                <a:srgbClr val="000000"/>
              </a:solidFill>
              <a:latin typeface="Calibri" pitchFamily="34" charset="0"/>
            </a:endParaRPr>
          </a:p>
          <a:p>
            <a:pPr algn="ctr" eaLnBrk="1" hangingPunct="1">
              <a:lnSpc>
                <a:spcPct val="100000"/>
              </a:lnSpc>
              <a:buClrTx/>
              <a:buFontTx/>
              <a:buNone/>
            </a:pPr>
            <a:endParaRPr lang="cs-CZ" altLang="cs-CZ" sz="2000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17418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6013" y="2492375"/>
            <a:ext cx="2395537" cy="33416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B8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419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16513" y="2479675"/>
            <a:ext cx="2541587" cy="33416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B8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8435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8437" name="Text Box 4"/>
          <p:cNvSpPr txBox="1">
            <a:spLocks noChangeArrowheads="1"/>
          </p:cNvSpPr>
          <p:nvPr/>
        </p:nvSpPr>
        <p:spPr bwMode="auto">
          <a:xfrm>
            <a:off x="457200" y="901700"/>
            <a:ext cx="8229600" cy="5224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 b="1" u="sng">
                <a:solidFill>
                  <a:srgbClr val="000000"/>
                </a:solidFill>
                <a:latin typeface="Calibri" pitchFamily="34" charset="0"/>
              </a:rPr>
              <a:t> upínání fréz</a:t>
            </a: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redukční pouzdro            frézovací trny                         Weldon upínač –pro        		                                                                              nástroje s válcovou stopkou </a:t>
            </a: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                                                                                            </a:t>
            </a: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endParaRPr lang="cs-CZ" altLang="cs-CZ" sz="2000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18438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51D9B303-879C-4931-946E-E8EED18F517E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10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18439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8440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8441" name="Rectangle 8"/>
          <p:cNvSpPr>
            <a:spLocks noChangeArrowheads="1"/>
          </p:cNvSpPr>
          <p:nvPr/>
        </p:nvSpPr>
        <p:spPr bwMode="auto">
          <a:xfrm>
            <a:off x="647700" y="1079500"/>
            <a:ext cx="7775575" cy="4679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algn="ctr" eaLnBrk="1" hangingPunct="1">
              <a:lnSpc>
                <a:spcPct val="100000"/>
              </a:lnSpc>
              <a:buClrTx/>
              <a:buFontTx/>
              <a:buNone/>
            </a:pPr>
            <a:endParaRPr lang="cs-CZ" altLang="cs-CZ" sz="3200" b="1">
              <a:solidFill>
                <a:srgbClr val="000000"/>
              </a:solidFill>
              <a:latin typeface="Calibri" pitchFamily="34" charset="0"/>
            </a:endParaRPr>
          </a:p>
          <a:p>
            <a:pPr algn="ctr" eaLnBrk="1" hangingPunct="1">
              <a:lnSpc>
                <a:spcPct val="100000"/>
              </a:lnSpc>
              <a:buClrTx/>
              <a:buFontTx/>
              <a:buNone/>
            </a:pPr>
            <a:endParaRPr lang="cs-CZ" altLang="cs-CZ" sz="3200" b="1">
              <a:solidFill>
                <a:srgbClr val="000000"/>
              </a:solidFill>
              <a:latin typeface="Calibri" pitchFamily="34" charset="0"/>
            </a:endParaRPr>
          </a:p>
          <a:p>
            <a:pPr algn="ctr" eaLnBrk="1" hangingPunct="1">
              <a:lnSpc>
                <a:spcPct val="100000"/>
              </a:lnSpc>
              <a:buClrTx/>
              <a:buFontTx/>
              <a:buNone/>
            </a:pPr>
            <a:endParaRPr lang="cs-CZ" altLang="cs-CZ" sz="2000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18442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13" y="1844675"/>
            <a:ext cx="2257425" cy="2520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B8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8443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8038" y="1971675"/>
            <a:ext cx="2016125" cy="3257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B8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8444" name="Picture 4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9650" y="2328863"/>
            <a:ext cx="1554163" cy="22431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B8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0646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945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9461" name="Text Box 4"/>
          <p:cNvSpPr txBox="1">
            <a:spLocks noChangeArrowheads="1"/>
          </p:cNvSpPr>
          <p:nvPr/>
        </p:nvSpPr>
        <p:spPr bwMode="auto">
          <a:xfrm>
            <a:off x="457200" y="901700"/>
            <a:ext cx="8229600" cy="5224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 dirty="0">
                <a:solidFill>
                  <a:srgbClr val="000000"/>
                </a:solidFill>
                <a:latin typeface="Calibri" pitchFamily="34" charset="0"/>
              </a:rPr>
              <a:t>kleštinový  upínač                    </a:t>
            </a: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 dirty="0">
                <a:solidFill>
                  <a:srgbClr val="000000"/>
                </a:solidFill>
                <a:latin typeface="Calibri" pitchFamily="34" charset="0"/>
              </a:rPr>
              <a:t>                                                                                                kleština do upínače</a:t>
            </a: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endParaRPr lang="cs-CZ" altLang="cs-CZ" sz="2000" dirty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endParaRPr lang="cs-CZ" altLang="cs-CZ" sz="2000" dirty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endParaRPr lang="cs-CZ" altLang="cs-CZ" sz="2000" dirty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endParaRPr lang="cs-CZ" altLang="cs-CZ" sz="2000" dirty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 dirty="0">
                <a:solidFill>
                  <a:srgbClr val="000000"/>
                </a:solidFill>
                <a:latin typeface="Calibri" pitchFamily="34" charset="0"/>
              </a:rPr>
              <a:t>kombinace vysoké upínací síly a optimalizovaných                                         stupňů přesahů poskytne KM4X robustní spojení                     s extrémně vysokou tuhostí a dovoleným zatížením v ohybu pro značně zlepšený výkon při obrábění </a:t>
            </a:r>
            <a:r>
              <a:rPr lang="cs-CZ" altLang="cs-CZ" sz="2000" dirty="0" err="1">
                <a:solidFill>
                  <a:srgbClr val="000000"/>
                </a:solidFill>
                <a:latin typeface="Calibri" pitchFamily="34" charset="0"/>
              </a:rPr>
              <a:t>vysokopevnostních</a:t>
            </a:r>
            <a:r>
              <a:rPr lang="cs-CZ" altLang="cs-CZ" sz="2000" dirty="0">
                <a:solidFill>
                  <a:srgbClr val="000000"/>
                </a:solidFill>
                <a:latin typeface="Calibri" pitchFamily="34" charset="0"/>
              </a:rPr>
              <a:t> slitin a dalších materiálů.</a:t>
            </a: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endParaRPr lang="cs-CZ" altLang="cs-CZ" sz="2000" dirty="0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1946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AC5933FC-4C31-417B-95BD-E8663B362217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11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1946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946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9465" name="Rectangle 8"/>
          <p:cNvSpPr>
            <a:spLocks noChangeArrowheads="1"/>
          </p:cNvSpPr>
          <p:nvPr/>
        </p:nvSpPr>
        <p:spPr bwMode="auto">
          <a:xfrm>
            <a:off x="647700" y="1079500"/>
            <a:ext cx="7775575" cy="4679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algn="ctr" eaLnBrk="1" hangingPunct="1">
              <a:lnSpc>
                <a:spcPct val="100000"/>
              </a:lnSpc>
              <a:buClrTx/>
              <a:buFontTx/>
              <a:buNone/>
            </a:pPr>
            <a:endParaRPr lang="cs-CZ" altLang="cs-CZ" sz="3200" b="1">
              <a:solidFill>
                <a:srgbClr val="000000"/>
              </a:solidFill>
              <a:latin typeface="Calibri" pitchFamily="34" charset="0"/>
            </a:endParaRPr>
          </a:p>
          <a:p>
            <a:pPr algn="ctr" eaLnBrk="1" hangingPunct="1">
              <a:lnSpc>
                <a:spcPct val="100000"/>
              </a:lnSpc>
              <a:buClrTx/>
              <a:buFontTx/>
              <a:buNone/>
            </a:pPr>
            <a:endParaRPr lang="cs-CZ" altLang="cs-CZ" sz="3200" b="1">
              <a:solidFill>
                <a:srgbClr val="000000"/>
              </a:solidFill>
              <a:latin typeface="Calibri" pitchFamily="34" charset="0"/>
            </a:endParaRPr>
          </a:p>
          <a:p>
            <a:pPr algn="ctr" eaLnBrk="1" hangingPunct="1">
              <a:lnSpc>
                <a:spcPct val="100000"/>
              </a:lnSpc>
              <a:buClrTx/>
              <a:buFontTx/>
              <a:buNone/>
            </a:pPr>
            <a:endParaRPr lang="cs-CZ" altLang="cs-CZ" sz="2000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1946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8888" y="1233488"/>
            <a:ext cx="2060575" cy="2808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B8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467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3592" y="1196752"/>
            <a:ext cx="2164512" cy="14408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B8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468" name="Picture 4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500312"/>
            <a:ext cx="3707259" cy="1838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00B8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5603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5605" name="Text Box 4"/>
          <p:cNvSpPr txBox="1">
            <a:spLocks noChangeArrowheads="1"/>
          </p:cNvSpPr>
          <p:nvPr/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 </a:t>
            </a: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endParaRPr lang="cs-CZ" altLang="cs-CZ" sz="200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 </a:t>
            </a: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 </a:t>
            </a:r>
          </a:p>
        </p:txBody>
      </p:sp>
      <p:sp>
        <p:nvSpPr>
          <p:cNvPr id="25606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0410D001-3A10-4B99-BF88-36DB6CC43B27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12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25607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25608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5609" name="Rectangle 8"/>
          <p:cNvSpPr>
            <a:spLocks noChangeArrowheads="1"/>
          </p:cNvSpPr>
          <p:nvPr/>
        </p:nvSpPr>
        <p:spPr bwMode="auto">
          <a:xfrm>
            <a:off x="647700" y="1079500"/>
            <a:ext cx="7775575" cy="4679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algn="ctr"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3200" b="1" dirty="0">
                <a:solidFill>
                  <a:srgbClr val="000000"/>
                </a:solidFill>
                <a:latin typeface="Calibri" pitchFamily="34" charset="0"/>
              </a:rPr>
              <a:t>Souhrn učiva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endParaRPr lang="cs-CZ" altLang="cs-CZ" sz="3200" b="1" dirty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1. </a:t>
            </a:r>
            <a:r>
              <a:rPr lang="cs-CZ" altLang="cs-CZ" sz="2000" dirty="0">
                <a:solidFill>
                  <a:srgbClr val="000000"/>
                </a:solidFill>
                <a:latin typeface="Calibri" pitchFamily="34" charset="0"/>
              </a:rPr>
              <a:t>Vyjmenujte základní druhy fréz a jejich použití.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2. </a:t>
            </a:r>
            <a:r>
              <a:rPr lang="cs-CZ" altLang="cs-CZ" sz="2000" dirty="0">
                <a:solidFill>
                  <a:srgbClr val="000000"/>
                </a:solidFill>
                <a:latin typeface="Calibri" pitchFamily="34" charset="0"/>
              </a:rPr>
              <a:t>Popište způsoby upínání fréz</a:t>
            </a: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.</a:t>
            </a:r>
            <a:endParaRPr lang="cs-CZ" altLang="cs-CZ" sz="2000" dirty="0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6627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6629" name="Text Box 4"/>
          <p:cNvSpPr txBox="1">
            <a:spLocks noChangeArrowheads="1"/>
          </p:cNvSpPr>
          <p:nvPr/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 </a:t>
            </a: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endParaRPr lang="cs-CZ" altLang="cs-CZ" sz="200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 </a:t>
            </a: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 </a:t>
            </a:r>
          </a:p>
        </p:txBody>
      </p:sp>
      <p:sp>
        <p:nvSpPr>
          <p:cNvPr id="26630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6FF42623-A97F-408B-A4B6-55030358201E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13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26631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26632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6633" name="Rectangle 8"/>
          <p:cNvSpPr>
            <a:spLocks noChangeArrowheads="1"/>
          </p:cNvSpPr>
          <p:nvPr/>
        </p:nvSpPr>
        <p:spPr bwMode="auto">
          <a:xfrm>
            <a:off x="647700" y="1079500"/>
            <a:ext cx="8245475" cy="4679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3200" b="1" dirty="0">
                <a:solidFill>
                  <a:srgbClr val="000000"/>
                </a:solidFill>
                <a:latin typeface="Calibri" pitchFamily="34" charset="0"/>
              </a:rPr>
              <a:t>Použité zdroje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dirty="0">
                <a:solidFill>
                  <a:srgbClr val="000000"/>
                </a:solidFill>
                <a:latin typeface="Calibri" pitchFamily="34" charset="0"/>
              </a:rPr>
              <a:t>AUTOR NEUVEDEN. seznam [online]. [cit. 29.11.2013]. Dostupný na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dirty="0">
                <a:solidFill>
                  <a:srgbClr val="000000"/>
                </a:solidFill>
                <a:latin typeface="Calibri" pitchFamily="34" charset="0"/>
              </a:rPr>
              <a:t> WWW: </a:t>
            </a:r>
            <a:r>
              <a:rPr lang="cs-CZ" altLang="cs-CZ" dirty="0">
                <a:solidFill>
                  <a:srgbClr val="000000"/>
                </a:solidFill>
                <a:latin typeface="Calibri" pitchFamily="34" charset="0"/>
                <a:hlinkClick r:id="rId5"/>
              </a:rPr>
              <a:t>http://www.brusivo-nastroje.cz/stopkove-frezy.html</a:t>
            </a:r>
            <a:endParaRPr lang="cs-CZ" altLang="cs-CZ" dirty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dirty="0">
                <a:solidFill>
                  <a:srgbClr val="000000"/>
                </a:solidFill>
                <a:latin typeface="Calibri" pitchFamily="34" charset="0"/>
              </a:rPr>
              <a:t>AUTOR NEUVEDEN. seznam [online]. [cit. 29.11.2013]. Dostupný na 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dirty="0">
                <a:solidFill>
                  <a:srgbClr val="000000"/>
                </a:solidFill>
                <a:latin typeface="Calibri" pitchFamily="34" charset="0"/>
              </a:rPr>
              <a:t>WWW: </a:t>
            </a:r>
            <a:r>
              <a:rPr lang="cs-CZ" altLang="cs-CZ" dirty="0">
                <a:solidFill>
                  <a:srgbClr val="000000"/>
                </a:solidFill>
                <a:latin typeface="Calibri" pitchFamily="34" charset="0"/>
                <a:hlinkClick r:id="rId6"/>
              </a:rPr>
              <a:t>http://www.digitovarna.cz/novinka-87/vyhody-z-kombinace-spickoveho-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dirty="0">
                <a:solidFill>
                  <a:srgbClr val="000000"/>
                </a:solidFill>
                <a:latin typeface="Calibri" pitchFamily="34" charset="0"/>
                <a:hlinkClick r:id="rId6"/>
              </a:rPr>
              <a:t>nastrojoveho-drzaku-a-upinaciho-reseni.html</a:t>
            </a:r>
            <a:r>
              <a:rPr lang="cs-CZ" altLang="cs-CZ" dirty="0">
                <a:solidFill>
                  <a:srgbClr val="000000"/>
                </a:solidFill>
                <a:latin typeface="Calibri" pitchFamily="34" charset="0"/>
              </a:rPr>
              <a:t> 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dirty="0">
                <a:solidFill>
                  <a:srgbClr val="000000"/>
                </a:solidFill>
                <a:latin typeface="Calibri" pitchFamily="34" charset="0"/>
              </a:rPr>
              <a:t>AUTOR NEUVEDEN. seznam [online]. [cit. 29.11.2013]. Dostupný na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dirty="0">
                <a:solidFill>
                  <a:srgbClr val="000000"/>
                </a:solidFill>
                <a:latin typeface="Calibri" pitchFamily="34" charset="0"/>
              </a:rPr>
              <a:t> WWW: </a:t>
            </a:r>
            <a:r>
              <a:rPr lang="cs-CZ" altLang="cs-CZ" dirty="0">
                <a:solidFill>
                  <a:srgbClr val="000000"/>
                </a:solidFill>
                <a:latin typeface="Calibri" pitchFamily="34" charset="0"/>
                <a:hlinkClick r:id="rId7"/>
              </a:rPr>
              <a:t>http://www.kovoobrabeci-nastroje.cz/katalog/upinani-9/redukcni-pouzdra-36/</a:t>
            </a:r>
            <a:endParaRPr lang="cs-CZ" altLang="cs-CZ" dirty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dirty="0">
                <a:solidFill>
                  <a:srgbClr val="000000"/>
                </a:solidFill>
                <a:latin typeface="Calibri" pitchFamily="34" charset="0"/>
              </a:rPr>
              <a:t> AUTOR NEUVEDEN. seznam [online]. [cit. 29.11.2013]. Dostupný na 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dirty="0">
                <a:solidFill>
                  <a:srgbClr val="000000"/>
                </a:solidFill>
                <a:latin typeface="Calibri" pitchFamily="34" charset="0"/>
              </a:rPr>
              <a:t>WWW: </a:t>
            </a:r>
            <a:r>
              <a:rPr lang="cs-CZ" altLang="cs-CZ" dirty="0">
                <a:solidFill>
                  <a:srgbClr val="000000"/>
                </a:solidFill>
                <a:latin typeface="Calibri" pitchFamily="34" charset="0"/>
                <a:hlinkClick r:id="rId8"/>
              </a:rPr>
              <a:t>http://www.stm.cz/katalog/produkty/44502.php</a:t>
            </a:r>
            <a:endParaRPr lang="cs-CZ" altLang="cs-CZ" dirty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dirty="0">
                <a:solidFill>
                  <a:srgbClr val="000000"/>
                </a:solidFill>
                <a:latin typeface="Calibri" pitchFamily="34" charset="0"/>
              </a:rPr>
              <a:t>AUTOR NEUVEDEN. seznam [online]. [cit. 29.11.2013]. Dostupný na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dirty="0">
                <a:solidFill>
                  <a:srgbClr val="000000"/>
                </a:solidFill>
                <a:latin typeface="Calibri" pitchFamily="34" charset="0"/>
              </a:rPr>
              <a:t> WWW: </a:t>
            </a:r>
            <a:r>
              <a:rPr lang="cs-CZ" altLang="cs-CZ" dirty="0">
                <a:solidFill>
                  <a:srgbClr val="000000"/>
                </a:solidFill>
                <a:latin typeface="Calibri" pitchFamily="34" charset="0"/>
                <a:hlinkClick r:id="rId9"/>
              </a:rPr>
              <a:t>http://www.kovonastroje.cz/Nastroje-pro-kovoobrabeni/Frezovani/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dirty="0" err="1">
                <a:solidFill>
                  <a:srgbClr val="000000"/>
                </a:solidFill>
                <a:latin typeface="Calibri" pitchFamily="34" charset="0"/>
                <a:hlinkClick r:id="rId9"/>
              </a:rPr>
              <a:t>Klestinove</a:t>
            </a:r>
            <a:r>
              <a:rPr lang="cs-CZ" altLang="cs-CZ" dirty="0">
                <a:solidFill>
                  <a:srgbClr val="000000"/>
                </a:solidFill>
                <a:latin typeface="Calibri" pitchFamily="34" charset="0"/>
                <a:hlinkClick r:id="rId9"/>
              </a:rPr>
              <a:t>-</a:t>
            </a:r>
            <a:r>
              <a:rPr lang="cs-CZ" altLang="cs-CZ" dirty="0" err="1">
                <a:solidFill>
                  <a:srgbClr val="000000"/>
                </a:solidFill>
                <a:latin typeface="Calibri" pitchFamily="34" charset="0"/>
                <a:hlinkClick r:id="rId9"/>
              </a:rPr>
              <a:t>upinace</a:t>
            </a:r>
            <a:r>
              <a:rPr lang="cs-CZ" altLang="cs-CZ" dirty="0">
                <a:solidFill>
                  <a:srgbClr val="000000"/>
                </a:solidFill>
                <a:latin typeface="Calibri" pitchFamily="34" charset="0"/>
                <a:hlinkClick r:id="rId9"/>
              </a:rPr>
              <a:t>-a-</a:t>
            </a:r>
            <a:r>
              <a:rPr lang="cs-CZ" altLang="cs-CZ" dirty="0" err="1">
                <a:solidFill>
                  <a:srgbClr val="000000"/>
                </a:solidFill>
                <a:latin typeface="Calibri" pitchFamily="34" charset="0"/>
                <a:hlinkClick r:id="rId9"/>
              </a:rPr>
              <a:t>klestiny</a:t>
            </a:r>
            <a:endParaRPr lang="cs-CZ" altLang="cs-CZ" dirty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dirty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endParaRPr lang="cs-CZ" altLang="cs-CZ" dirty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endParaRPr lang="cs-CZ" altLang="cs-CZ" dirty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2000" dirty="0">
                <a:solidFill>
                  <a:srgbClr val="000000"/>
                </a:solidFill>
                <a:latin typeface="Calibri" pitchFamily="34" charset="0"/>
              </a:rPr>
              <a:t> </a:t>
            </a:r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Motiv systému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tiv systému Office">
      <a:majorFont>
        <a:latin typeface="Calibri"/>
        <a:ea typeface="Microsoft YaHei"/>
        <a:cs typeface=""/>
      </a:majorFont>
      <a:minorFont>
        <a:latin typeface="Calibri"/>
        <a:ea typeface="Microsoft YaHei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altLang="cs-CZ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ea typeface="Microsoft YaHei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altLang="cs-CZ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ea typeface="Microsoft YaHei" charset="-122"/>
          </a:defRPr>
        </a:defPPr>
      </a:lstStyle>
    </a:lnDef>
  </a:objectDefaults>
  <a:extraClrSchemeLst>
    <a:extraClrScheme>
      <a:clrScheme name="Motiv systému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1_Motiv systému Office">
  <a:themeElements>
    <a:clrScheme name="Motiv systému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tiv systému Office">
      <a:majorFont>
        <a:latin typeface="Calibri"/>
        <a:ea typeface="Microsoft YaHei"/>
        <a:cs typeface=""/>
      </a:majorFont>
      <a:minorFont>
        <a:latin typeface="Calibri"/>
        <a:ea typeface="Microsoft YaHei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altLang="cs-CZ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ea typeface="Microsoft YaHei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altLang="cs-CZ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ea typeface="Microsoft YaHei" charset="-122"/>
          </a:defRPr>
        </a:defPPr>
      </a:lstStyle>
    </a:lnDef>
  </a:objectDefaults>
  <a:extraClrSchemeLst>
    <a:extraClrScheme>
      <a:clrScheme name="Motiv systému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34824</TotalTime>
  <Words>538</Words>
  <Application>Microsoft Office PowerPoint</Application>
  <PresentationFormat>Předvádění na obrazovce (4:3)</PresentationFormat>
  <Paragraphs>192</Paragraphs>
  <Slides>13</Slides>
  <Notes>13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Motiv systému Office</vt:lpstr>
      <vt:lpstr>1_Motiv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Labem, Čelakovského 5, příspěvková organizace Páteřní škola Ústeckého kraje</dc:title>
  <dc:creator>Naděžda Křížová, Ing.</dc:creator>
  <cp:lastModifiedBy>Karel Filas, Ing.</cp:lastModifiedBy>
  <cp:revision>32</cp:revision>
  <cp:lastPrinted>1601-01-01T00:00:00Z</cp:lastPrinted>
  <dcterms:created xsi:type="dcterms:W3CDTF">1601-01-01T00:00:00Z</dcterms:created>
  <dcterms:modified xsi:type="dcterms:W3CDTF">2013-12-07T21:31:28Z</dcterms:modified>
</cp:coreProperties>
</file>