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0" r:id="rId3"/>
    <p:sldId id="262" r:id="rId4"/>
    <p:sldId id="261" r:id="rId5"/>
    <p:sldId id="259" r:id="rId6"/>
    <p:sldId id="265" r:id="rId7"/>
    <p:sldId id="266" r:id="rId8"/>
    <p:sldId id="264" r:id="rId9"/>
    <p:sldId id="268" r:id="rId10"/>
    <p:sldId id="263" r:id="rId11"/>
    <p:sldId id="267" r:id="rId12"/>
    <p:sldId id="269" r:id="rId13"/>
    <p:sldId id="25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5. 12. 2013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5. 12. 2013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5. 12. 2013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5. 12. 2013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5. 12. 2013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5. 12. 2013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5. 12. 2013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upload.wikimedia.org/wikipedia/commons/4/42/Watercycleczechhigh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825119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23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Význam, koloběh a využití vody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Voda, život, užitková voda, tvrdost vody, minerální voda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Ekologie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Anna Mazáčová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ročník, žáci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15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HYDROSFÉRA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VY_32_INOVACE_23_456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83085"/>
            <a:ext cx="856895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Hydrosféra</a:t>
            </a:r>
          </a:p>
          <a:p>
            <a:endParaRPr lang="cs-CZ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vodní obal Země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zaujímá cca 71 % zemského povrchu (moře, oceány)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mořská voda tvoří 97 % veškeré vody na Zemi</a:t>
            </a:r>
          </a:p>
          <a:p>
            <a:endParaRPr lang="cs-CZ" sz="2400" dirty="0" smtClean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sladká voda cca 3 %, z toho je 75 % v ledovcích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64096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Význam a použití vody</a:t>
            </a:r>
          </a:p>
          <a:p>
            <a:endParaRPr lang="cs-CZ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základní podmínka života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lidské tělo obsahuje cca 70 % vody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rostliny až 90 % vody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základní podmínkou živočišné a rostlinné výroby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nejdůležitější surovinou všech průmyslových odvětví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zdroj obživy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vliv na klimatické podmínky v přírodě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sport, rekreace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/>
              <a:t>minerální vody léčebné účely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6240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196752"/>
            <a:ext cx="8568952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Druhy vod podle vzniku a použití</a:t>
            </a:r>
          </a:p>
          <a:p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přírodní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pitná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užitková</a:t>
            </a:r>
          </a:p>
          <a:p>
            <a:pPr marL="457200" indent="-457200">
              <a:buAutoNum type="arabicPeriod"/>
            </a:pPr>
            <a:endParaRPr lang="cs-CZ" sz="2400" dirty="0"/>
          </a:p>
          <a:p>
            <a:pPr marL="457200" indent="-457200">
              <a:buAutoNum type="arabicPeriod"/>
            </a:pPr>
            <a:r>
              <a:rPr lang="cs-CZ" sz="2400" dirty="0" smtClean="0"/>
              <a:t>odpadní</a:t>
            </a:r>
          </a:p>
          <a:p>
            <a:pPr marL="457200" indent="-457200">
              <a:buAutoNum type="arabicPeriod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3602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1340768"/>
            <a:ext cx="84249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Přírodní vody</a:t>
            </a:r>
          </a:p>
          <a:p>
            <a:endParaRPr lang="cs-CZ" sz="2800" b="1" dirty="0"/>
          </a:p>
          <a:p>
            <a:pPr marL="457200" indent="-457200">
              <a:buAutoNum type="arabicPeriod"/>
            </a:pPr>
            <a:r>
              <a:rPr lang="cs-CZ" sz="2400" u="sng" dirty="0" smtClean="0"/>
              <a:t>Atmosférická</a:t>
            </a:r>
          </a:p>
          <a:p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voda dešťová nebo sněhová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 okamžiku její kondenzace z par je téměř chemicky čistá,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neobsahuje žádné nerostné soli </a:t>
            </a:r>
            <a:r>
              <a:rPr lang="cs-CZ" sz="2400" dirty="0"/>
              <a:t> </a:t>
            </a:r>
            <a:r>
              <a:rPr lang="cs-CZ" sz="2400" dirty="0" smtClean="0"/>
              <a:t>      měkká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 ovzduší se pohlcuje oxid uhličitý, kyslík, oxid siřičitý, částečky prachu a jiné látky</a:t>
            </a: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4870884" y="3933056"/>
            <a:ext cx="36004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2" y="1196752"/>
            <a:ext cx="88569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</a:t>
            </a:r>
            <a:r>
              <a:rPr lang="cs-CZ" sz="2400" u="sng" dirty="0" smtClean="0"/>
              <a:t>Podzemní voda</a:t>
            </a:r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voda atmosférická, která po dešti prosakuje vrstvami půdy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rozpouštějí se v ní nerostné soli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3. </a:t>
            </a:r>
            <a:r>
              <a:rPr lang="cs-CZ" sz="2400" u="sng" dirty="0" smtClean="0"/>
              <a:t>Povrchová voda</a:t>
            </a:r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potoky, řeky, vodní nádrže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skládá se z podzemní vody a srážkové vody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je polotvrdá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9542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24744"/>
            <a:ext cx="86409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 </a:t>
            </a:r>
            <a:r>
              <a:rPr lang="cs-CZ" sz="2400" u="sng" dirty="0" smtClean="0"/>
              <a:t>Mořská voda</a:t>
            </a:r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obsahuje asi 35 g solí v 1 litru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 toho cca 78 % tvoří </a:t>
            </a:r>
            <a:r>
              <a:rPr lang="cs-CZ" sz="2400" dirty="0" err="1" smtClean="0"/>
              <a:t>NaCl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cca 11 % MgCl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ostatní tvoří sírany hořčíku, vápníku, draslíku aj.</a:t>
            </a:r>
          </a:p>
          <a:p>
            <a:endParaRPr lang="cs-CZ" sz="2400" dirty="0" smtClean="0"/>
          </a:p>
          <a:p>
            <a:r>
              <a:rPr lang="cs-CZ" sz="2400" dirty="0" smtClean="0"/>
              <a:t>5. </a:t>
            </a:r>
            <a:r>
              <a:rPr lang="cs-CZ" sz="2400" u="sng" dirty="0" smtClean="0"/>
              <a:t>Minerální voda</a:t>
            </a:r>
          </a:p>
          <a:p>
            <a:endParaRPr lang="cs-CZ" sz="2400" u="sng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přírodní podzemní voda s vysokým obsahem rozpuštěných solí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je nasycena oxidem uhličitým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voda teplejší jak 24 </a:t>
            </a:r>
            <a:r>
              <a:rPr lang="cs-CZ" sz="2400" baseline="30000" dirty="0" err="1" smtClean="0"/>
              <a:t>o</a:t>
            </a:r>
            <a:r>
              <a:rPr lang="cs-CZ" sz="2400" dirty="0" err="1" smtClean="0"/>
              <a:t>C</a:t>
            </a:r>
            <a:r>
              <a:rPr lang="cs-CZ" sz="2400" dirty="0" smtClean="0"/>
              <a:t> = </a:t>
            </a:r>
            <a:r>
              <a:rPr lang="cs-CZ" sz="2400" b="1" dirty="0" smtClean="0"/>
              <a:t>terma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voda s teplotou nad 50 </a:t>
            </a:r>
            <a:r>
              <a:rPr lang="cs-CZ" sz="2400" baseline="30000" dirty="0" err="1" smtClean="0"/>
              <a:t>o</a:t>
            </a:r>
            <a:r>
              <a:rPr lang="cs-CZ" sz="2400" dirty="0" err="1" smtClean="0"/>
              <a:t>C</a:t>
            </a:r>
            <a:r>
              <a:rPr lang="cs-CZ" sz="2400" dirty="0" smtClean="0"/>
              <a:t> = </a:t>
            </a:r>
            <a:r>
              <a:rPr lang="cs-CZ" sz="2400" b="1" dirty="0" smtClean="0"/>
              <a:t>vřídlo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0949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196752"/>
            <a:ext cx="828092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Pitná voda</a:t>
            </a:r>
          </a:p>
          <a:p>
            <a:endParaRPr lang="cs-CZ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Ukazatele jakosti pitné vody uvádí ČSN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příjemná chuť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teplota 8 – 12 </a:t>
            </a:r>
            <a:r>
              <a:rPr lang="cs-CZ" sz="2400" baseline="30000" dirty="0" err="1" smtClean="0"/>
              <a:t>o</a:t>
            </a:r>
            <a:r>
              <a:rPr lang="cs-CZ" sz="2400" dirty="0" err="1" smtClean="0"/>
              <a:t>C</a:t>
            </a: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tvrdost 1,5 až 2,2 </a:t>
            </a:r>
            <a:r>
              <a:rPr lang="cs-CZ" sz="2400" dirty="0" err="1" smtClean="0"/>
              <a:t>mmol</a:t>
            </a:r>
            <a:r>
              <a:rPr lang="cs-CZ" sz="2400" dirty="0" smtClean="0"/>
              <a:t>/l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nesmí obsahovat jedovaté látky a choroboplodné zárodky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upravuje obsah např.: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síranů (průjmy)</a:t>
            </a:r>
          </a:p>
          <a:p>
            <a:pPr marL="342900" indent="-342900">
              <a:buFontTx/>
              <a:buChar char="-"/>
            </a:pPr>
            <a:r>
              <a:rPr lang="cs-CZ" sz="2400" dirty="0" smtClean="0"/>
              <a:t>železa a hořčíku (nepříjemná chuť)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9423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http://upload.wikimedia.org/wikipedia/commons/4/42/Watercycleczechhigh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29" y="1268760"/>
            <a:ext cx="7560940" cy="4505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031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50045" y="1196752"/>
            <a:ext cx="884390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Znečištění vody</a:t>
            </a:r>
          </a:p>
          <a:p>
            <a:endParaRPr lang="cs-CZ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 důsledku lidské činnosti průsaky z půdy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zemědělství (hnojiva, pesticidy…)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odpadní vody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havárie tankerů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vypouštění odpadů na volném moři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ukládání radioaktivních odpadů pod mořskou hladinu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kyselé srážky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1530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1196752"/>
            <a:ext cx="849694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Faktory způsobující znečištění vody</a:t>
            </a:r>
          </a:p>
          <a:p>
            <a:endParaRPr lang="cs-CZ" sz="24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patogenní organismy</a:t>
            </a:r>
          </a:p>
          <a:p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netoxické organické látky (papírenský a potravinářský průmysl)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nadměrný obsah živin (dusičnany a fosforečnany) = eutrofizace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toxické kovy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400" dirty="0" smtClean="0"/>
              <a:t>toxické organické látky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356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65265"/>
            <a:ext cx="763284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Otázky pro </a:t>
            </a:r>
            <a:r>
              <a:rPr lang="cs-CZ" sz="2000" dirty="0" smtClean="0"/>
              <a:t>opakování</a:t>
            </a:r>
          </a:p>
          <a:p>
            <a:endParaRPr lang="cs-CZ" sz="2000" dirty="0" smtClean="0"/>
          </a:p>
          <a:p>
            <a:pPr marL="457200" indent="-457200">
              <a:buAutoNum type="arabicPeriod"/>
            </a:pPr>
            <a:r>
              <a:rPr lang="cs-CZ" sz="2000" dirty="0" smtClean="0"/>
              <a:t>Definuj pojem hydrosféra.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Rozdělení vody podle vzniku a použití?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 se nazývají vody teplejší než 24 </a:t>
            </a:r>
            <a:r>
              <a:rPr lang="cs-CZ" sz="2000" baseline="30000" dirty="0" err="1" smtClean="0"/>
              <a:t>o</a:t>
            </a:r>
            <a:r>
              <a:rPr lang="cs-CZ" sz="2000" dirty="0" err="1" smtClean="0"/>
              <a:t>C</a:t>
            </a:r>
            <a:r>
              <a:rPr lang="cs-CZ" sz="2000" dirty="0" smtClean="0"/>
              <a:t>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Co jsou to vřídla?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Popiš koloběh vody v přírodě.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Napiš min tři způsoby znečištění vody.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Jaké máme požadavky na pitnou vodu?</a:t>
            </a:r>
          </a:p>
          <a:p>
            <a:pPr marL="457200" indent="-457200">
              <a:buAutoNum type="arabicPeriod"/>
            </a:pPr>
            <a:r>
              <a:rPr lang="cs-CZ" sz="2000" dirty="0" smtClean="0"/>
              <a:t>Kde jsou požadavky na pitnou vodu uvedeny?</a:t>
            </a:r>
          </a:p>
          <a:p>
            <a:pPr marL="457200" indent="-457200">
              <a:buAutoNum type="arabicPeriod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819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16832"/>
            <a:ext cx="8208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NEZNÁMÝ. </a:t>
            </a:r>
            <a:r>
              <a:rPr lang="cs-CZ" i="1" dirty="0" err="1"/>
              <a:t>Wikipedia</a:t>
            </a:r>
            <a:r>
              <a:rPr lang="cs-CZ" dirty="0"/>
              <a:t> [online]. [cit. 5.12.2013].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upload.wikimedia.org/wikipedia/commons/4/42/Watercycleczechhigh.jpg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BRANIŠ, CSC., Doc. </a:t>
            </a:r>
            <a:r>
              <a:rPr lang="cs-CZ" dirty="0" smtClean="0"/>
              <a:t>RNDr. Martin</a:t>
            </a:r>
            <a:r>
              <a:rPr lang="cs-CZ" dirty="0"/>
              <a:t>. </a:t>
            </a:r>
            <a:r>
              <a:rPr lang="cs-CZ" i="1" dirty="0"/>
              <a:t>Základy ekologie a ochrany životního </a:t>
            </a:r>
            <a:r>
              <a:rPr lang="cs-CZ" i="1" dirty="0" smtClean="0"/>
              <a:t>prostředí</a:t>
            </a:r>
            <a:r>
              <a:rPr lang="cs-CZ" dirty="0"/>
              <a:t>. Praha: Informatorium, 2004, ISBN 80-7333-024-5.  </a:t>
            </a:r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615</Words>
  <Application>Microsoft Office PowerPoint</Application>
  <PresentationFormat>Předvádění na obrazovce (4:3)</PresentationFormat>
  <Paragraphs>168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Josef</cp:lastModifiedBy>
  <cp:revision>49</cp:revision>
  <dcterms:created xsi:type="dcterms:W3CDTF">2010-11-01T23:40:31Z</dcterms:created>
  <dcterms:modified xsi:type="dcterms:W3CDTF">2013-12-05T18:23:06Z</dcterms:modified>
</cp:coreProperties>
</file>