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0" r:id="rId4"/>
    <p:sldId id="264" r:id="rId5"/>
    <p:sldId id="263" r:id="rId6"/>
    <p:sldId id="266" r:id="rId7"/>
    <p:sldId id="261" r:id="rId8"/>
    <p:sldId id="262" r:id="rId9"/>
    <p:sldId id="25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456" y="-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6.12.2013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68901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Funkce čistírny odpadních vod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Odpadní voda, kaly, česla,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usazování, lapač písku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Ekologie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Čištění odpadních vod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VY_32_INOVACE_23_457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24744"/>
            <a:ext cx="86409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Odpadní voda</a:t>
            </a:r>
          </a:p>
          <a:p>
            <a:endParaRPr lang="cs-CZ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každá voda, která se po použití vypouští do povrchových toků nebo kanalizace</a:t>
            </a:r>
          </a:p>
          <a:p>
            <a:endParaRPr lang="cs-CZ" sz="2400" dirty="0"/>
          </a:p>
          <a:p>
            <a:r>
              <a:rPr lang="cs-CZ" sz="2400" u="sng" dirty="0" smtClean="0"/>
              <a:t>Rozdělení odpadní vody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Splaškové (městské a fekální) odpadní vody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Průmyslové odpadní vody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9724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56084"/>
            <a:ext cx="862788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Samočištění vody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Je přirozená schopnost vody zbavit se </a:t>
            </a:r>
            <a:r>
              <a:rPr lang="cs-CZ" sz="2400" dirty="0" smtClean="0"/>
              <a:t>nečistot.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u="sng" dirty="0" smtClean="0"/>
              <a:t>Faktory příznivě ovlivňující samočištění</a:t>
            </a:r>
            <a:r>
              <a:rPr lang="cs-CZ" sz="2400" dirty="0" smtClean="0"/>
              <a:t>: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rychlý proud toku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nízká hladina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čeření vody (na splavech – nasycení kyslíkem)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sluneční záření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pH přibližně 7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přítomnost mikroorganismů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060848"/>
            <a:ext cx="7128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Nepříznivé faktory samočištění</a:t>
            </a:r>
            <a:r>
              <a:rPr lang="cs-CZ" dirty="0" smtClean="0"/>
              <a:t>:</a:t>
            </a:r>
          </a:p>
          <a:p>
            <a:endParaRPr lang="cs-CZ" sz="2400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pH různé od 7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obsah jedovatých látek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nízký obsah kyslíku ve vodě (např. pěna ze saponátů brání sorpci kyslíku do vody)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629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55177"/>
            <a:ext cx="869989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Čistírny odpadních vod z domácností</a:t>
            </a:r>
          </a:p>
          <a:p>
            <a:endParaRPr lang="cs-CZ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česla (hrubé nečistoty)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odstranění tuku v lapačích tuku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lapač písku a jiných mechanických nečistot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usazovací nádrž (jemnější nečistoty)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biologické čištění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kaly z biologického čištění         vyhnívací nádrž (CH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dosazovací nádrž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vyčištěná voda se odvádí do vodního toku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851920" y="4077072"/>
            <a:ext cx="43204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63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052736"/>
            <a:ext cx="8568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Schéma čistírny odpadních vod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144" y="1422068"/>
            <a:ext cx="277344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znečištěná voda</a:t>
            </a:r>
          </a:p>
          <a:p>
            <a:r>
              <a:rPr lang="cs-CZ" dirty="0" smtClean="0"/>
              <a:t>2 česlo</a:t>
            </a:r>
          </a:p>
          <a:p>
            <a:r>
              <a:rPr lang="cs-CZ" dirty="0" smtClean="0"/>
              <a:t>3 shrabky</a:t>
            </a:r>
          </a:p>
          <a:p>
            <a:r>
              <a:rPr lang="cs-CZ" dirty="0" smtClean="0"/>
              <a:t>4 lapák písku</a:t>
            </a:r>
          </a:p>
          <a:p>
            <a:r>
              <a:rPr lang="cs-CZ" dirty="0" smtClean="0"/>
              <a:t>5 lapák tuků</a:t>
            </a:r>
          </a:p>
          <a:p>
            <a:r>
              <a:rPr lang="cs-CZ" dirty="0" smtClean="0"/>
              <a:t>6 usazovací nádrž</a:t>
            </a:r>
          </a:p>
          <a:p>
            <a:r>
              <a:rPr lang="cs-CZ" dirty="0" smtClean="0"/>
              <a:t>7 aktivační nádrž</a:t>
            </a:r>
          </a:p>
          <a:p>
            <a:r>
              <a:rPr lang="cs-CZ" dirty="0" smtClean="0"/>
              <a:t>8 aktivní kal</a:t>
            </a:r>
          </a:p>
          <a:p>
            <a:r>
              <a:rPr lang="cs-CZ" dirty="0" smtClean="0"/>
              <a:t>9 dosazovací nádrž</a:t>
            </a:r>
          </a:p>
          <a:p>
            <a:r>
              <a:rPr lang="cs-CZ" dirty="0" smtClean="0"/>
              <a:t>10 vyčištěná voda</a:t>
            </a:r>
          </a:p>
          <a:p>
            <a:r>
              <a:rPr lang="cs-CZ" dirty="0" smtClean="0"/>
              <a:t>11 vyhnívací nádrž</a:t>
            </a:r>
          </a:p>
          <a:p>
            <a:r>
              <a:rPr lang="cs-CZ" dirty="0" smtClean="0"/>
              <a:t>12 kalový plyn</a:t>
            </a:r>
          </a:p>
          <a:p>
            <a:r>
              <a:rPr lang="cs-CZ" dirty="0" smtClean="0"/>
              <a:t>13 kalová pole</a:t>
            </a:r>
          </a:p>
          <a:p>
            <a:r>
              <a:rPr lang="cs-CZ" dirty="0" smtClean="0"/>
              <a:t>14 výpusť do vodního toku</a:t>
            </a:r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518457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229816"/>
            <a:ext cx="820891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Průmyslové odpadní </a:t>
            </a:r>
            <a:r>
              <a:rPr lang="cs-CZ" sz="2800" b="1" dirty="0" smtClean="0"/>
              <a:t>vody</a:t>
            </a:r>
          </a:p>
          <a:p>
            <a:endParaRPr lang="cs-CZ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vyžadují </a:t>
            </a:r>
            <a:r>
              <a:rPr lang="cs-CZ" sz="2400" dirty="0" smtClean="0"/>
              <a:t>speciální způsoby čištění, závislé na povaze </a:t>
            </a:r>
            <a:r>
              <a:rPr lang="cs-CZ" sz="2400" dirty="0" smtClean="0"/>
              <a:t>látek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anorganické </a:t>
            </a:r>
            <a:r>
              <a:rPr lang="cs-CZ" sz="2400" dirty="0" smtClean="0"/>
              <a:t>sloučeniny – (ionty těžkých kovů) se zachycují pomocí </a:t>
            </a:r>
            <a:r>
              <a:rPr lang="cs-CZ" sz="2400" dirty="0" smtClean="0"/>
              <a:t>iontoměničů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kyselé </a:t>
            </a:r>
            <a:r>
              <a:rPr lang="cs-CZ" sz="2400" dirty="0" smtClean="0"/>
              <a:t>odpadní vody – neutralizace, provzdušňováním se odstraňují </a:t>
            </a:r>
            <a:r>
              <a:rPr lang="cs-CZ" sz="2400" dirty="0" smtClean="0"/>
              <a:t>plyny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organické </a:t>
            </a:r>
            <a:r>
              <a:rPr lang="cs-CZ" sz="2400" dirty="0" smtClean="0"/>
              <a:t>sloučeniny – schopné biologického rozkladu se odstraní vyhníváním, ostatní se extrahují apod.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7678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Soubor:Klaerwerk Buelk nahe Ki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790803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11796" y="5301208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Čistírna odpadních vod nedaleko </a:t>
            </a:r>
            <a:r>
              <a:rPr lang="pl-PL" dirty="0" smtClean="0"/>
              <a:t>Kielu (severní Německo)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717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Otázky pro opakování</a:t>
            </a:r>
          </a:p>
          <a:p>
            <a:endParaRPr lang="cs-CZ" sz="2000" dirty="0"/>
          </a:p>
          <a:p>
            <a:pPr marL="457200" indent="-457200">
              <a:buAutoNum type="arabicPeriod"/>
            </a:pPr>
            <a:r>
              <a:rPr lang="cs-CZ" sz="2000" dirty="0" smtClean="0"/>
              <a:t>Popiš samočištění vody na vodním toku.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Rozdělení odpadních vod.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Čím se liší čištění odpadních vod z domácností a průmyslové odpadní vody?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Popiš funkci čistírny odpadních vod.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916832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BRANIŠ, CSC., Doc. </a:t>
            </a:r>
            <a:r>
              <a:rPr lang="cs-CZ" dirty="0" err="1"/>
              <a:t>Rndr.martin</a:t>
            </a:r>
            <a:r>
              <a:rPr lang="cs-CZ" dirty="0"/>
              <a:t>. </a:t>
            </a:r>
            <a:r>
              <a:rPr lang="cs-CZ" i="1" dirty="0"/>
              <a:t>Základy ekologie a ochrany životního </a:t>
            </a:r>
            <a:r>
              <a:rPr lang="cs-CZ" i="1" dirty="0" err="1"/>
              <a:t>prosředí</a:t>
            </a:r>
            <a:r>
              <a:rPr lang="cs-CZ" dirty="0"/>
              <a:t>. Praha: Informatorium, 2004, ISBN 80-7333-024-5.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ŠLÉGL, Jiří; KISLINGER, František; LANÍKOVÁ, Jana. </a:t>
            </a:r>
            <a:r>
              <a:rPr lang="cs-CZ" i="1" dirty="0"/>
              <a:t>Ekologie a ochrana životního prostředí</a:t>
            </a:r>
            <a:r>
              <a:rPr lang="cs-CZ" dirty="0"/>
              <a:t>. Praha: Fortuna, 2005, ISBN 80-7168-828-2.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LOUIS-F. STAHL. </a:t>
            </a:r>
            <a:r>
              <a:rPr lang="cs-CZ" i="1" dirty="0" err="1"/>
              <a:t>Wikipedia</a:t>
            </a:r>
            <a:r>
              <a:rPr lang="cs-CZ" dirty="0"/>
              <a:t> [online]. [cit. 5.12.2013]. Dostupný na WWW: http://cs.wikipedia.org/wiki/Soubor:Klaerwerk_Buelk_nahe_Kiel.jpg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</TotalTime>
  <Words>507</Words>
  <Application>Microsoft Office PowerPoint</Application>
  <PresentationFormat>Předvádění na obrazovce (4:3)</PresentationFormat>
  <Paragraphs>128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Anna Mazáčová, Ing.</cp:lastModifiedBy>
  <cp:revision>48</cp:revision>
  <dcterms:created xsi:type="dcterms:W3CDTF">2010-11-01T23:40:31Z</dcterms:created>
  <dcterms:modified xsi:type="dcterms:W3CDTF">2013-12-06T06:11:03Z</dcterms:modified>
</cp:coreProperties>
</file>