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7" r:id="rId4"/>
    <p:sldId id="266" r:id="rId5"/>
    <p:sldId id="265" r:id="rId6"/>
    <p:sldId id="264" r:id="rId7"/>
    <p:sldId id="263" r:id="rId8"/>
    <p:sldId id="262" r:id="rId9"/>
    <p:sldId id="261" r:id="rId10"/>
    <p:sldId id="259" r:id="rId11"/>
    <p:sldId id="25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Sunflowerseed_oil.jpg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annabis_flowering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Olej_lniany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http://cs.wikipedia.org/wiki/Soubor:Hempseeds.jpg" TargetMode="External"/><Relationship Id="rId4" Type="http://schemas.openxmlformats.org/officeDocument/2006/relationships/hyperlink" Target="http://cs.wikipedia.org/wiki/Soubor:Linum_usitatissimum_L_ag1.jpg" TargetMode="Externa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Soja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4.jpeg"/><Relationship Id="rId4" Type="http://schemas.openxmlformats.org/officeDocument/2006/relationships/hyperlink" Target="http://cs.wikipedia.org/wiki/Soubor:Italian_olive_oil_2007.jpg" TargetMode="External"/><Relationship Id="rId9" Type="http://schemas.openxmlformats.org/officeDocument/2006/relationships/hyperlink" Target="http://cs.wikipedia.org/wiki/Soubor:Poppy_seed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Soubor:Gadus_morhua-Cod-2-Atlanterhavsparken-Norway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inum_usitatissimum_L_ag1.jpg" TargetMode="External"/><Relationship Id="rId13" Type="http://schemas.openxmlformats.org/officeDocument/2006/relationships/hyperlink" Target="http://cs.wikipedia.org/wiki/Soubor:Gadus_morhua-Cod-2-Atlanterhavsparken-Norway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A_sunflower.jpg" TargetMode="External"/><Relationship Id="rId12" Type="http://schemas.openxmlformats.org/officeDocument/2006/relationships/hyperlink" Target="http://cs.wikipedia.org/wiki/Soubor:Domestic_Goos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Brassica_napus_-_K%C3%B6hler%E2%80%93s_Medizinal-Pflanzen-169.jpg" TargetMode="External"/><Relationship Id="rId11" Type="http://schemas.openxmlformats.org/officeDocument/2006/relationships/hyperlink" Target="http://cs.wikipedia.org/wiki/Soubor:Sow_with_piglet.jpg" TargetMode="External"/><Relationship Id="rId5" Type="http://schemas.openxmlformats.org/officeDocument/2006/relationships/hyperlink" Target="http://cs.wikipedia.org/wiki/Soubor:CanolaOil_bottle.jpg" TargetMode="External"/><Relationship Id="rId10" Type="http://schemas.openxmlformats.org/officeDocument/2006/relationships/hyperlink" Target="http://cs.wikipedia.org/wiki/Soubor:Homelard.jpg" TargetMode="External"/><Relationship Id="rId4" Type="http://schemas.openxmlformats.org/officeDocument/2006/relationships/hyperlink" Target="http://cs.wikipedia.org/wiki/Soubor:Sunflowerseed_oil.jpg" TargetMode="External"/><Relationship Id="rId9" Type="http://schemas.openxmlformats.org/officeDocument/2006/relationships/hyperlink" Target="http://cs.wikipedia.org/wiki/Soubor:Olej_lniany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oja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Olea_europaea_g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Italian_olive_oil_2007.jpg" TargetMode="External"/><Relationship Id="rId5" Type="http://schemas.openxmlformats.org/officeDocument/2006/relationships/hyperlink" Target="http://cs.wikipedia.org/wiki/Soubor:Hempseeds.jpg" TargetMode="External"/><Relationship Id="rId10" Type="http://schemas.openxmlformats.org/officeDocument/2006/relationships/hyperlink" Target="http://cs.wikipedia.org/wiki/Soubor:Historic_churn.jpg" TargetMode="External"/><Relationship Id="rId4" Type="http://schemas.openxmlformats.org/officeDocument/2006/relationships/hyperlink" Target="http://cs.wikipedia.org/wiki/Soubor:Cannabis_flowering.jpg" TargetMode="External"/><Relationship Id="rId9" Type="http://schemas.openxmlformats.org/officeDocument/2006/relationships/hyperlink" Target="http://cs.wikipedia.org/wiki/Soubor:Poppy_seed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1391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Definice a rozdělení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lipidů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Lipidy, tuky, oleje, estery, rostlinné tuky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15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LIPIDY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VY_32_INOVACE_24_485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568952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Lipidy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(</a:t>
            </a:r>
            <a:r>
              <a:rPr lang="cs-CZ" sz="2400" dirty="0"/>
              <a:t>z </a:t>
            </a:r>
            <a:r>
              <a:rPr lang="cs-CZ" sz="2400" dirty="0" smtClean="0"/>
              <a:t>řeckého </a:t>
            </a:r>
            <a:r>
              <a:rPr lang="cs-CZ" sz="2400" i="1" dirty="0" err="1"/>
              <a:t>lipos</a:t>
            </a:r>
            <a:r>
              <a:rPr lang="cs-CZ" sz="2400" dirty="0"/>
              <a:t> tj. tučný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 jsou </a:t>
            </a:r>
            <a:r>
              <a:rPr lang="cs-CZ" sz="2400" dirty="0"/>
              <a:t>přírodní látky živočišného i rostlinného </a:t>
            </a:r>
            <a:r>
              <a:rPr lang="cs-CZ" sz="2400" dirty="0" smtClean="0"/>
              <a:t>původu</a:t>
            </a:r>
          </a:p>
          <a:p>
            <a:r>
              <a:rPr lang="cs-CZ" sz="2400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existují </a:t>
            </a:r>
            <a:r>
              <a:rPr lang="cs-CZ" sz="2400" dirty="0"/>
              <a:t>v kapalné nebo pevné </a:t>
            </a:r>
            <a:r>
              <a:rPr lang="cs-CZ" sz="2400" dirty="0" smtClean="0"/>
              <a:t>podobě</a:t>
            </a:r>
          </a:p>
          <a:p>
            <a:endParaRPr lang="cs-CZ" sz="2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chemicky </a:t>
            </a:r>
            <a:r>
              <a:rPr lang="cs-CZ" sz="2400" dirty="0"/>
              <a:t>se jedná o </a:t>
            </a:r>
            <a:r>
              <a:rPr lang="cs-CZ" sz="2400" dirty="0" smtClean="0"/>
              <a:t>estery vyšších mastných kyselin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6998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Rozdělení podle původu</a:t>
            </a:r>
            <a:r>
              <a:rPr lang="cs-CZ" dirty="0" smtClean="0"/>
              <a:t>:</a:t>
            </a:r>
          </a:p>
          <a:p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u="sng" dirty="0" smtClean="0"/>
              <a:t>Rostlinné oleje</a:t>
            </a:r>
          </a:p>
          <a:p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vznikají v rostlinách přeměnou sacharidů</a:t>
            </a:r>
          </a:p>
          <a:p>
            <a:endParaRPr lang="cs-CZ" sz="2400" dirty="0" smtClean="0"/>
          </a:p>
          <a:p>
            <a:r>
              <a:rPr lang="cs-CZ" sz="2400" dirty="0" smtClean="0"/>
              <a:t>b) získávají se lisováním plodů a semen za studena nebo za tepla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30504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268760"/>
            <a:ext cx="85558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2. Živočišné tuky</a:t>
            </a:r>
          </a:p>
          <a:p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Živočišný organismus si vytváří vlastní tuk z tuků či olejů přijímaných v potravě nebo z přijatých sacharidů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Získávají se z podkožních vrstev vyškvařováním, lisováním nebo extrakcí vhodným rozpouštědlem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053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96752"/>
            <a:ext cx="864096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Nejvýznamnější rostlinné oleje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030" y="1340768"/>
            <a:ext cx="245745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upload.wikimedia.org/wikipedia/commons/thumb/7/7d/Sunflowerseed_oil.jpg/220px-Sunflowerseed_oi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1656184" cy="288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40968"/>
            <a:ext cx="792088" cy="2507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729" y="1827694"/>
            <a:ext cx="245745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213285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Slunečnicový olej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9411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Řepkový olej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26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Len setý">
            <a:hlinkClick r:id="rId4" tooltip="Len set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09973"/>
            <a:ext cx="1732999" cy="2321797"/>
          </a:xfrm>
          <a:prstGeom prst="rect">
            <a:avLst/>
          </a:prstGeom>
          <a:noFill/>
          <a:ln w="63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7/70/Olej_lniany.jpg/185px-Olej_lniany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105" y="3204065"/>
            <a:ext cx="1762125" cy="220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vetoucí samičí rostlina konopí setého (Cannabis sativa)">
            <a:hlinkClick r:id="rId8" tooltip="Kvetoucí samičí rostlina konopí setého (Cannabis sativa)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466049"/>
            <a:ext cx="1180356" cy="280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upload.wikimedia.org/wikipedia/commons/thumb/8/84/Hempseeds.jpg/220px-Hempseed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7948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124744"/>
            <a:ext cx="561662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Nejvýznamnější rostlinné oleje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522920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Lněný olej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4094613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Konopný olej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05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http://upload.wikimedia.org/wikipedia/commons/thumb/e/e9/Italian_olive_oil_2007.jpg/170px-Italian_olive_oil_2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04603"/>
            <a:ext cx="921048" cy="316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0/08/Olea_europaea_g2.jpg/120px-Olea_europaea_g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16107"/>
            <a:ext cx="1507386" cy="129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511256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Nejvýznamnější rostlinné oleje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789040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Olivový olej</a:t>
            </a:r>
            <a:endParaRPr lang="cs-CZ" dirty="0"/>
          </a:p>
        </p:txBody>
      </p:sp>
      <p:pic>
        <p:nvPicPr>
          <p:cNvPr id="4102" name="Picture 6" descr="Sója luštinatá (Glycine max)">
            <a:hlinkClick r:id="rId7" tooltip="Sója luštinatá (Glycine max)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02538"/>
            <a:ext cx="2457450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upload.wikimedia.org/wikipedia/commons/thumb/6/69/Poppy_seeds.jpg/250px-Poppy_seeds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83470"/>
            <a:ext cx="238125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296210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Makový olej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494116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Sójový olej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15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4838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Nejvýznamnější živočišné tuky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344" y="2089584"/>
            <a:ext cx="1211060" cy="23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725144"/>
            <a:ext cx="175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Historická máselnice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948" y="1990725"/>
            <a:ext cx="2095500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01144"/>
            <a:ext cx="245745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072" y="3573016"/>
            <a:ext cx="1663452" cy="214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18448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máslo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8592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sádlo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41751" y="26259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Vepřové sádlo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52292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Husí sádlo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6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590465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Nejvýznamnější živočišné </a:t>
            </a:r>
            <a:r>
              <a:rPr lang="cs-CZ" sz="2800" dirty="0" smtClean="0"/>
              <a:t>tuky</a:t>
            </a:r>
          </a:p>
          <a:p>
            <a:endParaRPr 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Hovězí lůj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Rybí olej</a:t>
            </a:r>
            <a:endParaRPr lang="cs-CZ" sz="2400" dirty="0"/>
          </a:p>
          <a:p>
            <a:endParaRPr lang="cs-CZ" dirty="0"/>
          </a:p>
        </p:txBody>
      </p:sp>
      <p:pic>
        <p:nvPicPr>
          <p:cNvPr id="6146" name="Picture 2" descr="Treska obecná">
            <a:hlinkClick r:id="rId4" tooltip="Treska obecná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708920"/>
            <a:ext cx="2457450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472514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Treska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51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</a:t>
            </a:r>
            <a:r>
              <a:rPr lang="cs-CZ" sz="2000" dirty="0" smtClean="0"/>
              <a:t>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Co jsou to tuky?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Rozdělení lipidů?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Uveď způsob získávání rostlinných olejů.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alespoň tři příklady rostlinných olejů.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dva příklady živočišných tuků.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získáváme živočišné tuky?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72816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cs.wikipedia.org/wiki/Soubor:Sunflowerseed_oil.jpg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cs.wikipedia.org/wiki/Soubor:CanolaOil_bottle.jpg</a:t>
            </a:r>
            <a:endParaRPr lang="cs-CZ" dirty="0"/>
          </a:p>
          <a:p>
            <a:r>
              <a:rPr lang="cs-CZ" dirty="0">
                <a:hlinkClick r:id="rId6"/>
              </a:rPr>
              <a:t>http://cs.wikipedia.org/wiki/Soubor:Brassica_napus_-_</a:t>
            </a:r>
            <a:r>
              <a:rPr lang="cs-CZ" dirty="0" smtClean="0">
                <a:hlinkClick r:id="rId6"/>
              </a:rPr>
              <a:t>K%C3%B6hler%E2%80%93s_Medizinal-Pflanzen-169.jpg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cs.wikipedia.org/wiki/Soubor:A_sunflower.jpg</a:t>
            </a:r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cs.wikipedia.org/wiki/Soubor:Linum_usitatissimum_L_ag1.jpg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cs.wikipedia.org/wiki/Soubor:Olej_lniany.jpg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cs.wikipedia.org/wiki/Soubor:Homelard.jpg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cs.wikipedia.org/wiki/Soubor:Sow_with_piglet.jpg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cs.wikipedia.org/wiki/Soubor:Domestic_Goose.jpg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cs.wikipedia.org/wiki/Soubor:Gadus_morhua-Cod-2-Atlanterhavsparken-Norway.JPG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82047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cs.wikipedia.org/wiki/Soubor:Cannabis_flowering.jpg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cs.wikipedia.org/wiki/Soubor:Hempseeds.jpg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cs.wikipedia.org/wiki/Soubor:Italian_olive_oil_2007.jpg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cs.wikipedia.org/wiki/Soubor:Olea_europaea_g2.jpg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cs.wikipedia.org/wiki/Soubor:Soja.jpg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cs.wikipedia.org/wiki/Soubor:Poppy_seeds.jpg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cs.wikipedia.org/wiki/Soubor:Historic_churn.jpg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RNDr. </a:t>
            </a:r>
            <a:r>
              <a:rPr lang="cs-CZ" dirty="0" err="1"/>
              <a:t>BLAŽEK,CSc</a:t>
            </a:r>
            <a:r>
              <a:rPr lang="cs-CZ" dirty="0"/>
              <a:t>., Jaroslav; RNDr. FABINI, Ján. </a:t>
            </a:r>
            <a:r>
              <a:rPr lang="cs-CZ" i="1" dirty="0"/>
              <a:t>Chemie pro studijní obory SOŠ a SOU nechemického zaměření</a:t>
            </a:r>
            <a:r>
              <a:rPr lang="cs-CZ" dirty="0"/>
              <a:t>. Praha: SPN, 1999, ISBN 80-7235-104-4.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14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425</Words>
  <Application>Microsoft Office PowerPoint</Application>
  <PresentationFormat>Předvádění na obrazovce (4:3)</PresentationFormat>
  <Paragraphs>141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49</cp:revision>
  <dcterms:created xsi:type="dcterms:W3CDTF">2010-11-01T23:40:31Z</dcterms:created>
  <dcterms:modified xsi:type="dcterms:W3CDTF">2013-12-04T19:24:39Z</dcterms:modified>
</cp:coreProperties>
</file>