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8" r:id="rId2"/>
    <p:sldId id="275" r:id="rId3"/>
    <p:sldId id="283" r:id="rId4"/>
    <p:sldId id="285" r:id="rId5"/>
    <p:sldId id="286" r:id="rId6"/>
    <p:sldId id="287" r:id="rId7"/>
    <p:sldId id="288" r:id="rId8"/>
    <p:sldId id="281" r:id="rId9"/>
    <p:sldId id="27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71C600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626" autoAdjust="0"/>
    <p:restoredTop sz="94660"/>
  </p:normalViewPr>
  <p:slideViewPr>
    <p:cSldViewPr>
      <p:cViewPr varScale="1">
        <p:scale>
          <a:sx n="69" d="100"/>
          <a:sy n="69" d="100"/>
        </p:scale>
        <p:origin x="-48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4199FD-C0E7-4C1B-9738-0FA9E56F2803}" type="doc">
      <dgm:prSet loTypeId="urn:microsoft.com/office/officeart/2005/8/layout/pyramid2" loCatId="list" qsTypeId="urn:microsoft.com/office/officeart/2005/8/quickstyle/3d2" qsCatId="3D" csTypeId="urn:microsoft.com/office/officeart/2005/8/colors/accent1_2" csCatId="accent1" phldr="1"/>
      <dgm:spPr/>
    </dgm:pt>
    <dgm:pt modelId="{D07A5630-6FBA-4728-88CD-6E1E179CB30C}">
      <dgm:prSet phldrT="[Text]"/>
      <dgm:spPr/>
      <dgm:t>
        <a:bodyPr/>
        <a:lstStyle/>
        <a:p>
          <a:r>
            <a:rPr lang="cs-CZ" dirty="0" smtClean="0"/>
            <a:t>VY_22_ INOVACE_ 03_ ANGLICKÝ JAZYK 5</a:t>
          </a:r>
          <a:endParaRPr lang="cs-CZ" dirty="0"/>
        </a:p>
      </dgm:t>
    </dgm:pt>
    <dgm:pt modelId="{7EB57616-66F3-4467-9250-76FE78DC5222}" type="parTrans" cxnId="{554097B1-6372-441C-B43A-587E418ED2D1}">
      <dgm:prSet/>
      <dgm:spPr/>
      <dgm:t>
        <a:bodyPr/>
        <a:lstStyle/>
        <a:p>
          <a:endParaRPr lang="cs-CZ"/>
        </a:p>
      </dgm:t>
    </dgm:pt>
    <dgm:pt modelId="{FD1FECD4-BE83-4B21-85CD-204D5A5446EB}" type="sibTrans" cxnId="{554097B1-6372-441C-B43A-587E418ED2D1}">
      <dgm:prSet/>
      <dgm:spPr/>
      <dgm:t>
        <a:bodyPr/>
        <a:lstStyle/>
        <a:p>
          <a:endParaRPr lang="cs-CZ"/>
        </a:p>
      </dgm:t>
    </dgm:pt>
    <dgm:pt modelId="{33733867-CCF3-40F1-A592-7074E0CC194F}">
      <dgm:prSet phldrT="[Text]"/>
      <dgm:spPr/>
      <dgm:t>
        <a:bodyPr/>
        <a:lstStyle/>
        <a:p>
          <a:r>
            <a:rPr lang="cs-CZ" dirty="0" smtClean="0"/>
            <a:t>Základní škola a Mateřská škola, Potštejn, okres Rychnov nad Kněžnou</a:t>
          </a:r>
          <a:endParaRPr lang="cs-CZ" dirty="0"/>
        </a:p>
      </dgm:t>
    </dgm:pt>
    <dgm:pt modelId="{DBD3F102-6C4B-417D-80FE-F0884DDB5DBC}" type="parTrans" cxnId="{4CA3EE66-09CF-4AEC-AC2B-3FA826324B18}">
      <dgm:prSet/>
      <dgm:spPr/>
      <dgm:t>
        <a:bodyPr/>
        <a:lstStyle/>
        <a:p>
          <a:endParaRPr lang="cs-CZ"/>
        </a:p>
      </dgm:t>
    </dgm:pt>
    <dgm:pt modelId="{F62F614E-51AE-4410-A674-114EE69B9B09}" type="sibTrans" cxnId="{4CA3EE66-09CF-4AEC-AC2B-3FA826324B18}">
      <dgm:prSet/>
      <dgm:spPr/>
      <dgm:t>
        <a:bodyPr/>
        <a:lstStyle/>
        <a:p>
          <a:endParaRPr lang="cs-CZ"/>
        </a:p>
      </dgm:t>
    </dgm:pt>
    <dgm:pt modelId="{4998EED1-9AAF-4045-BAC6-AA54B1A3E015}">
      <dgm:prSet phldrT="[Text]"/>
      <dgm:spPr/>
      <dgm:t>
        <a:bodyPr/>
        <a:lstStyle/>
        <a:p>
          <a:r>
            <a:rPr lang="cs-CZ" b="1" dirty="0" smtClean="0"/>
            <a:t>NUMBERS</a:t>
          </a:r>
          <a:endParaRPr lang="cs-CZ" b="1" dirty="0"/>
        </a:p>
      </dgm:t>
    </dgm:pt>
    <dgm:pt modelId="{38B01096-C941-4E60-AE26-CEDA93D579FE}" type="parTrans" cxnId="{DE7522B6-EF0D-4AE1-906E-ACAF2782E47E}">
      <dgm:prSet/>
      <dgm:spPr/>
      <dgm:t>
        <a:bodyPr/>
        <a:lstStyle/>
        <a:p>
          <a:endParaRPr lang="cs-CZ"/>
        </a:p>
      </dgm:t>
    </dgm:pt>
    <dgm:pt modelId="{76CC254E-9CD5-4D04-B6A9-FBC4716F474A}" type="sibTrans" cxnId="{DE7522B6-EF0D-4AE1-906E-ACAF2782E47E}">
      <dgm:prSet/>
      <dgm:spPr/>
      <dgm:t>
        <a:bodyPr/>
        <a:lstStyle/>
        <a:p>
          <a:endParaRPr lang="cs-CZ"/>
        </a:p>
      </dgm:t>
    </dgm:pt>
    <dgm:pt modelId="{E915DD33-C422-48D7-A147-9DF518074CD6}" type="pres">
      <dgm:prSet presAssocID="{D14199FD-C0E7-4C1B-9738-0FA9E56F2803}" presName="compositeShape" presStyleCnt="0">
        <dgm:presLayoutVars>
          <dgm:dir/>
          <dgm:resizeHandles/>
        </dgm:presLayoutVars>
      </dgm:prSet>
      <dgm:spPr/>
    </dgm:pt>
    <dgm:pt modelId="{AA8D1857-C2BD-4E9B-945E-6C696E0FAF33}" type="pres">
      <dgm:prSet presAssocID="{D14199FD-C0E7-4C1B-9738-0FA9E56F2803}" presName="pyramid" presStyleLbl="node1" presStyleIdx="0" presStyleCnt="1" custLinFactNeighborX="-352" custLinFactNeighborY="4297"/>
      <dgm:spPr/>
    </dgm:pt>
    <dgm:pt modelId="{3BAA9B1B-BFD6-4CA9-90A9-730241A0D9F7}" type="pres">
      <dgm:prSet presAssocID="{D14199FD-C0E7-4C1B-9738-0FA9E56F2803}" presName="theList" presStyleCnt="0"/>
      <dgm:spPr/>
    </dgm:pt>
    <dgm:pt modelId="{908BA98C-A95B-4D99-AB45-D03C9BA08086}" type="pres">
      <dgm:prSet presAssocID="{D07A5630-6FBA-4728-88CD-6E1E179CB30C}" presName="aNode" presStyleLbl="fgAcc1" presStyleIdx="0" presStyleCnt="3" custFlipHor="1" custScaleX="21204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9FFE0E-3104-4C28-90A5-34C9081B2D21}" type="pres">
      <dgm:prSet presAssocID="{D07A5630-6FBA-4728-88CD-6E1E179CB30C}" presName="aSpace" presStyleCnt="0"/>
      <dgm:spPr/>
    </dgm:pt>
    <dgm:pt modelId="{ED2230FF-1096-48BA-B691-CB70E3195D4E}" type="pres">
      <dgm:prSet presAssocID="{33733867-CCF3-40F1-A592-7074E0CC194F}" presName="aNode" presStyleLbl="fgAcc1" presStyleIdx="1" presStyleCnt="3" custScaleX="19339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724FA6-330F-43B7-BA60-483C4E413C56}" type="pres">
      <dgm:prSet presAssocID="{33733867-CCF3-40F1-A592-7074E0CC194F}" presName="aSpace" presStyleCnt="0"/>
      <dgm:spPr/>
    </dgm:pt>
    <dgm:pt modelId="{6E27EA9C-C67C-450A-8A3C-DF1F4862AEAB}" type="pres">
      <dgm:prSet presAssocID="{4998EED1-9AAF-4045-BAC6-AA54B1A3E015}" presName="aNode" presStyleLbl="fgAcc1" presStyleIdx="2" presStyleCnt="3" custScaleX="69718" custScaleY="61587" custLinFactY="25458" custLinFactNeighborX="-650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B3546A-C897-435D-919C-1F74B4E8CF45}" type="pres">
      <dgm:prSet presAssocID="{4998EED1-9AAF-4045-BAC6-AA54B1A3E015}" presName="aSpace" presStyleCnt="0"/>
      <dgm:spPr/>
    </dgm:pt>
  </dgm:ptLst>
  <dgm:cxnLst>
    <dgm:cxn modelId="{BAB37518-A2CF-40BC-A045-DB53E4804F8C}" type="presOf" srcId="{4998EED1-9AAF-4045-BAC6-AA54B1A3E015}" destId="{6E27EA9C-C67C-450A-8A3C-DF1F4862AEAB}" srcOrd="0" destOrd="0" presId="urn:microsoft.com/office/officeart/2005/8/layout/pyramid2"/>
    <dgm:cxn modelId="{94EE9778-D9C9-45FC-BB7C-B89E3D849378}" type="presOf" srcId="{33733867-CCF3-40F1-A592-7074E0CC194F}" destId="{ED2230FF-1096-48BA-B691-CB70E3195D4E}" srcOrd="0" destOrd="0" presId="urn:microsoft.com/office/officeart/2005/8/layout/pyramid2"/>
    <dgm:cxn modelId="{DE7522B6-EF0D-4AE1-906E-ACAF2782E47E}" srcId="{D14199FD-C0E7-4C1B-9738-0FA9E56F2803}" destId="{4998EED1-9AAF-4045-BAC6-AA54B1A3E015}" srcOrd="2" destOrd="0" parTransId="{38B01096-C941-4E60-AE26-CEDA93D579FE}" sibTransId="{76CC254E-9CD5-4D04-B6A9-FBC4716F474A}"/>
    <dgm:cxn modelId="{4CA3EE66-09CF-4AEC-AC2B-3FA826324B18}" srcId="{D14199FD-C0E7-4C1B-9738-0FA9E56F2803}" destId="{33733867-CCF3-40F1-A592-7074E0CC194F}" srcOrd="1" destOrd="0" parTransId="{DBD3F102-6C4B-417D-80FE-F0884DDB5DBC}" sibTransId="{F62F614E-51AE-4410-A674-114EE69B9B09}"/>
    <dgm:cxn modelId="{406BF5DD-5DC7-489F-B790-5DC8EDEBACBA}" type="presOf" srcId="{D14199FD-C0E7-4C1B-9738-0FA9E56F2803}" destId="{E915DD33-C422-48D7-A147-9DF518074CD6}" srcOrd="0" destOrd="0" presId="urn:microsoft.com/office/officeart/2005/8/layout/pyramid2"/>
    <dgm:cxn modelId="{4DC76B2F-2560-45B4-9B7C-CCAD9A85EB04}" type="presOf" srcId="{D07A5630-6FBA-4728-88CD-6E1E179CB30C}" destId="{908BA98C-A95B-4D99-AB45-D03C9BA08086}" srcOrd="0" destOrd="0" presId="urn:microsoft.com/office/officeart/2005/8/layout/pyramid2"/>
    <dgm:cxn modelId="{554097B1-6372-441C-B43A-587E418ED2D1}" srcId="{D14199FD-C0E7-4C1B-9738-0FA9E56F2803}" destId="{D07A5630-6FBA-4728-88CD-6E1E179CB30C}" srcOrd="0" destOrd="0" parTransId="{7EB57616-66F3-4467-9250-76FE78DC5222}" sibTransId="{FD1FECD4-BE83-4B21-85CD-204D5A5446EB}"/>
    <dgm:cxn modelId="{9C7ED98D-F8A7-4850-A2BF-4B1AA2E5CF89}" type="presParOf" srcId="{E915DD33-C422-48D7-A147-9DF518074CD6}" destId="{AA8D1857-C2BD-4E9B-945E-6C696E0FAF33}" srcOrd="0" destOrd="0" presId="urn:microsoft.com/office/officeart/2005/8/layout/pyramid2"/>
    <dgm:cxn modelId="{E5638475-0E91-4CC5-BBC3-CD28C4EC844E}" type="presParOf" srcId="{E915DD33-C422-48D7-A147-9DF518074CD6}" destId="{3BAA9B1B-BFD6-4CA9-90A9-730241A0D9F7}" srcOrd="1" destOrd="0" presId="urn:microsoft.com/office/officeart/2005/8/layout/pyramid2"/>
    <dgm:cxn modelId="{9F988CF5-932B-4382-AED9-940C01C99D24}" type="presParOf" srcId="{3BAA9B1B-BFD6-4CA9-90A9-730241A0D9F7}" destId="{908BA98C-A95B-4D99-AB45-D03C9BA08086}" srcOrd="0" destOrd="0" presId="urn:microsoft.com/office/officeart/2005/8/layout/pyramid2"/>
    <dgm:cxn modelId="{ECCBDBCD-F2B0-420D-A791-0D0CA27F4B49}" type="presParOf" srcId="{3BAA9B1B-BFD6-4CA9-90A9-730241A0D9F7}" destId="{259FFE0E-3104-4C28-90A5-34C9081B2D21}" srcOrd="1" destOrd="0" presId="urn:microsoft.com/office/officeart/2005/8/layout/pyramid2"/>
    <dgm:cxn modelId="{342B0288-40AE-48D9-A850-7728DF9C545A}" type="presParOf" srcId="{3BAA9B1B-BFD6-4CA9-90A9-730241A0D9F7}" destId="{ED2230FF-1096-48BA-B691-CB70E3195D4E}" srcOrd="2" destOrd="0" presId="urn:microsoft.com/office/officeart/2005/8/layout/pyramid2"/>
    <dgm:cxn modelId="{05229D46-ACCB-4816-B0C8-1B7A1CE1D416}" type="presParOf" srcId="{3BAA9B1B-BFD6-4CA9-90A9-730241A0D9F7}" destId="{73724FA6-330F-43B7-BA60-483C4E413C56}" srcOrd="3" destOrd="0" presId="urn:microsoft.com/office/officeart/2005/8/layout/pyramid2"/>
    <dgm:cxn modelId="{34FEBC02-CCA6-48B2-A15F-A19CE023DFFD}" type="presParOf" srcId="{3BAA9B1B-BFD6-4CA9-90A9-730241A0D9F7}" destId="{6E27EA9C-C67C-450A-8A3C-DF1F4862AEAB}" srcOrd="4" destOrd="0" presId="urn:microsoft.com/office/officeart/2005/8/layout/pyramid2"/>
    <dgm:cxn modelId="{B6BE8715-F0C4-4078-BE63-0511D67E39B0}" type="presParOf" srcId="{3BAA9B1B-BFD6-4CA9-90A9-730241A0D9F7}" destId="{17B3546A-C897-435D-919C-1F74B4E8CF45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8D1857-C2BD-4E9B-945E-6C696E0FAF33}">
      <dsp:nvSpPr>
        <dsp:cNvPr id="0" name=""/>
        <dsp:cNvSpPr/>
      </dsp:nvSpPr>
      <dsp:spPr>
        <a:xfrm>
          <a:off x="700176" y="0"/>
          <a:ext cx="4714907" cy="4714907"/>
        </a:xfrm>
        <a:prstGeom prst="triangl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08BA98C-A95B-4D99-AB45-D03C9BA08086}">
      <dsp:nvSpPr>
        <dsp:cNvPr id="0" name=""/>
        <dsp:cNvSpPr/>
      </dsp:nvSpPr>
      <dsp:spPr>
        <a:xfrm flipH="1">
          <a:off x="1357356" y="473558"/>
          <a:ext cx="6498430" cy="125976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VY_22_ INOVACE_ 03_ ANGLICKÝ JAZYK 5</a:t>
          </a:r>
          <a:endParaRPr lang="cs-CZ" sz="2600" kern="1200" dirty="0"/>
        </a:p>
      </dsp:txBody>
      <dsp:txXfrm>
        <a:off x="1418853" y="535055"/>
        <a:ext cx="6375436" cy="1136770"/>
      </dsp:txXfrm>
    </dsp:sp>
    <dsp:sp modelId="{ED2230FF-1096-48BA-B691-CB70E3195D4E}">
      <dsp:nvSpPr>
        <dsp:cNvPr id="0" name=""/>
        <dsp:cNvSpPr/>
      </dsp:nvSpPr>
      <dsp:spPr>
        <a:xfrm>
          <a:off x="1643169" y="1890793"/>
          <a:ext cx="5926804" cy="125976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Základní škola a Mateřská škola, Potštejn, okres Rychnov nad Kněžnou</a:t>
          </a:r>
          <a:endParaRPr lang="cs-CZ" sz="2500" kern="1200" dirty="0"/>
        </a:p>
      </dsp:txBody>
      <dsp:txXfrm>
        <a:off x="1704666" y="1952290"/>
        <a:ext cx="5803810" cy="1136770"/>
      </dsp:txXfrm>
    </dsp:sp>
    <dsp:sp modelId="{6E27EA9C-C67C-450A-8A3C-DF1F4862AEAB}">
      <dsp:nvSpPr>
        <dsp:cNvPr id="0" name=""/>
        <dsp:cNvSpPr/>
      </dsp:nvSpPr>
      <dsp:spPr>
        <a:xfrm>
          <a:off x="3518331" y="3786209"/>
          <a:ext cx="2136640" cy="77585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b="1" kern="1200" dirty="0" smtClean="0"/>
            <a:t>NUMBERS</a:t>
          </a:r>
          <a:endParaRPr lang="cs-CZ" sz="2500" b="1" kern="1200" dirty="0"/>
        </a:p>
      </dsp:txBody>
      <dsp:txXfrm>
        <a:off x="3556205" y="3824083"/>
        <a:ext cx="2060892" cy="7001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7A09ECB-B27A-420B-8F6D-770B56A63FDA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WMF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WMF"/><Relationship Id="rId5" Type="http://schemas.openxmlformats.org/officeDocument/2006/relationships/image" Target="../media/image5.PNG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03551650"/>
              </p:ext>
            </p:extLst>
          </p:nvPr>
        </p:nvGraphicFramePr>
        <p:xfrm>
          <a:off x="214282" y="1785926"/>
          <a:ext cx="8572560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28728" y="428605"/>
            <a:ext cx="6715171" cy="128588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Vodorovný svitek 6"/>
          <p:cNvSpPr/>
          <p:nvPr/>
        </p:nvSpPr>
        <p:spPr>
          <a:xfrm>
            <a:off x="3357554" y="4749748"/>
            <a:ext cx="3734726" cy="64294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ysClr val="windowText" lastClr="000000"/>
                </a:solidFill>
              </a:rPr>
              <a:t>Autor: </a:t>
            </a:r>
            <a:r>
              <a:rPr lang="cs-CZ" dirty="0" err="1" smtClean="0">
                <a:solidFill>
                  <a:sysClr val="windowText" lastClr="000000"/>
                </a:solidFill>
              </a:rPr>
              <a:t>Mgr.Renata</a:t>
            </a:r>
            <a:r>
              <a:rPr lang="cs-CZ" dirty="0" smtClean="0">
                <a:solidFill>
                  <a:sysClr val="windowText" lastClr="000000"/>
                </a:solidFill>
              </a:rPr>
              <a:t> </a:t>
            </a:r>
            <a:r>
              <a:rPr lang="cs-CZ" dirty="0" err="1" smtClean="0">
                <a:solidFill>
                  <a:sysClr val="windowText" lastClr="000000"/>
                </a:solidFill>
              </a:rPr>
              <a:t>Viktorinová</a:t>
            </a:r>
            <a:endParaRPr lang="cs-CZ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10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VYJMENOVANÁ  SLOVA PO 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340768"/>
            <a:ext cx="8229600" cy="518457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>
              <a:buFont typeface="Arial" pitchFamily="34" charset="0"/>
              <a:buChar char="•"/>
            </a:pPr>
            <a:endParaRPr lang="cs-CZ" sz="28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OVĚŘENÍ VE VÝUCE: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19.9.2012</a:t>
            </a:r>
          </a:p>
          <a:p>
            <a:pPr>
              <a:buFont typeface="Arial" pitchFamily="34" charset="0"/>
              <a:buChar char="•"/>
            </a:pP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PŘEDMĚT: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Anglický jazyk       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ROČNÍK: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5.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KLÍČOVÁ SLOVA: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numbers</a:t>
            </a:r>
            <a:r>
              <a:rPr lang="cs-CZ" sz="2800" smtClean="0">
                <a:solidFill>
                  <a:schemeClr val="tx1"/>
                </a:solidFill>
                <a:latin typeface="Comic Sans MS" pitchFamily="66" charset="0"/>
              </a:rPr>
              <a:t>, to count</a:t>
            </a: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ANOTACE: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DUM opakuje a procvičuje anglické názvy číslovek. Porovnává podobné číslovky, vede žáky ke sčítání a odčítání v anglickém jazyce.</a:t>
            </a:r>
          </a:p>
          <a:p>
            <a:pPr>
              <a:buFont typeface="Arial" pitchFamily="34" charset="0"/>
              <a:buChar char="•"/>
            </a:pP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332656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atin typeface="Comic Sans MS" pitchFamily="66" charset="0"/>
              </a:rPr>
              <a:t>NUMBERS</a:t>
            </a:r>
            <a:endParaRPr lang="cs-CZ" sz="48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2462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Obrázek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8173" y="4649778"/>
            <a:ext cx="1786550" cy="792178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0302" y="179652"/>
            <a:ext cx="1135557" cy="1517589"/>
          </a:xfrm>
          <a:prstGeom prst="rect">
            <a:avLst/>
          </a:prstGeom>
        </p:spPr>
      </p:pic>
      <p:sp>
        <p:nvSpPr>
          <p:cNvPr id="7" name="Obláček 6"/>
          <p:cNvSpPr/>
          <p:nvPr/>
        </p:nvSpPr>
        <p:spPr>
          <a:xfrm>
            <a:off x="2863771" y="171556"/>
            <a:ext cx="4233449" cy="1097204"/>
          </a:xfrm>
          <a:prstGeom prst="cloudCallout">
            <a:avLst>
              <a:gd name="adj1" fmla="val 62543"/>
              <a:gd name="adj2" fmla="val 3231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How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many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things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are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there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0800" y="2700680"/>
            <a:ext cx="911199" cy="728319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739" y="2175278"/>
            <a:ext cx="911199" cy="728319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2339" y="2842210"/>
            <a:ext cx="911199" cy="728319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0496" y="2113891"/>
            <a:ext cx="911199" cy="728319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6399" y="3428999"/>
            <a:ext cx="911199" cy="728319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903597"/>
            <a:ext cx="911199" cy="728319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0495" y="3651740"/>
            <a:ext cx="911199" cy="72831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2673" y="1396442"/>
            <a:ext cx="911199" cy="72831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0623" y="1549525"/>
            <a:ext cx="911199" cy="728319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1695" y="2277844"/>
            <a:ext cx="911199" cy="728319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509" y="3040114"/>
            <a:ext cx="911199" cy="728319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4799" y="3651740"/>
            <a:ext cx="911199" cy="728319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445224"/>
            <a:ext cx="1148969" cy="1148969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4505" y="5445223"/>
            <a:ext cx="936105" cy="936105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3395" y="5341435"/>
            <a:ext cx="994374" cy="994374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1143" y="5372362"/>
            <a:ext cx="969432" cy="969432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677" y="5350979"/>
            <a:ext cx="969432" cy="969432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8007" y="5740108"/>
            <a:ext cx="1065627" cy="1065627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736" y="3174440"/>
            <a:ext cx="1786550" cy="792178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5246" y="3949334"/>
            <a:ext cx="1786550" cy="792178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7708" y="2414191"/>
            <a:ext cx="1786550" cy="792178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309" y="1685872"/>
            <a:ext cx="1786550" cy="792178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3634" y="4380059"/>
            <a:ext cx="1081612" cy="1081612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5615" y="4394944"/>
            <a:ext cx="1081612" cy="1081612"/>
          </a:xfrm>
          <a:prstGeom prst="rect">
            <a:avLst/>
          </a:prstGeom>
        </p:spPr>
      </p:pic>
      <p:pic>
        <p:nvPicPr>
          <p:cNvPr id="38" name="Obrázek 3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4484" y="4438220"/>
            <a:ext cx="1081612" cy="1081612"/>
          </a:xfrm>
          <a:prstGeom prst="rect">
            <a:avLst/>
          </a:prstGeom>
        </p:spPr>
      </p:pic>
      <p:pic>
        <p:nvPicPr>
          <p:cNvPr id="39" name="Obrázek 3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169" y="4262439"/>
            <a:ext cx="1081612" cy="1081612"/>
          </a:xfrm>
          <a:prstGeom prst="rect">
            <a:avLst/>
          </a:prstGeom>
        </p:spPr>
      </p:pic>
      <p:pic>
        <p:nvPicPr>
          <p:cNvPr id="40" name="Obrázek 3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5654" y="3955375"/>
            <a:ext cx="1081612" cy="1081612"/>
          </a:xfrm>
          <a:prstGeom prst="rect">
            <a:avLst/>
          </a:prstGeom>
        </p:spPr>
      </p:pic>
      <p:pic>
        <p:nvPicPr>
          <p:cNvPr id="41" name="Obrázek 4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8970" y="4084075"/>
            <a:ext cx="1081612" cy="1081612"/>
          </a:xfrm>
          <a:prstGeom prst="rect">
            <a:avLst/>
          </a:prstGeom>
        </p:spPr>
      </p:pic>
      <p:pic>
        <p:nvPicPr>
          <p:cNvPr id="42" name="Obrázek 4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177" y="4272762"/>
            <a:ext cx="1081612" cy="1081612"/>
          </a:xfrm>
          <a:prstGeom prst="rect">
            <a:avLst/>
          </a:prstGeom>
        </p:spPr>
      </p:pic>
      <p:pic>
        <p:nvPicPr>
          <p:cNvPr id="43" name="Obrázek 4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461715"/>
            <a:ext cx="1081612" cy="1081612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740" y="229350"/>
            <a:ext cx="836142" cy="836142"/>
          </a:xfrm>
          <a:prstGeom prst="rect">
            <a:avLst/>
          </a:prstGeom>
        </p:spPr>
      </p:pic>
      <p:pic>
        <p:nvPicPr>
          <p:cNvPr id="45" name="Obrázek 4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020" y="655781"/>
            <a:ext cx="836142" cy="836142"/>
          </a:xfrm>
          <a:prstGeom prst="rect">
            <a:avLst/>
          </a:prstGeom>
        </p:spPr>
      </p:pic>
      <p:pic>
        <p:nvPicPr>
          <p:cNvPr id="46" name="Obrázek 4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847" y="224520"/>
            <a:ext cx="836142" cy="836142"/>
          </a:xfrm>
          <a:prstGeom prst="rect">
            <a:avLst/>
          </a:prstGeom>
        </p:spPr>
      </p:pic>
      <p:pic>
        <p:nvPicPr>
          <p:cNvPr id="47" name="Obrázek 4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162" y="237710"/>
            <a:ext cx="836142" cy="836142"/>
          </a:xfrm>
          <a:prstGeom prst="rect">
            <a:avLst/>
          </a:prstGeom>
        </p:spPr>
      </p:pic>
      <p:pic>
        <p:nvPicPr>
          <p:cNvPr id="48" name="Obrázek 4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960" y="560300"/>
            <a:ext cx="836142" cy="836142"/>
          </a:xfrm>
          <a:prstGeom prst="rect">
            <a:avLst/>
          </a:prstGeom>
        </p:spPr>
      </p:pic>
      <p:cxnSp>
        <p:nvCxnSpPr>
          <p:cNvPr id="49" name="Přímá spojnice 48"/>
          <p:cNvCxnSpPr/>
          <p:nvPr/>
        </p:nvCxnSpPr>
        <p:spPr>
          <a:xfrm>
            <a:off x="496391" y="2050143"/>
            <a:ext cx="206698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>
            <a:off x="3215655" y="2050143"/>
            <a:ext cx="1533010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2001705" y="5425861"/>
            <a:ext cx="206698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>
            <a:off x="667427" y="3949334"/>
            <a:ext cx="206698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7147862" y="5733256"/>
            <a:ext cx="1784619" cy="6852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>
            <a:off x="1659983" y="6608158"/>
            <a:ext cx="206698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60" name="Obrázek 59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020" y="2356737"/>
            <a:ext cx="1746504" cy="1196950"/>
          </a:xfrm>
          <a:prstGeom prst="rect">
            <a:avLst/>
          </a:prstGeom>
        </p:spPr>
      </p:pic>
      <p:pic>
        <p:nvPicPr>
          <p:cNvPr id="62" name="Obrázek 6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6421" y="5441956"/>
            <a:ext cx="996569" cy="996569"/>
          </a:xfrm>
          <a:prstGeom prst="rect">
            <a:avLst/>
          </a:prstGeom>
        </p:spPr>
      </p:pic>
      <p:pic>
        <p:nvPicPr>
          <p:cNvPr id="63" name="Obrázek 6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824" y="5653178"/>
            <a:ext cx="1148969" cy="1148969"/>
          </a:xfrm>
          <a:prstGeom prst="rect">
            <a:avLst/>
          </a:prstGeom>
        </p:spPr>
      </p:pic>
      <p:pic>
        <p:nvPicPr>
          <p:cNvPr id="64" name="Obrázek 6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2952" y="5647561"/>
            <a:ext cx="1148969" cy="1148969"/>
          </a:xfrm>
          <a:prstGeom prst="rect">
            <a:avLst/>
          </a:prstGeom>
        </p:spPr>
      </p:pic>
      <p:pic>
        <p:nvPicPr>
          <p:cNvPr id="65" name="Obrázek 6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7231" y="664522"/>
            <a:ext cx="836142" cy="836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318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láček 2"/>
          <p:cNvSpPr/>
          <p:nvPr/>
        </p:nvSpPr>
        <p:spPr>
          <a:xfrm>
            <a:off x="1079612" y="215753"/>
            <a:ext cx="2232248" cy="908603"/>
          </a:xfrm>
          <a:prstGeom prst="cloudCallout">
            <a:avLst>
              <a:gd name="adj1" fmla="val 98244"/>
              <a:gd name="adj2" fmla="val 14760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WRITE.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755576" y="2636912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755576" y="3483674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5220072" y="2636912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5220072" y="3466728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755576" y="3094112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5220072" y="3933056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5220072" y="3094112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755576" y="3933056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755576" y="4754666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755576" y="4365104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755576" y="5204048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5220072" y="4759214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5220072" y="4369652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5220072" y="5208596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755576" y="6122818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755576" y="5733256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755576" y="6572200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5220072" y="6122818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5220072" y="5733256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5220072" y="6572200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755576" y="2204864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6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5220072" y="3924818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6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55576" y="3483674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  <a:latin typeface="Comic Sans MS" pitchFamily="66" charset="0"/>
              </a:rPr>
              <a:t>3</a:t>
            </a:r>
            <a:endParaRPr lang="cs-CZ" sz="2400" b="1" dirty="0">
              <a:solidFill>
                <a:srgbClr val="00B0F0"/>
              </a:solidFill>
              <a:latin typeface="Comic Sans MS" pitchFamily="66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5236751" y="2226449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  <a:latin typeface="Comic Sans MS" pitchFamily="66" charset="0"/>
              </a:rPr>
              <a:t>3</a:t>
            </a:r>
            <a:endParaRPr lang="cs-CZ" sz="2400" b="1" dirty="0">
              <a:solidFill>
                <a:srgbClr val="00B0F0"/>
              </a:solidFill>
              <a:latin typeface="Comic Sans MS" pitchFamily="66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754266" y="5271591"/>
            <a:ext cx="1621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Comic Sans MS" pitchFamily="66" charset="0"/>
              </a:rPr>
              <a:t>10</a:t>
            </a:r>
            <a:endParaRPr lang="cs-CZ" sz="24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5220072" y="2666529"/>
            <a:ext cx="1621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Comic Sans MS" pitchFamily="66" charset="0"/>
              </a:rPr>
              <a:t>10</a:t>
            </a:r>
            <a:endParaRPr lang="cs-CZ" sz="24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54266" y="4360218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00"/>
                </a:solidFill>
                <a:latin typeface="Comic Sans MS" pitchFamily="66" charset="0"/>
              </a:rPr>
              <a:t>9</a:t>
            </a:r>
            <a:endParaRPr lang="cs-CZ" sz="2400" b="1" dirty="0">
              <a:solidFill>
                <a:srgbClr val="00FF00"/>
              </a:solidFill>
              <a:latin typeface="Comic Sans MS" pitchFamily="66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5247247" y="4803496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00"/>
                </a:solidFill>
                <a:latin typeface="Comic Sans MS" pitchFamily="66" charset="0"/>
              </a:rPr>
              <a:t>9</a:t>
            </a:r>
            <a:endParaRPr lang="cs-CZ" sz="2400" b="1" dirty="0">
              <a:solidFill>
                <a:srgbClr val="00FF00"/>
              </a:solidFill>
              <a:latin typeface="Comic Sans MS" pitchFamily="66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5220072" y="3525229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660066"/>
                </a:solidFill>
                <a:latin typeface="Comic Sans MS" pitchFamily="66" charset="0"/>
              </a:rPr>
              <a:t>4</a:t>
            </a:r>
            <a:endParaRPr lang="cs-CZ" sz="2400" b="1" dirty="0">
              <a:solidFill>
                <a:srgbClr val="660066"/>
              </a:solidFill>
              <a:latin typeface="Comic Sans MS" pitchFamily="66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754266" y="2645588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660066"/>
                </a:solidFill>
                <a:latin typeface="Comic Sans MS" pitchFamily="66" charset="0"/>
              </a:rPr>
              <a:t>4</a:t>
            </a:r>
            <a:endParaRPr lang="cs-CZ" sz="2400" b="1" dirty="0">
              <a:solidFill>
                <a:srgbClr val="660066"/>
              </a:solidFill>
              <a:latin typeface="Comic Sans MS" pitchFamily="66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5220072" y="4360217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C66FF"/>
                </a:solidFill>
                <a:latin typeface="Comic Sans MS" pitchFamily="66" charset="0"/>
              </a:rPr>
              <a:t>11</a:t>
            </a:r>
            <a:endParaRPr lang="cs-CZ" sz="2400" b="1" dirty="0">
              <a:solidFill>
                <a:srgbClr val="CC66FF"/>
              </a:solidFill>
              <a:latin typeface="Comic Sans MS" pitchFamily="66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755576" y="6110535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C66FF"/>
                </a:solidFill>
                <a:latin typeface="Comic Sans MS" pitchFamily="66" charset="0"/>
              </a:rPr>
              <a:t>11</a:t>
            </a:r>
            <a:endParaRPr lang="cs-CZ" sz="2400" b="1" dirty="0">
              <a:solidFill>
                <a:srgbClr val="CC66FF"/>
              </a:solidFill>
              <a:latin typeface="Comic Sans MS" pitchFamily="66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763541" y="1286344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93300"/>
                </a:solidFill>
                <a:latin typeface="Comic Sans MS" pitchFamily="66" charset="0"/>
              </a:rPr>
              <a:t>1</a:t>
            </a:r>
            <a:endParaRPr lang="cs-CZ" sz="2400" b="1" dirty="0">
              <a:solidFill>
                <a:srgbClr val="993300"/>
              </a:solidFill>
              <a:latin typeface="Comic Sans MS" pitchFamily="66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220072" y="5271590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993300"/>
                </a:solidFill>
                <a:latin typeface="Comic Sans MS" pitchFamily="66" charset="0"/>
              </a:rPr>
              <a:t>1</a:t>
            </a:r>
          </a:p>
        </p:txBody>
      </p:sp>
      <p:sp>
        <p:nvSpPr>
          <p:cNvPr id="43" name="TextovéPole 42"/>
          <p:cNvSpPr txBox="1"/>
          <p:nvPr/>
        </p:nvSpPr>
        <p:spPr>
          <a:xfrm>
            <a:off x="755576" y="3095113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7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5226790" y="6110535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7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55576" y="3939403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7C80"/>
                </a:solidFill>
                <a:latin typeface="Comic Sans MS" pitchFamily="66" charset="0"/>
              </a:rPr>
              <a:t>8</a:t>
            </a:r>
            <a:endParaRPr lang="cs-CZ" sz="2400" b="1" dirty="0">
              <a:solidFill>
                <a:srgbClr val="FF7C80"/>
              </a:solidFill>
              <a:latin typeface="Comic Sans MS" pitchFamily="66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5226790" y="3094112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7C80"/>
                </a:solidFill>
                <a:latin typeface="Comic Sans MS" pitchFamily="66" charset="0"/>
              </a:rPr>
              <a:t>8</a:t>
            </a:r>
            <a:endParaRPr lang="cs-CZ" sz="2400" b="1" dirty="0">
              <a:solidFill>
                <a:srgbClr val="FF7C80"/>
              </a:solidFill>
              <a:latin typeface="Comic Sans MS" pitchFamily="66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742550" y="5718160"/>
            <a:ext cx="17076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A7406"/>
                </a:solidFill>
                <a:latin typeface="Comic Sans MS" pitchFamily="66" charset="0"/>
              </a:rPr>
              <a:t>12</a:t>
            </a:r>
            <a:endParaRPr lang="cs-CZ" sz="2400" b="1" dirty="0">
              <a:solidFill>
                <a:srgbClr val="FA7406"/>
              </a:solidFill>
              <a:latin typeface="Comic Sans MS" pitchFamily="66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236751" y="1801487"/>
            <a:ext cx="17076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A7406"/>
                </a:solidFill>
                <a:latin typeface="Comic Sans MS" pitchFamily="66" charset="0"/>
              </a:rPr>
              <a:t>12</a:t>
            </a:r>
            <a:endParaRPr lang="cs-CZ" sz="2400" b="1" dirty="0">
              <a:solidFill>
                <a:srgbClr val="FA7406"/>
              </a:solidFill>
              <a:latin typeface="Comic Sans MS" pitchFamily="66" charset="0"/>
            </a:endParaRPr>
          </a:p>
        </p:txBody>
      </p:sp>
      <p:cxnSp>
        <p:nvCxnSpPr>
          <p:cNvPr id="49" name="Přímá spojnice 48"/>
          <p:cNvCxnSpPr/>
          <p:nvPr/>
        </p:nvCxnSpPr>
        <p:spPr>
          <a:xfrm>
            <a:off x="755576" y="2209412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>
            <a:off x="5220072" y="2209412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2" name="TextovéPole 51"/>
          <p:cNvSpPr txBox="1"/>
          <p:nvPr/>
        </p:nvSpPr>
        <p:spPr>
          <a:xfrm>
            <a:off x="798030" y="1801487"/>
            <a:ext cx="1399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Comic Sans MS" pitchFamily="66" charset="0"/>
              </a:rPr>
              <a:t>5</a:t>
            </a:r>
            <a:endParaRPr lang="cs-CZ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5220072" y="5718159"/>
            <a:ext cx="1399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Comic Sans MS" pitchFamily="66" charset="0"/>
              </a:rPr>
              <a:t>5</a:t>
            </a:r>
            <a:endParaRPr lang="cs-CZ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Comic Sans MS" pitchFamily="66" charset="0"/>
            </a:endParaRPr>
          </a:p>
        </p:txBody>
      </p:sp>
      <p:cxnSp>
        <p:nvCxnSpPr>
          <p:cNvPr id="54" name="Přímá spojnice 53"/>
          <p:cNvCxnSpPr/>
          <p:nvPr/>
        </p:nvCxnSpPr>
        <p:spPr>
          <a:xfrm>
            <a:off x="776148" y="1801487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>
            <a:off x="5236751" y="1801487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6" name="TextovéPole 55"/>
          <p:cNvSpPr txBox="1"/>
          <p:nvPr/>
        </p:nvSpPr>
        <p:spPr>
          <a:xfrm>
            <a:off x="776803" y="4797234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2</a:t>
            </a:r>
            <a:endParaRPr lang="cs-CZ" sz="2400" b="1" dirty="0">
              <a:solidFill>
                <a:schemeClr val="bg1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5251853" y="1339822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2</a:t>
            </a:r>
            <a:endParaRPr lang="cs-CZ" sz="2400" b="1" dirty="0">
              <a:solidFill>
                <a:schemeClr val="bg1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58" name="Obrázek 5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854" y="215753"/>
            <a:ext cx="1048339" cy="1103918"/>
          </a:xfrm>
          <a:prstGeom prst="rect">
            <a:avLst/>
          </a:prstGeom>
        </p:spPr>
      </p:pic>
      <p:sp>
        <p:nvSpPr>
          <p:cNvPr id="59" name="Obláček 58"/>
          <p:cNvSpPr/>
          <p:nvPr/>
        </p:nvSpPr>
        <p:spPr>
          <a:xfrm>
            <a:off x="5740807" y="215752"/>
            <a:ext cx="3007657" cy="1070591"/>
          </a:xfrm>
          <a:prstGeom prst="cloudCallout">
            <a:avLst>
              <a:gd name="adj1" fmla="val -67913"/>
              <a:gd name="adj2" fmla="val 6213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WHO IS FASTER?</a:t>
            </a:r>
          </a:p>
          <a:p>
            <a:pPr algn="ctr"/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1798026" y="1286343"/>
            <a:ext cx="8938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latin typeface="Comic Sans MS" pitchFamily="66" charset="0"/>
              </a:rPr>
              <a:t>one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6246408" y="5256494"/>
            <a:ext cx="8938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latin typeface="Comic Sans MS" pitchFamily="66" charset="0"/>
              </a:rPr>
              <a:t>one</a:t>
            </a:r>
            <a:endParaRPr lang="cs-CZ" sz="24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5281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Zaoblený obdélník 31"/>
          <p:cNvSpPr/>
          <p:nvPr/>
        </p:nvSpPr>
        <p:spPr>
          <a:xfrm>
            <a:off x="6089367" y="6050020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NINE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TY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" name="Krychle 1"/>
          <p:cNvSpPr/>
          <p:nvPr/>
        </p:nvSpPr>
        <p:spPr>
          <a:xfrm>
            <a:off x="486513" y="4230038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18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" name="Obláček 2"/>
          <p:cNvSpPr/>
          <p:nvPr/>
        </p:nvSpPr>
        <p:spPr>
          <a:xfrm>
            <a:off x="4619034" y="176036"/>
            <a:ext cx="2049192" cy="792088"/>
          </a:xfrm>
          <a:prstGeom prst="cloudCallout">
            <a:avLst>
              <a:gd name="adj1" fmla="val 75108"/>
              <a:gd name="adj2" fmla="val 57799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Match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2692" y="238175"/>
            <a:ext cx="1359940" cy="1359940"/>
          </a:xfrm>
          <a:prstGeom prst="rect">
            <a:avLst/>
          </a:prstGeom>
        </p:spPr>
      </p:pic>
      <p:sp>
        <p:nvSpPr>
          <p:cNvPr id="5" name="Krychle 4"/>
          <p:cNvSpPr/>
          <p:nvPr/>
        </p:nvSpPr>
        <p:spPr>
          <a:xfrm>
            <a:off x="4817187" y="1450452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30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6" name="Krychle 5"/>
          <p:cNvSpPr/>
          <p:nvPr/>
        </p:nvSpPr>
        <p:spPr>
          <a:xfrm>
            <a:off x="516227" y="5057075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19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7" name="Krychle 6"/>
          <p:cNvSpPr/>
          <p:nvPr/>
        </p:nvSpPr>
        <p:spPr>
          <a:xfrm>
            <a:off x="4772219" y="3004380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50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8" name="Krychle 7"/>
          <p:cNvSpPr/>
          <p:nvPr/>
        </p:nvSpPr>
        <p:spPr>
          <a:xfrm>
            <a:off x="538465" y="2647222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16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9" name="Krychle 8"/>
          <p:cNvSpPr/>
          <p:nvPr/>
        </p:nvSpPr>
        <p:spPr>
          <a:xfrm>
            <a:off x="4772219" y="4526974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70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0" name="Krychle 9"/>
          <p:cNvSpPr/>
          <p:nvPr/>
        </p:nvSpPr>
        <p:spPr>
          <a:xfrm>
            <a:off x="538465" y="1903271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15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1" name="Krychle 10"/>
          <p:cNvSpPr/>
          <p:nvPr/>
        </p:nvSpPr>
        <p:spPr>
          <a:xfrm>
            <a:off x="4729230" y="3762918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60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2" name="Krychle 11"/>
          <p:cNvSpPr/>
          <p:nvPr/>
        </p:nvSpPr>
        <p:spPr>
          <a:xfrm>
            <a:off x="570407" y="1099264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14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3" name="Krychle 12"/>
          <p:cNvSpPr/>
          <p:nvPr/>
        </p:nvSpPr>
        <p:spPr>
          <a:xfrm>
            <a:off x="551144" y="336182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13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4" name="Krychle 13"/>
          <p:cNvSpPr/>
          <p:nvPr/>
        </p:nvSpPr>
        <p:spPr>
          <a:xfrm>
            <a:off x="527711" y="3442686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17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5" name="Krychle 14"/>
          <p:cNvSpPr/>
          <p:nvPr/>
        </p:nvSpPr>
        <p:spPr>
          <a:xfrm>
            <a:off x="527711" y="5892945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20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6" name="Krychle 15"/>
          <p:cNvSpPr/>
          <p:nvPr/>
        </p:nvSpPr>
        <p:spPr>
          <a:xfrm>
            <a:off x="4729230" y="5991769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90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7" name="Krychle 16"/>
          <p:cNvSpPr/>
          <p:nvPr/>
        </p:nvSpPr>
        <p:spPr>
          <a:xfrm>
            <a:off x="4729230" y="5280297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80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8" name="Krychle 17"/>
          <p:cNvSpPr/>
          <p:nvPr/>
        </p:nvSpPr>
        <p:spPr>
          <a:xfrm>
            <a:off x="4791188" y="2241041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40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6055413" y="6035174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EIGH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TEEN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6153988" y="6087102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SIX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TEEN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6150299" y="6087102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EIGH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TY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3" name="Zaoblený obdélník 32"/>
          <p:cNvSpPr/>
          <p:nvPr/>
        </p:nvSpPr>
        <p:spPr>
          <a:xfrm>
            <a:off x="6084569" y="6001574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FOUR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TY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6123500" y="5960425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FOUR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TEEN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6149346" y="6050020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THIR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TEEN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6084569" y="6067126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THIR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TY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6071811" y="6065072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NINE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TEEN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6084569" y="6087102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SIX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TY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6004555" y="6035174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FIF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TY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6036554" y="5991769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FIF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TEEN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0" name="Zaoblený obdélník 29"/>
          <p:cNvSpPr/>
          <p:nvPr/>
        </p:nvSpPr>
        <p:spPr>
          <a:xfrm>
            <a:off x="6172438" y="5960425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SEVEN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TY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6191763" y="6087102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TWEN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TY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6191763" y="5962048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SEVEN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TEEN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7125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Zaoblený obdélník 31"/>
          <p:cNvSpPr/>
          <p:nvPr/>
        </p:nvSpPr>
        <p:spPr>
          <a:xfrm>
            <a:off x="6112080" y="6118224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NINE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TY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" name="Krychle 1"/>
          <p:cNvSpPr/>
          <p:nvPr/>
        </p:nvSpPr>
        <p:spPr>
          <a:xfrm>
            <a:off x="512725" y="4263673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18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" name="Obláček 2"/>
          <p:cNvSpPr/>
          <p:nvPr/>
        </p:nvSpPr>
        <p:spPr>
          <a:xfrm>
            <a:off x="3631045" y="238175"/>
            <a:ext cx="3464378" cy="792088"/>
          </a:xfrm>
          <a:prstGeom prst="cloudCallout">
            <a:avLst>
              <a:gd name="adj1" fmla="val 55912"/>
              <a:gd name="adj2" fmla="val 40308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Match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again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2692" y="238175"/>
            <a:ext cx="1359940" cy="1359940"/>
          </a:xfrm>
          <a:prstGeom prst="rect">
            <a:avLst/>
          </a:prstGeom>
        </p:spPr>
      </p:pic>
      <p:sp>
        <p:nvSpPr>
          <p:cNvPr id="5" name="Krychle 4"/>
          <p:cNvSpPr/>
          <p:nvPr/>
        </p:nvSpPr>
        <p:spPr>
          <a:xfrm>
            <a:off x="516227" y="3456594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30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6" name="Krychle 5"/>
          <p:cNvSpPr/>
          <p:nvPr/>
        </p:nvSpPr>
        <p:spPr>
          <a:xfrm>
            <a:off x="4759140" y="2222577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19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7" name="Krychle 6"/>
          <p:cNvSpPr/>
          <p:nvPr/>
        </p:nvSpPr>
        <p:spPr>
          <a:xfrm>
            <a:off x="560616" y="2698056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50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8" name="Krychle 7"/>
          <p:cNvSpPr/>
          <p:nvPr/>
        </p:nvSpPr>
        <p:spPr>
          <a:xfrm>
            <a:off x="4759140" y="3000800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16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9" name="Krychle 8"/>
          <p:cNvSpPr/>
          <p:nvPr/>
        </p:nvSpPr>
        <p:spPr>
          <a:xfrm>
            <a:off x="542119" y="1099264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70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0" name="Krychle 9"/>
          <p:cNvSpPr/>
          <p:nvPr/>
        </p:nvSpPr>
        <p:spPr>
          <a:xfrm>
            <a:off x="538465" y="1903271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15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1" name="Krychle 10"/>
          <p:cNvSpPr/>
          <p:nvPr/>
        </p:nvSpPr>
        <p:spPr>
          <a:xfrm>
            <a:off x="4729230" y="3762918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60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2" name="Krychle 11"/>
          <p:cNvSpPr/>
          <p:nvPr/>
        </p:nvSpPr>
        <p:spPr>
          <a:xfrm>
            <a:off x="4729230" y="4536362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14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3" name="Krychle 12"/>
          <p:cNvSpPr/>
          <p:nvPr/>
        </p:nvSpPr>
        <p:spPr>
          <a:xfrm>
            <a:off x="551144" y="336182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13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4" name="Krychle 13"/>
          <p:cNvSpPr/>
          <p:nvPr/>
        </p:nvSpPr>
        <p:spPr>
          <a:xfrm>
            <a:off x="4799928" y="1405588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17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5" name="Krychle 14"/>
          <p:cNvSpPr/>
          <p:nvPr/>
        </p:nvSpPr>
        <p:spPr>
          <a:xfrm>
            <a:off x="527711" y="5892945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20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6" name="Krychle 15"/>
          <p:cNvSpPr/>
          <p:nvPr/>
        </p:nvSpPr>
        <p:spPr>
          <a:xfrm>
            <a:off x="4729230" y="5991769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90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7" name="Krychle 16"/>
          <p:cNvSpPr/>
          <p:nvPr/>
        </p:nvSpPr>
        <p:spPr>
          <a:xfrm>
            <a:off x="490122" y="5085184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80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8" name="Krychle 17"/>
          <p:cNvSpPr/>
          <p:nvPr/>
        </p:nvSpPr>
        <p:spPr>
          <a:xfrm>
            <a:off x="4729230" y="5280297"/>
            <a:ext cx="914400" cy="61264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40</a:t>
            </a:r>
            <a:endParaRPr lang="cs-CZ" sz="28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1" name="Zaoblený obdélník 20"/>
          <p:cNvSpPr/>
          <p:nvPr/>
        </p:nvSpPr>
        <p:spPr>
          <a:xfrm>
            <a:off x="6055413" y="6035174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EIGH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TEEN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3" name="Zaoblený obdélník 22"/>
          <p:cNvSpPr/>
          <p:nvPr/>
        </p:nvSpPr>
        <p:spPr>
          <a:xfrm>
            <a:off x="6065388" y="5991769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SIX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TEEN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6188074" y="6021193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EIGH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TY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3" name="Zaoblený obdélník 32"/>
          <p:cNvSpPr/>
          <p:nvPr/>
        </p:nvSpPr>
        <p:spPr>
          <a:xfrm>
            <a:off x="6106951" y="6003576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FOUR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TY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0" name="Zaoblený obdélník 19"/>
          <p:cNvSpPr/>
          <p:nvPr/>
        </p:nvSpPr>
        <p:spPr>
          <a:xfrm>
            <a:off x="6044812" y="6035174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FOUR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TEEN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6115360" y="6118224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THIR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TEEN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6188074" y="6118224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THIR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TY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2" name="Zaoblený obdélník 21"/>
          <p:cNvSpPr/>
          <p:nvPr/>
        </p:nvSpPr>
        <p:spPr>
          <a:xfrm>
            <a:off x="6044812" y="6035174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NINE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TEEN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1" name="Zaoblený obdélník 30"/>
          <p:cNvSpPr/>
          <p:nvPr/>
        </p:nvSpPr>
        <p:spPr>
          <a:xfrm>
            <a:off x="6115360" y="6035174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SIX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TY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6082589" y="5999898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FIF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TY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4" name="Zaoblený obdélník 23"/>
          <p:cNvSpPr/>
          <p:nvPr/>
        </p:nvSpPr>
        <p:spPr>
          <a:xfrm>
            <a:off x="6077119" y="5991769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FIF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TEEN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0" name="Zaoblený obdélník 29"/>
          <p:cNvSpPr/>
          <p:nvPr/>
        </p:nvSpPr>
        <p:spPr>
          <a:xfrm>
            <a:off x="6078250" y="5999898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SEVEN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TY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6" name="Zaoblený obdélník 25"/>
          <p:cNvSpPr/>
          <p:nvPr/>
        </p:nvSpPr>
        <p:spPr>
          <a:xfrm>
            <a:off x="6127433" y="6045237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TWEN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TY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5" name="Zaoblený obdélník 24"/>
          <p:cNvSpPr/>
          <p:nvPr/>
        </p:nvSpPr>
        <p:spPr>
          <a:xfrm>
            <a:off x="6093097" y="6040946"/>
            <a:ext cx="2454558" cy="611488"/>
          </a:xfrm>
          <a:prstGeom prst="roundRect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SEVEN</a:t>
            </a:r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TEEN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3622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láček 2"/>
          <p:cNvSpPr/>
          <p:nvPr/>
        </p:nvSpPr>
        <p:spPr>
          <a:xfrm>
            <a:off x="1079612" y="215753"/>
            <a:ext cx="2232248" cy="908603"/>
          </a:xfrm>
          <a:prstGeom prst="cloudCallout">
            <a:avLst>
              <a:gd name="adj1" fmla="val 98244"/>
              <a:gd name="adj2" fmla="val 14760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WRITE.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755576" y="2636912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" name="Přímá spojnice 4"/>
          <p:cNvCxnSpPr/>
          <p:nvPr/>
        </p:nvCxnSpPr>
        <p:spPr>
          <a:xfrm>
            <a:off x="755576" y="3483674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5220072" y="2636912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Přímá spojnice 6"/>
          <p:cNvCxnSpPr/>
          <p:nvPr/>
        </p:nvCxnSpPr>
        <p:spPr>
          <a:xfrm>
            <a:off x="5220072" y="3466728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755576" y="3094112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5220072" y="3933056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5220072" y="3094112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755576" y="3933056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755576" y="4754666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755576" y="4365104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755576" y="5204048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5220072" y="4759214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5220072" y="4369652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5220072" y="5208596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755576" y="6122818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755576" y="5733256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755576" y="6572200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5220072" y="6122818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>
            <a:off x="5220072" y="5733256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5220072" y="6572200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755576" y="2204864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63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5220072" y="3924818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  <a:latin typeface="Comic Sans MS" pitchFamily="66" charset="0"/>
              </a:rPr>
              <a:t>63</a:t>
            </a:r>
            <a:endParaRPr lang="cs-CZ" sz="24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55576" y="3483674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  <a:latin typeface="Comic Sans MS" pitchFamily="66" charset="0"/>
              </a:rPr>
              <a:t>36</a:t>
            </a:r>
            <a:endParaRPr lang="cs-CZ" sz="2400" b="1" dirty="0">
              <a:solidFill>
                <a:srgbClr val="00B0F0"/>
              </a:solidFill>
              <a:latin typeface="Comic Sans MS" pitchFamily="66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5236751" y="2226449"/>
            <a:ext cx="10081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F0"/>
                </a:solidFill>
                <a:latin typeface="Comic Sans MS" pitchFamily="66" charset="0"/>
              </a:rPr>
              <a:t>36</a:t>
            </a:r>
            <a:endParaRPr lang="cs-CZ" sz="2400" b="1" dirty="0">
              <a:solidFill>
                <a:srgbClr val="00B0F0"/>
              </a:solidFill>
              <a:latin typeface="Comic Sans MS" pitchFamily="66" charset="0"/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754266" y="5271591"/>
            <a:ext cx="1621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Comic Sans MS" pitchFamily="66" charset="0"/>
              </a:rPr>
              <a:t>58</a:t>
            </a:r>
            <a:endParaRPr lang="cs-CZ" sz="24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5220072" y="2666529"/>
            <a:ext cx="1621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Comic Sans MS" pitchFamily="66" charset="0"/>
              </a:rPr>
              <a:t>58</a:t>
            </a:r>
            <a:endParaRPr lang="cs-CZ" sz="2400" b="1" dirty="0">
              <a:ln>
                <a:solidFill>
                  <a:schemeClr val="tx1"/>
                </a:solidFill>
              </a:ln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54266" y="4360218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00"/>
                </a:solidFill>
                <a:latin typeface="Comic Sans MS" pitchFamily="66" charset="0"/>
              </a:rPr>
              <a:t>99</a:t>
            </a:r>
            <a:endParaRPr lang="cs-CZ" sz="2400" b="1" dirty="0">
              <a:solidFill>
                <a:srgbClr val="00FF00"/>
              </a:solidFill>
              <a:latin typeface="Comic Sans MS" pitchFamily="66" charset="0"/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5236751" y="4817351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00"/>
                </a:solidFill>
                <a:latin typeface="Comic Sans MS" pitchFamily="66" charset="0"/>
              </a:rPr>
              <a:t>99</a:t>
            </a:r>
            <a:endParaRPr lang="cs-CZ" sz="2400" b="1" dirty="0">
              <a:solidFill>
                <a:srgbClr val="00FF00"/>
              </a:solidFill>
              <a:latin typeface="Comic Sans MS" pitchFamily="66" charset="0"/>
            </a:endParaRPr>
          </a:p>
        </p:txBody>
      </p:sp>
      <p:sp>
        <p:nvSpPr>
          <p:cNvPr id="37" name="TextovéPole 36"/>
          <p:cNvSpPr txBox="1"/>
          <p:nvPr/>
        </p:nvSpPr>
        <p:spPr>
          <a:xfrm>
            <a:off x="5220072" y="3525229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660066"/>
                </a:solidFill>
                <a:latin typeface="Comic Sans MS" pitchFamily="66" charset="0"/>
              </a:rPr>
              <a:t>48</a:t>
            </a:r>
            <a:endParaRPr lang="cs-CZ" sz="2400" b="1" dirty="0">
              <a:solidFill>
                <a:srgbClr val="660066"/>
              </a:solidFill>
              <a:latin typeface="Comic Sans MS" pitchFamily="66" charset="0"/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754266" y="2645588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660066"/>
                </a:solidFill>
                <a:latin typeface="Comic Sans MS" pitchFamily="66" charset="0"/>
              </a:rPr>
              <a:t>48</a:t>
            </a:r>
            <a:endParaRPr lang="cs-CZ" sz="2400" b="1" dirty="0">
              <a:solidFill>
                <a:srgbClr val="660066"/>
              </a:solidFill>
              <a:latin typeface="Comic Sans MS" pitchFamily="66" charset="0"/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5220072" y="4360217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C66FF"/>
                </a:solidFill>
                <a:latin typeface="Comic Sans MS" pitchFamily="66" charset="0"/>
              </a:rPr>
              <a:t>79</a:t>
            </a:r>
            <a:endParaRPr lang="cs-CZ" sz="2400" b="1" dirty="0">
              <a:solidFill>
                <a:srgbClr val="CC66FF"/>
              </a:solidFill>
              <a:latin typeface="Comic Sans MS" pitchFamily="66" charset="0"/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755576" y="6110535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C66FF"/>
                </a:solidFill>
                <a:latin typeface="Comic Sans MS" pitchFamily="66" charset="0"/>
              </a:rPr>
              <a:t>79</a:t>
            </a:r>
            <a:endParaRPr lang="cs-CZ" sz="2400" b="1" dirty="0">
              <a:solidFill>
                <a:srgbClr val="CC66FF"/>
              </a:solidFill>
              <a:latin typeface="Comic Sans MS" pitchFamily="66" charset="0"/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763541" y="1286344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93300"/>
                </a:solidFill>
                <a:latin typeface="Comic Sans MS" pitchFamily="66" charset="0"/>
              </a:rPr>
              <a:t>21</a:t>
            </a:r>
            <a:endParaRPr lang="cs-CZ" sz="2400" b="1" dirty="0">
              <a:solidFill>
                <a:srgbClr val="993300"/>
              </a:solidFill>
              <a:latin typeface="Comic Sans MS" pitchFamily="66" charset="0"/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220072" y="5271590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993300"/>
                </a:solidFill>
                <a:latin typeface="Comic Sans MS" pitchFamily="66" charset="0"/>
              </a:rPr>
              <a:t>21</a:t>
            </a:r>
            <a:endParaRPr lang="cs-CZ" sz="2400" b="1" dirty="0">
              <a:solidFill>
                <a:srgbClr val="993300"/>
              </a:solidFill>
              <a:latin typeface="Comic Sans MS" pitchFamily="66" charset="0"/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755576" y="3095113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77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44" name="TextovéPole 43"/>
          <p:cNvSpPr txBox="1"/>
          <p:nvPr/>
        </p:nvSpPr>
        <p:spPr>
          <a:xfrm>
            <a:off x="5226790" y="6110535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Comic Sans MS" pitchFamily="66" charset="0"/>
              </a:rPr>
              <a:t>77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45" name="TextovéPole 44"/>
          <p:cNvSpPr txBox="1"/>
          <p:nvPr/>
        </p:nvSpPr>
        <p:spPr>
          <a:xfrm>
            <a:off x="755576" y="3939403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7C80"/>
                </a:solidFill>
                <a:latin typeface="Comic Sans MS" pitchFamily="66" charset="0"/>
              </a:rPr>
              <a:t>84</a:t>
            </a:r>
            <a:endParaRPr lang="cs-CZ" sz="2400" b="1" dirty="0">
              <a:solidFill>
                <a:srgbClr val="FF7C80"/>
              </a:solidFill>
              <a:latin typeface="Comic Sans MS" pitchFamily="66" charset="0"/>
            </a:endParaRPr>
          </a:p>
        </p:txBody>
      </p:sp>
      <p:sp>
        <p:nvSpPr>
          <p:cNvPr id="46" name="TextovéPole 45"/>
          <p:cNvSpPr txBox="1"/>
          <p:nvPr/>
        </p:nvSpPr>
        <p:spPr>
          <a:xfrm>
            <a:off x="5226790" y="3094112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7C80"/>
                </a:solidFill>
                <a:latin typeface="Comic Sans MS" pitchFamily="66" charset="0"/>
              </a:rPr>
              <a:t>84</a:t>
            </a:r>
            <a:endParaRPr lang="cs-CZ" sz="2400" b="1" dirty="0">
              <a:solidFill>
                <a:srgbClr val="FF7C80"/>
              </a:solidFill>
              <a:latin typeface="Comic Sans MS" pitchFamily="66" charset="0"/>
            </a:endParaRPr>
          </a:p>
        </p:txBody>
      </p:sp>
      <p:sp>
        <p:nvSpPr>
          <p:cNvPr id="47" name="TextovéPole 46"/>
          <p:cNvSpPr txBox="1"/>
          <p:nvPr/>
        </p:nvSpPr>
        <p:spPr>
          <a:xfrm>
            <a:off x="742550" y="5718160"/>
            <a:ext cx="17076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A7406"/>
                </a:solidFill>
                <a:latin typeface="Comic Sans MS" pitchFamily="66" charset="0"/>
              </a:rPr>
              <a:t>41</a:t>
            </a:r>
            <a:endParaRPr lang="cs-CZ" sz="2400" b="1" dirty="0">
              <a:solidFill>
                <a:srgbClr val="FA7406"/>
              </a:solidFill>
              <a:latin typeface="Comic Sans MS" pitchFamily="66" charset="0"/>
            </a:endParaRPr>
          </a:p>
        </p:txBody>
      </p:sp>
      <p:sp>
        <p:nvSpPr>
          <p:cNvPr id="48" name="TextovéPole 47"/>
          <p:cNvSpPr txBox="1"/>
          <p:nvPr/>
        </p:nvSpPr>
        <p:spPr>
          <a:xfrm>
            <a:off x="5236751" y="1801487"/>
            <a:ext cx="17076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A7406"/>
                </a:solidFill>
                <a:latin typeface="Comic Sans MS" pitchFamily="66" charset="0"/>
              </a:rPr>
              <a:t>41</a:t>
            </a:r>
            <a:endParaRPr lang="cs-CZ" sz="2400" b="1" dirty="0">
              <a:solidFill>
                <a:srgbClr val="FA7406"/>
              </a:solidFill>
              <a:latin typeface="Comic Sans MS" pitchFamily="66" charset="0"/>
            </a:endParaRPr>
          </a:p>
        </p:txBody>
      </p:sp>
      <p:cxnSp>
        <p:nvCxnSpPr>
          <p:cNvPr id="49" name="Přímá spojnice 48"/>
          <p:cNvCxnSpPr/>
          <p:nvPr/>
        </p:nvCxnSpPr>
        <p:spPr>
          <a:xfrm>
            <a:off x="755576" y="2209412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>
            <a:off x="5220072" y="2209412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2" name="TextovéPole 51"/>
          <p:cNvSpPr txBox="1"/>
          <p:nvPr/>
        </p:nvSpPr>
        <p:spPr>
          <a:xfrm>
            <a:off x="742550" y="1801487"/>
            <a:ext cx="1399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Comic Sans MS" pitchFamily="66" charset="0"/>
              </a:rPr>
              <a:t>45</a:t>
            </a:r>
            <a:endParaRPr lang="cs-CZ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Comic Sans MS" pitchFamily="66" charset="0"/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5220072" y="5718159"/>
            <a:ext cx="13990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Comic Sans MS" pitchFamily="66" charset="0"/>
              </a:rPr>
              <a:t>45</a:t>
            </a:r>
            <a:endParaRPr lang="cs-CZ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Comic Sans MS" pitchFamily="66" charset="0"/>
            </a:endParaRPr>
          </a:p>
        </p:txBody>
      </p:sp>
      <p:cxnSp>
        <p:nvCxnSpPr>
          <p:cNvPr id="54" name="Přímá spojnice 53"/>
          <p:cNvCxnSpPr/>
          <p:nvPr/>
        </p:nvCxnSpPr>
        <p:spPr>
          <a:xfrm>
            <a:off x="776148" y="1801487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>
            <a:off x="5236751" y="1801487"/>
            <a:ext cx="3240360" cy="0"/>
          </a:xfrm>
          <a:prstGeom prst="line">
            <a:avLst/>
          </a:prstGeom>
          <a:ln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6" name="TextovéPole 55"/>
          <p:cNvSpPr txBox="1"/>
          <p:nvPr/>
        </p:nvSpPr>
        <p:spPr>
          <a:xfrm>
            <a:off x="776803" y="4797234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25</a:t>
            </a:r>
            <a:endParaRPr lang="cs-CZ" sz="2400" b="1" dirty="0">
              <a:solidFill>
                <a:schemeClr val="bg1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5251853" y="1339822"/>
            <a:ext cx="1441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25</a:t>
            </a:r>
            <a:endParaRPr lang="cs-CZ" sz="2400" b="1" dirty="0">
              <a:solidFill>
                <a:schemeClr val="bg1">
                  <a:lumMod val="50000"/>
                </a:schemeClr>
              </a:solidFill>
              <a:latin typeface="Comic Sans MS" pitchFamily="66" charset="0"/>
            </a:endParaRPr>
          </a:p>
        </p:txBody>
      </p:sp>
      <p:pic>
        <p:nvPicPr>
          <p:cNvPr id="58" name="Obrázek 5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854" y="215753"/>
            <a:ext cx="1048339" cy="1103918"/>
          </a:xfrm>
          <a:prstGeom prst="rect">
            <a:avLst/>
          </a:prstGeom>
        </p:spPr>
      </p:pic>
      <p:sp>
        <p:nvSpPr>
          <p:cNvPr id="59" name="Obláček 58"/>
          <p:cNvSpPr/>
          <p:nvPr/>
        </p:nvSpPr>
        <p:spPr>
          <a:xfrm>
            <a:off x="5740807" y="215752"/>
            <a:ext cx="3007657" cy="1070591"/>
          </a:xfrm>
          <a:prstGeom prst="cloudCallout">
            <a:avLst>
              <a:gd name="adj1" fmla="val -67913"/>
              <a:gd name="adj2" fmla="val 6213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WHO IS FASTER?</a:t>
            </a:r>
          </a:p>
          <a:p>
            <a:pPr algn="ctr"/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1556341" y="1298258"/>
            <a:ext cx="24098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latin typeface="Comic Sans MS" pitchFamily="66" charset="0"/>
              </a:rPr>
              <a:t>twenty-one</a:t>
            </a:r>
            <a:endParaRPr lang="cs-CZ" sz="2400" b="1" dirty="0">
              <a:latin typeface="Comic Sans MS" pitchFamily="66" charset="0"/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6099898" y="5258899"/>
            <a:ext cx="24098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err="1" smtClean="0">
                <a:latin typeface="Comic Sans MS" pitchFamily="66" charset="0"/>
              </a:rPr>
              <a:t>twenty-one</a:t>
            </a:r>
            <a:endParaRPr lang="cs-CZ" sz="24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7990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láček 1"/>
          <p:cNvSpPr/>
          <p:nvPr/>
        </p:nvSpPr>
        <p:spPr>
          <a:xfrm>
            <a:off x="3848619" y="312536"/>
            <a:ext cx="2523492" cy="1205665"/>
          </a:xfrm>
          <a:prstGeom prst="cloudCallout">
            <a:avLst>
              <a:gd name="adj1" fmla="val 75871"/>
              <a:gd name="adj2" fmla="val 23060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err="1" smtClean="0">
                <a:solidFill>
                  <a:schemeClr val="tx1"/>
                </a:solidFill>
                <a:latin typeface="Comic Sans MS" pitchFamily="66" charset="0"/>
              </a:rPr>
              <a:t>Count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312536"/>
            <a:ext cx="1625600" cy="1828800"/>
          </a:xfrm>
          <a:prstGeom prst="rect">
            <a:avLst/>
          </a:prstGeom>
        </p:spPr>
      </p:pic>
      <p:sp>
        <p:nvSpPr>
          <p:cNvPr id="28" name="Dvaatřiceticípá hvězda 27"/>
          <p:cNvSpPr/>
          <p:nvPr/>
        </p:nvSpPr>
        <p:spPr>
          <a:xfrm>
            <a:off x="604245" y="542860"/>
            <a:ext cx="2736304" cy="1368152"/>
          </a:xfrm>
          <a:prstGeom prst="star32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78 – 12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9" name="Dvaatřiceticípá hvězda 28"/>
          <p:cNvSpPr/>
          <p:nvPr/>
        </p:nvSpPr>
        <p:spPr>
          <a:xfrm>
            <a:off x="2915816" y="1772816"/>
            <a:ext cx="2736304" cy="1368152"/>
          </a:xfrm>
          <a:prstGeom prst="star32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49 + 32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0" name="Dvaatřiceticípá hvězda 29"/>
          <p:cNvSpPr/>
          <p:nvPr/>
        </p:nvSpPr>
        <p:spPr>
          <a:xfrm>
            <a:off x="395536" y="3140968"/>
            <a:ext cx="2736304" cy="1368152"/>
          </a:xfrm>
          <a:prstGeom prst="star32">
            <a:avLst/>
          </a:prstGeom>
          <a:solidFill>
            <a:srgbClr val="00CC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25 + 67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1" name="Dvaatřiceticípá hvězda 30"/>
          <p:cNvSpPr/>
          <p:nvPr/>
        </p:nvSpPr>
        <p:spPr>
          <a:xfrm>
            <a:off x="1734017" y="4662264"/>
            <a:ext cx="2736304" cy="1368152"/>
          </a:xfrm>
          <a:prstGeom prst="star32">
            <a:avLst/>
          </a:prstGeom>
          <a:solidFill>
            <a:schemeClr val="accent3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44 – 14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2" name="Dvaatřiceticípá hvězda 31"/>
          <p:cNvSpPr/>
          <p:nvPr/>
        </p:nvSpPr>
        <p:spPr>
          <a:xfrm>
            <a:off x="6149636" y="2276872"/>
            <a:ext cx="2736304" cy="1368152"/>
          </a:xfrm>
          <a:prstGeom prst="star32">
            <a:avLst/>
          </a:prstGeom>
          <a:solidFill>
            <a:srgbClr val="71C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56 + 24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3" name="Dvaatřiceticípá hvězda 32"/>
          <p:cNvSpPr/>
          <p:nvPr/>
        </p:nvSpPr>
        <p:spPr>
          <a:xfrm>
            <a:off x="3965352" y="3501008"/>
            <a:ext cx="2736304" cy="1368152"/>
          </a:xfrm>
          <a:prstGeom prst="star32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99 – 15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34" name="Dvaatřiceticípá hvězda 33"/>
          <p:cNvSpPr/>
          <p:nvPr/>
        </p:nvSpPr>
        <p:spPr>
          <a:xfrm>
            <a:off x="5940152" y="4869160"/>
            <a:ext cx="2736304" cy="1368152"/>
          </a:xfrm>
          <a:prstGeom prst="star32">
            <a:avLst/>
          </a:prstGeom>
          <a:solidFill>
            <a:srgbClr val="FF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63 – 25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cxnSp>
        <p:nvCxnSpPr>
          <p:cNvPr id="36" name="Přímá spojnice 35"/>
          <p:cNvCxnSpPr/>
          <p:nvPr/>
        </p:nvCxnSpPr>
        <p:spPr>
          <a:xfrm>
            <a:off x="827584" y="2141336"/>
            <a:ext cx="187220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6948264" y="3956135"/>
            <a:ext cx="187220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6701656" y="6525344"/>
            <a:ext cx="187220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4499903" y="5085184"/>
            <a:ext cx="187220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2488285" y="6381328"/>
            <a:ext cx="187220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616077" y="4670000"/>
            <a:ext cx="187220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2852192" y="3356992"/>
            <a:ext cx="187220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4680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42925" y="1148796"/>
            <a:ext cx="712879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Obrazový materiál čerpaný  z otevřené galerie na www -  </a:t>
            </a:r>
            <a:r>
              <a:rPr lang="cs-CZ" sz="2400" dirty="0" smtClean="0">
                <a:hlinkClick r:id="rId2"/>
              </a:rPr>
              <a:t>http://office.microsoft.com</a:t>
            </a:r>
            <a:r>
              <a:rPr lang="cs-CZ" sz="2400" dirty="0" smtClean="0"/>
              <a:t> 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MC900440452 (veselý obličej)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MC900371102 (míč)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MC900352260 (auta)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MC900441738 (dům)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MC90069883 (strom)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MC900436326 (kočka</a:t>
            </a:r>
            <a:r>
              <a:rPr lang="cs-CZ" sz="2400" dirty="0" smtClean="0"/>
              <a:t>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/>
              <a:t>MC900238375 (</a:t>
            </a:r>
            <a:r>
              <a:rPr lang="cs-CZ" sz="2400"/>
              <a:t>krabice</a:t>
            </a:r>
            <a:r>
              <a:rPr lang="cs-CZ" sz="2400" smtClean="0"/>
              <a:t>)</a:t>
            </a:r>
            <a:endParaRPr lang="cs-CZ" sz="24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/>
              <a:t>MC900433817 (smějící se obličej) </a:t>
            </a:r>
            <a:endParaRPr lang="cs-CZ" sz="24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MC900434411 (obličej s otazníky)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MC900440428 (obličej píše)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400" dirty="0" smtClean="0"/>
          </a:p>
        </p:txBody>
      </p:sp>
      <p:sp>
        <p:nvSpPr>
          <p:cNvPr id="3" name="Obdélník 2"/>
          <p:cNvSpPr/>
          <p:nvPr/>
        </p:nvSpPr>
        <p:spPr>
          <a:xfrm>
            <a:off x="1269860" y="293747"/>
            <a:ext cx="6696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800" b="1" dirty="0" smtClean="0"/>
              <a:t>Použité zdroje: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11043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328</TotalTime>
  <Words>295</Words>
  <Application>Microsoft Office PowerPoint</Application>
  <PresentationFormat>Předvádění na obrazovce (4:3)</PresentationFormat>
  <Paragraphs>154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Prezentace aplikace PowerPoint</vt:lpstr>
      <vt:lpstr>VYJMENOVANÁ  SLOVA PO 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pc</cp:lastModifiedBy>
  <cp:revision>37</cp:revision>
  <dcterms:created xsi:type="dcterms:W3CDTF">2012-09-11T13:55:05Z</dcterms:created>
  <dcterms:modified xsi:type="dcterms:W3CDTF">2013-04-22T09:57:46Z</dcterms:modified>
</cp:coreProperties>
</file>