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75" r:id="rId3"/>
    <p:sldId id="291" r:id="rId4"/>
    <p:sldId id="293" r:id="rId5"/>
    <p:sldId id="292" r:id="rId6"/>
    <p:sldId id="294" r:id="rId7"/>
    <p:sldId id="296" r:id="rId8"/>
    <p:sldId id="297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E8FF"/>
    <a:srgbClr val="03EDA5"/>
    <a:srgbClr val="FF00FF"/>
    <a:srgbClr val="71C6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26" autoAdjust="0"/>
    <p:restoredTop sz="94660"/>
  </p:normalViewPr>
  <p:slideViewPr>
    <p:cSldViewPr>
      <p:cViewPr varScale="1">
        <p:scale>
          <a:sx n="69" d="100"/>
          <a:sy n="69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1_2" csCatId="accent1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04_ ANGLICKÝ JAZYK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OUR CLASSROOM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98795" custScaleY="61587" custLinFactY="26816" custLinFactNeighborX="13184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3558"/>
          <a:ext cx="6498430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VY_22_ INOVACE_ 04_ ANGLICKÝ JAZYK 5</a:t>
          </a:r>
          <a:endParaRPr lang="cs-CZ" sz="2600" kern="1200" dirty="0"/>
        </a:p>
      </dsp:txBody>
      <dsp:txXfrm>
        <a:off x="1418853" y="535055"/>
        <a:ext cx="6375436" cy="1136770"/>
      </dsp:txXfrm>
    </dsp:sp>
    <dsp:sp modelId="{ED2230FF-1096-48BA-B691-CB70E3195D4E}">
      <dsp:nvSpPr>
        <dsp:cNvPr id="0" name=""/>
        <dsp:cNvSpPr/>
      </dsp:nvSpPr>
      <dsp:spPr>
        <a:xfrm>
          <a:off x="1643169" y="1890793"/>
          <a:ext cx="5926804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704666" y="1952290"/>
        <a:ext cx="5803810" cy="1136770"/>
      </dsp:txXfrm>
    </dsp:sp>
    <dsp:sp modelId="{6E27EA9C-C67C-450A-8A3C-DF1F4862AEAB}">
      <dsp:nvSpPr>
        <dsp:cNvPr id="0" name=""/>
        <dsp:cNvSpPr/>
      </dsp:nvSpPr>
      <dsp:spPr>
        <a:xfrm>
          <a:off x="3496740" y="3803317"/>
          <a:ext cx="3027760" cy="7758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OUR CLASSROOM</a:t>
          </a:r>
          <a:endParaRPr lang="cs-CZ" sz="2500" b="1" kern="1200" dirty="0"/>
        </a:p>
      </dsp:txBody>
      <dsp:txXfrm>
        <a:off x="3534614" y="3841191"/>
        <a:ext cx="2952012" cy="70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26.9.2012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image" Target="../media/image24.WMF"/><Relationship Id="rId3" Type="http://schemas.openxmlformats.org/officeDocument/2006/relationships/image" Target="../media/image14.PNG"/><Relationship Id="rId7" Type="http://schemas.openxmlformats.org/officeDocument/2006/relationships/image" Target="../media/image18.WMF"/><Relationship Id="rId12" Type="http://schemas.openxmlformats.org/officeDocument/2006/relationships/image" Target="../media/image23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11" Type="http://schemas.openxmlformats.org/officeDocument/2006/relationships/image" Target="../media/image22.WMF"/><Relationship Id="rId5" Type="http://schemas.openxmlformats.org/officeDocument/2006/relationships/image" Target="../media/image16.WMF"/><Relationship Id="rId15" Type="http://schemas.openxmlformats.org/officeDocument/2006/relationships/image" Target="../media/image2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Relationship Id="rId14" Type="http://schemas.openxmlformats.org/officeDocument/2006/relationships/image" Target="../media/image2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image" Target="../media/image26.WMF"/><Relationship Id="rId3" Type="http://schemas.openxmlformats.org/officeDocument/2006/relationships/image" Target="../media/image14.PNG"/><Relationship Id="rId7" Type="http://schemas.openxmlformats.org/officeDocument/2006/relationships/image" Target="../media/image18.WMF"/><Relationship Id="rId12" Type="http://schemas.openxmlformats.org/officeDocument/2006/relationships/image" Target="../media/image2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11" Type="http://schemas.openxmlformats.org/officeDocument/2006/relationships/image" Target="../media/image23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Relationship Id="rId1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66493987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49748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340768"/>
            <a:ext cx="8229600" cy="53285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24.9.2012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5.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pencil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pencil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case,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rubber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ruler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scissors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book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exercisebook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schoolbag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crayons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glue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blackboard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table,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desk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chair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bin, plant,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window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door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carpet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map, globe,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washbasin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clock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bookcase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computer</a:t>
            </a: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opakuje a procvičuje anglické názvy školních potřeb a věcí ve třídě. Motivuje k popisu školní třídy. </a:t>
            </a: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3265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OUR CLASSROOM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46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láček 3"/>
          <p:cNvSpPr/>
          <p:nvPr/>
        </p:nvSpPr>
        <p:spPr>
          <a:xfrm>
            <a:off x="395624" y="312535"/>
            <a:ext cx="6192600" cy="1205665"/>
          </a:xfrm>
          <a:prstGeom prst="cloudCallout">
            <a:avLst>
              <a:gd name="adj1" fmla="val 57302"/>
              <a:gd name="adj2" fmla="val 35700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in my         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12536"/>
            <a:ext cx="1625600" cy="1828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869" y="3375332"/>
            <a:ext cx="2081910" cy="241679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906" y="3068960"/>
            <a:ext cx="2604380" cy="137310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11" y="5319721"/>
            <a:ext cx="1838242" cy="101003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750" y="1902510"/>
            <a:ext cx="1822519" cy="160979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34" y="4686674"/>
            <a:ext cx="888749" cy="180013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778" y="2639152"/>
            <a:ext cx="1828572" cy="182857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25" y="1155808"/>
            <a:ext cx="2397630" cy="239763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484" y="4778779"/>
            <a:ext cx="1544422" cy="181508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849" y="381867"/>
            <a:ext cx="1051906" cy="114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98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4526774" y="193521"/>
            <a:ext cx="2049192" cy="792088"/>
          </a:xfrm>
          <a:prstGeom prst="cloudCallout">
            <a:avLst>
              <a:gd name="adj1" fmla="val 86602"/>
              <a:gd name="adj2" fmla="val 24566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Match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050" y="178070"/>
            <a:ext cx="1359940" cy="1359940"/>
          </a:xfrm>
          <a:prstGeom prst="rect">
            <a:avLst/>
          </a:prstGeom>
        </p:spPr>
      </p:pic>
      <p:sp>
        <p:nvSpPr>
          <p:cNvPr id="4" name="Zkosené hrany 3"/>
          <p:cNvSpPr/>
          <p:nvPr/>
        </p:nvSpPr>
        <p:spPr>
          <a:xfrm>
            <a:off x="7110554" y="1443799"/>
            <a:ext cx="1512168" cy="51920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6888944" y="1391634"/>
            <a:ext cx="1743623" cy="57852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PENCIL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34" y="4077072"/>
            <a:ext cx="1224806" cy="142182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71" y="2747999"/>
            <a:ext cx="1889110" cy="99599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15" y="5635317"/>
            <a:ext cx="1531969" cy="84175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92" y="2912409"/>
            <a:ext cx="1148989" cy="101487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71" y="1182116"/>
            <a:ext cx="545776" cy="110545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691" y="4498114"/>
            <a:ext cx="1096201" cy="109620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89" y="1361171"/>
            <a:ext cx="1504995" cy="150499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02" y="5625364"/>
            <a:ext cx="883570" cy="103841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34" y="238175"/>
            <a:ext cx="1051906" cy="1140330"/>
          </a:xfrm>
          <a:prstGeom prst="rect">
            <a:avLst/>
          </a:prstGeom>
        </p:spPr>
      </p:pic>
      <p:sp>
        <p:nvSpPr>
          <p:cNvPr id="24" name="Zkosené hrany 23"/>
          <p:cNvSpPr/>
          <p:nvPr/>
        </p:nvSpPr>
        <p:spPr>
          <a:xfrm>
            <a:off x="6697268" y="1361171"/>
            <a:ext cx="1269563" cy="60898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GLUE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Zkosené hrany 24"/>
          <p:cNvSpPr/>
          <p:nvPr/>
        </p:nvSpPr>
        <p:spPr>
          <a:xfrm>
            <a:off x="6575966" y="1401831"/>
            <a:ext cx="1506594" cy="63484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RULER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Zkosené hrany 25"/>
          <p:cNvSpPr/>
          <p:nvPr/>
        </p:nvSpPr>
        <p:spPr>
          <a:xfrm>
            <a:off x="6697268" y="1538010"/>
            <a:ext cx="1743623" cy="65274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RUBBER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Zkosené hrany 26"/>
          <p:cNvSpPr/>
          <p:nvPr/>
        </p:nvSpPr>
        <p:spPr>
          <a:xfrm>
            <a:off x="6519185" y="1443799"/>
            <a:ext cx="2072202" cy="68704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SCISSORS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Zkosené hrany 27"/>
          <p:cNvSpPr/>
          <p:nvPr/>
        </p:nvSpPr>
        <p:spPr>
          <a:xfrm>
            <a:off x="6519185" y="1488922"/>
            <a:ext cx="2034613" cy="59679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CRAYONS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Zkosené hrany 28"/>
          <p:cNvSpPr/>
          <p:nvPr/>
        </p:nvSpPr>
        <p:spPr>
          <a:xfrm>
            <a:off x="6225735" y="1435859"/>
            <a:ext cx="2621515" cy="66109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SCHOOL BAG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Zkosené hrany 29"/>
          <p:cNvSpPr/>
          <p:nvPr/>
        </p:nvSpPr>
        <p:spPr>
          <a:xfrm>
            <a:off x="6670353" y="1361171"/>
            <a:ext cx="1435708" cy="66696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BOOK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Zkosené hrany 30"/>
          <p:cNvSpPr/>
          <p:nvPr/>
        </p:nvSpPr>
        <p:spPr>
          <a:xfrm>
            <a:off x="5765628" y="1556006"/>
            <a:ext cx="2583766" cy="57483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PENCIL CASE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Zkosené hrany 31"/>
          <p:cNvSpPr/>
          <p:nvPr/>
        </p:nvSpPr>
        <p:spPr>
          <a:xfrm>
            <a:off x="5648772" y="1430924"/>
            <a:ext cx="3214380" cy="69028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>
                <a:solidFill>
                  <a:schemeClr val="tx1"/>
                </a:solidFill>
                <a:latin typeface="Comic Sans MS" pitchFamily="66" charset="0"/>
              </a:rPr>
              <a:t>EXERCISE 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BOOK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75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610414"/>
            <a:ext cx="2335794" cy="1637169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95536" y="312535"/>
            <a:ext cx="6408712" cy="1388273"/>
          </a:xfrm>
          <a:prstGeom prst="cloudCallout">
            <a:avLst>
              <a:gd name="adj1" fmla="val 57302"/>
              <a:gd name="adj2" fmla="val 35700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in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our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classroom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5" b="30778"/>
          <a:stretch/>
        </p:blipFill>
        <p:spPr>
          <a:xfrm>
            <a:off x="7081193" y="312535"/>
            <a:ext cx="1813083" cy="134582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116" y="5085184"/>
            <a:ext cx="1428423" cy="146112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328" y="2379485"/>
            <a:ext cx="1286325" cy="147653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224" y="4642323"/>
            <a:ext cx="1259950" cy="174016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154" y="1658362"/>
            <a:ext cx="991924" cy="127958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017" y="3478491"/>
            <a:ext cx="1659802" cy="190424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56" y="1710479"/>
            <a:ext cx="2385588" cy="20958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385" y="3904758"/>
            <a:ext cx="1816729" cy="105171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653" y="4581128"/>
            <a:ext cx="1080380" cy="179258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19" y="4642323"/>
            <a:ext cx="1083398" cy="1810693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949" y="3126136"/>
            <a:ext cx="1010327" cy="1431297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150" y="220790"/>
            <a:ext cx="1412875" cy="18288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955" y="2003035"/>
            <a:ext cx="1863728" cy="165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96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70" y="3523243"/>
            <a:ext cx="1216923" cy="852947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70"/>
          <a:stretch/>
        </p:blipFill>
        <p:spPr>
          <a:xfrm>
            <a:off x="7852931" y="151131"/>
            <a:ext cx="1291069" cy="86281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196" y="3389610"/>
            <a:ext cx="833860" cy="85294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543" y="1188647"/>
            <a:ext cx="1014089" cy="116403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301" y="5556647"/>
            <a:ext cx="849605" cy="11734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301" y="4355415"/>
            <a:ext cx="854750" cy="110262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15" y="2282980"/>
            <a:ext cx="1062578" cy="121906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62" y="195212"/>
            <a:ext cx="1240022" cy="108943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441" y="2515758"/>
            <a:ext cx="1301615" cy="7535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74" y="5512404"/>
            <a:ext cx="684997" cy="114484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55" y="4376190"/>
            <a:ext cx="819216" cy="116055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70" y="1317014"/>
            <a:ext cx="1219178" cy="1080385"/>
          </a:xfrm>
          <a:prstGeom prst="rect">
            <a:avLst/>
          </a:prstGeom>
        </p:spPr>
      </p:pic>
      <p:sp>
        <p:nvSpPr>
          <p:cNvPr id="16" name="Obláček 15"/>
          <p:cNvSpPr/>
          <p:nvPr/>
        </p:nvSpPr>
        <p:spPr>
          <a:xfrm>
            <a:off x="2843808" y="193521"/>
            <a:ext cx="2049192" cy="792088"/>
          </a:xfrm>
          <a:prstGeom prst="cloudCallout">
            <a:avLst>
              <a:gd name="adj1" fmla="val 86602"/>
              <a:gd name="adj2" fmla="val 24566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Match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486" y="174740"/>
            <a:ext cx="1043873" cy="1043873"/>
          </a:xfrm>
          <a:prstGeom prst="rect">
            <a:avLst/>
          </a:prstGeom>
        </p:spPr>
      </p:pic>
      <p:sp>
        <p:nvSpPr>
          <p:cNvPr id="18" name="Zkosené hrany 17"/>
          <p:cNvSpPr/>
          <p:nvPr/>
        </p:nvSpPr>
        <p:spPr>
          <a:xfrm>
            <a:off x="3454913" y="5729530"/>
            <a:ext cx="1961382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WINDOW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Zkosené hrany 28"/>
          <p:cNvSpPr/>
          <p:nvPr/>
        </p:nvSpPr>
        <p:spPr>
          <a:xfrm>
            <a:off x="4027098" y="5646391"/>
            <a:ext cx="1344947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MAP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Zkosené hrany 19"/>
          <p:cNvSpPr/>
          <p:nvPr/>
        </p:nvSpPr>
        <p:spPr>
          <a:xfrm>
            <a:off x="3473899" y="5677102"/>
            <a:ext cx="2504478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BLACKBOARD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Zkosené hrany 27"/>
          <p:cNvSpPr/>
          <p:nvPr/>
        </p:nvSpPr>
        <p:spPr>
          <a:xfrm>
            <a:off x="3785928" y="5865608"/>
            <a:ext cx="1772778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CARPET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Zkosené hrany 20"/>
          <p:cNvSpPr/>
          <p:nvPr/>
        </p:nvSpPr>
        <p:spPr>
          <a:xfrm>
            <a:off x="4049647" y="5959503"/>
            <a:ext cx="1245340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DESK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Zkosené hrany 25"/>
          <p:cNvSpPr/>
          <p:nvPr/>
        </p:nvSpPr>
        <p:spPr>
          <a:xfrm>
            <a:off x="4171249" y="5729530"/>
            <a:ext cx="1381471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GLOBE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Zkosené hrany 21"/>
          <p:cNvSpPr/>
          <p:nvPr/>
        </p:nvSpPr>
        <p:spPr>
          <a:xfrm>
            <a:off x="4013123" y="5903211"/>
            <a:ext cx="1281864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TABLE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Zkosené hrany 24"/>
          <p:cNvSpPr/>
          <p:nvPr/>
        </p:nvSpPr>
        <p:spPr>
          <a:xfrm>
            <a:off x="4090960" y="5865608"/>
            <a:ext cx="2056795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BOOKCASE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Zkosené hrany 29"/>
          <p:cNvSpPr/>
          <p:nvPr/>
        </p:nvSpPr>
        <p:spPr>
          <a:xfrm>
            <a:off x="4267446" y="6055209"/>
            <a:ext cx="1455401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CLOCK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Zkosené hrany 23"/>
          <p:cNvSpPr/>
          <p:nvPr/>
        </p:nvSpPr>
        <p:spPr>
          <a:xfrm>
            <a:off x="4171249" y="6115536"/>
            <a:ext cx="1274908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DOOR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4212255" y="5732091"/>
            <a:ext cx="1361489" cy="45988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PLANT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Zkosené hrany 22"/>
          <p:cNvSpPr/>
          <p:nvPr/>
        </p:nvSpPr>
        <p:spPr>
          <a:xfrm>
            <a:off x="4201733" y="6143357"/>
            <a:ext cx="1356973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CHAIR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Zkosené hrany 26"/>
          <p:cNvSpPr/>
          <p:nvPr/>
        </p:nvSpPr>
        <p:spPr>
          <a:xfrm>
            <a:off x="4435604" y="5954803"/>
            <a:ext cx="1106558" cy="4384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BIN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4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3424389" y="312536"/>
            <a:ext cx="2947722" cy="1205665"/>
          </a:xfrm>
          <a:prstGeom prst="cloudCallout">
            <a:avLst>
              <a:gd name="adj1" fmla="val 75871"/>
              <a:gd name="adj2" fmla="val 23060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it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12536"/>
            <a:ext cx="1625600" cy="1828800"/>
          </a:xfrm>
          <a:prstGeom prst="rect">
            <a:avLst/>
          </a:prstGeom>
        </p:spPr>
      </p:pic>
      <p:sp>
        <p:nvSpPr>
          <p:cNvPr id="28" name="Plechovka 27"/>
          <p:cNvSpPr/>
          <p:nvPr/>
        </p:nvSpPr>
        <p:spPr>
          <a:xfrm>
            <a:off x="725722" y="427697"/>
            <a:ext cx="1375467" cy="975341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RLEUR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Plechovka 28"/>
          <p:cNvSpPr/>
          <p:nvPr/>
        </p:nvSpPr>
        <p:spPr>
          <a:xfrm>
            <a:off x="3071355" y="1604955"/>
            <a:ext cx="1428863" cy="936104"/>
          </a:xfrm>
          <a:prstGeom prst="ca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KOBO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Plechovka 29"/>
          <p:cNvSpPr/>
          <p:nvPr/>
        </p:nvSpPr>
        <p:spPr>
          <a:xfrm>
            <a:off x="885378" y="2708920"/>
            <a:ext cx="1440160" cy="940668"/>
          </a:xfrm>
          <a:prstGeom prst="can">
            <a:avLst/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RBUBRE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Plechovka 30"/>
          <p:cNvSpPr/>
          <p:nvPr/>
        </p:nvSpPr>
        <p:spPr>
          <a:xfrm>
            <a:off x="760733" y="4871649"/>
            <a:ext cx="2231335" cy="953213"/>
          </a:xfrm>
          <a:prstGeom prst="ca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BACLKBAODR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Plechovka 31"/>
          <p:cNvSpPr/>
          <p:nvPr/>
        </p:nvSpPr>
        <p:spPr>
          <a:xfrm>
            <a:off x="6574598" y="2358899"/>
            <a:ext cx="1611428" cy="1080120"/>
          </a:xfrm>
          <a:prstGeom prst="can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LNCEPI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3" name="Plechovka 32"/>
          <p:cNvSpPr/>
          <p:nvPr/>
        </p:nvSpPr>
        <p:spPr>
          <a:xfrm>
            <a:off x="3894116" y="3132138"/>
            <a:ext cx="1806346" cy="1034899"/>
          </a:xfrm>
          <a:prstGeom prst="ca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WDINWO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Plechovka 33"/>
          <p:cNvSpPr/>
          <p:nvPr/>
        </p:nvSpPr>
        <p:spPr>
          <a:xfrm>
            <a:off x="6786443" y="4473917"/>
            <a:ext cx="1702633" cy="865826"/>
          </a:xfrm>
          <a:prstGeom prst="can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PETRAC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478840" y="1780552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958012" y="2903329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6444208" y="3861048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727210" y="4081636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3826315" y="4653136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60733" y="6339679"/>
            <a:ext cx="228004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701656" y="5832598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4067944" y="6347415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Plechovka 26"/>
          <p:cNvSpPr/>
          <p:nvPr/>
        </p:nvSpPr>
        <p:spPr>
          <a:xfrm>
            <a:off x="4341451" y="4941543"/>
            <a:ext cx="1375467" cy="975341"/>
          </a:xfrm>
          <a:prstGeom prst="can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NEP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9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2" t="4848" r="6668" b="7272"/>
          <a:stretch/>
        </p:blipFill>
        <p:spPr>
          <a:xfrm>
            <a:off x="468676" y="548678"/>
            <a:ext cx="8182388" cy="619015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491"/>
            <a:ext cx="1602007" cy="1440160"/>
          </a:xfrm>
          <a:prstGeom prst="rect">
            <a:avLst/>
          </a:prstGeom>
        </p:spPr>
      </p:pic>
      <p:sp>
        <p:nvSpPr>
          <p:cNvPr id="4" name="Obláček 3"/>
          <p:cNvSpPr/>
          <p:nvPr/>
        </p:nvSpPr>
        <p:spPr>
          <a:xfrm>
            <a:off x="3635896" y="87257"/>
            <a:ext cx="4824536" cy="1088387"/>
          </a:xfrm>
          <a:prstGeom prst="cloudCallout">
            <a:avLst>
              <a:gd name="adj1" fmla="val -98032"/>
              <a:gd name="adj2" fmla="val -2221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Can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describe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our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classroom</a:t>
            </a:r>
            <a:r>
              <a:rPr lang="cs-CZ" sz="2400" b="1" dirty="0">
                <a:solidFill>
                  <a:schemeClr val="tx1"/>
                </a:solidFill>
                <a:latin typeface="Comic Sans MS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3871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48796"/>
            <a:ext cx="87849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MC900433817 </a:t>
            </a:r>
            <a:r>
              <a:rPr lang="cs-CZ" sz="2400" dirty="0"/>
              <a:t>(smějící se obličej) </a:t>
            </a:r>
            <a:r>
              <a:rPr lang="cs-CZ" sz="2400" dirty="0" smtClean="0"/>
              <a:t>   MC90054932 (koš)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MC900434411 (obličej s otazníky)   MC900192373 (knihovna)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MC900440454 (obličej s počítačem) MC900441468 (hodiny)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MC900437797 (obličej s lupou)      MC900351554 </a:t>
            </a:r>
            <a:r>
              <a:rPr lang="cs-CZ" sz="2400" dirty="0"/>
              <a:t>(umyvadlo)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MC900199367 (sešit)                      MC900193640 </a:t>
            </a:r>
            <a:r>
              <a:rPr lang="cs-CZ" sz="2400" dirty="0"/>
              <a:t>(stůl</a:t>
            </a:r>
            <a:r>
              <a:rPr lang="cs-CZ" sz="2400" dirty="0" smtClean="0"/>
              <a:t>)         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MC900232723 (psací potřeby)         MC900359587 (tabule)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MC900234084 (pastelky)                 MC900234073 (glóbus)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MC900234087 (penál)                     MC90089046 (mapa)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MC900351683 (lepidlo)                   MC900383832 (židle)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MC900432594 (nůžky)                     MC900234093 (lavice)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MC900441734 (kniha)                     MC900350513 (koberec)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MC900379961 (pero)                       MC900237615 (okno)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MC900396570 (aktovka)                  MC900352378 (dveře)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69860" y="293747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477</TotalTime>
  <Words>311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50</cp:revision>
  <dcterms:created xsi:type="dcterms:W3CDTF">2012-09-11T13:55:05Z</dcterms:created>
  <dcterms:modified xsi:type="dcterms:W3CDTF">2012-09-26T05:20:09Z</dcterms:modified>
</cp:coreProperties>
</file>