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14"/>
  </p:notesMasterIdLst>
  <p:sldIdLst>
    <p:sldId id="258" r:id="rId2"/>
    <p:sldId id="275" r:id="rId3"/>
    <p:sldId id="325" r:id="rId4"/>
    <p:sldId id="326" r:id="rId5"/>
    <p:sldId id="328" r:id="rId6"/>
    <p:sldId id="329" r:id="rId7"/>
    <p:sldId id="327" r:id="rId8"/>
    <p:sldId id="334" r:id="rId9"/>
    <p:sldId id="331" r:id="rId10"/>
    <p:sldId id="332" r:id="rId11"/>
    <p:sldId id="324" r:id="rId12"/>
    <p:sldId id="27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76F91"/>
    <a:srgbClr val="03EDA5"/>
    <a:srgbClr val="FF00FF"/>
    <a:srgbClr val="68FF01"/>
    <a:srgbClr val="71C600"/>
    <a:srgbClr val="B73939"/>
    <a:srgbClr val="00CCFF"/>
    <a:srgbClr val="EB1B05"/>
    <a:srgbClr val="EB053C"/>
    <a:srgbClr val="A7E8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626" autoAdjust="0"/>
    <p:restoredTop sz="94660"/>
  </p:normalViewPr>
  <p:slideViewPr>
    <p:cSldViewPr>
      <p:cViewPr varScale="1">
        <p:scale>
          <a:sx n="68" d="100"/>
          <a:sy n="68" d="100"/>
        </p:scale>
        <p:origin x="-136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accent1_2" csCatId="accent1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VY_22_ INOVACE_ 08_ ANGLICKÝ JAZYK 5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Potštejn,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dirty="0" smtClean="0"/>
            <a:t>MY TIMETABLE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LinFactNeighborX="-352" custLinFactNeighborY="4297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FlipHor="1" custScaleX="21204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9339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103067" custScaleY="61587" custLinFactY="26816" custLinFactNeighborX="13184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4DC76B2F-2560-45B4-9B7C-CCAD9A85EB04}" type="presOf" srcId="{D07A5630-6FBA-4728-88CD-6E1E179CB30C}" destId="{908BA98C-A95B-4D99-AB45-D03C9BA08086}" srcOrd="0" destOrd="0" presId="urn:microsoft.com/office/officeart/2005/8/layout/pyramid2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406BF5DD-5DC7-489F-B790-5DC8EDEBACBA}" type="presOf" srcId="{D14199FD-C0E7-4C1B-9738-0FA9E56F2803}" destId="{E915DD33-C422-48D7-A147-9DF518074CD6}" srcOrd="0" destOrd="0" presId="urn:microsoft.com/office/officeart/2005/8/layout/pyramid2"/>
    <dgm:cxn modelId="{BAB37518-A2CF-40BC-A045-DB53E4804F8C}" type="presOf" srcId="{4998EED1-9AAF-4045-BAC6-AA54B1A3E015}" destId="{6E27EA9C-C67C-450A-8A3C-DF1F4862AEAB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94EE9778-D9C9-45FC-BB7C-B89E3D849378}" type="presOf" srcId="{33733867-CCF3-40F1-A592-7074E0CC194F}" destId="{ED2230FF-1096-48BA-B691-CB70E3195D4E}" srcOrd="0" destOrd="0" presId="urn:microsoft.com/office/officeart/2005/8/layout/pyramid2"/>
    <dgm:cxn modelId="{9C7ED98D-F8A7-4850-A2BF-4B1AA2E5CF89}" type="presParOf" srcId="{E915DD33-C422-48D7-A147-9DF518074CD6}" destId="{AA8D1857-C2BD-4E9B-945E-6C696E0FAF33}" srcOrd="0" destOrd="0" presId="urn:microsoft.com/office/officeart/2005/8/layout/pyramid2"/>
    <dgm:cxn modelId="{E5638475-0E91-4CC5-BBC3-CD28C4EC844E}" type="presParOf" srcId="{E915DD33-C422-48D7-A147-9DF518074CD6}" destId="{3BAA9B1B-BFD6-4CA9-90A9-730241A0D9F7}" srcOrd="1" destOrd="0" presId="urn:microsoft.com/office/officeart/2005/8/layout/pyramid2"/>
    <dgm:cxn modelId="{9F988CF5-932B-4382-AED9-940C01C99D24}" type="presParOf" srcId="{3BAA9B1B-BFD6-4CA9-90A9-730241A0D9F7}" destId="{908BA98C-A95B-4D99-AB45-D03C9BA08086}" srcOrd="0" destOrd="0" presId="urn:microsoft.com/office/officeart/2005/8/layout/pyramid2"/>
    <dgm:cxn modelId="{ECCBDBCD-F2B0-420D-A791-0D0CA27F4B49}" type="presParOf" srcId="{3BAA9B1B-BFD6-4CA9-90A9-730241A0D9F7}" destId="{259FFE0E-3104-4C28-90A5-34C9081B2D21}" srcOrd="1" destOrd="0" presId="urn:microsoft.com/office/officeart/2005/8/layout/pyramid2"/>
    <dgm:cxn modelId="{342B0288-40AE-48D9-A850-7728DF9C545A}" type="presParOf" srcId="{3BAA9B1B-BFD6-4CA9-90A9-730241A0D9F7}" destId="{ED2230FF-1096-48BA-B691-CB70E3195D4E}" srcOrd="2" destOrd="0" presId="urn:microsoft.com/office/officeart/2005/8/layout/pyramid2"/>
    <dgm:cxn modelId="{05229D46-ACCB-4816-B0C8-1B7A1CE1D416}" type="presParOf" srcId="{3BAA9B1B-BFD6-4CA9-90A9-730241A0D9F7}" destId="{73724FA6-330F-43B7-BA60-483C4E413C56}" srcOrd="3" destOrd="0" presId="urn:microsoft.com/office/officeart/2005/8/layout/pyramid2"/>
    <dgm:cxn modelId="{34FEBC02-CCA6-48B2-A15F-A19CE023DFFD}" type="presParOf" srcId="{3BAA9B1B-BFD6-4CA9-90A9-730241A0D9F7}" destId="{6E27EA9C-C67C-450A-8A3C-DF1F4862AEAB}" srcOrd="4" destOrd="0" presId="urn:microsoft.com/office/officeart/2005/8/layout/pyramid2"/>
    <dgm:cxn modelId="{B6BE8715-F0C4-4078-BE63-0511D67E39B0}" type="presParOf" srcId="{3BAA9B1B-BFD6-4CA9-90A9-730241A0D9F7}" destId="{17B3546A-C897-435D-919C-1F74B4E8CF45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A8D1857-C2BD-4E9B-945E-6C696E0FAF33}">
      <dsp:nvSpPr>
        <dsp:cNvPr id="0" name=""/>
        <dsp:cNvSpPr/>
      </dsp:nvSpPr>
      <dsp:spPr>
        <a:xfrm>
          <a:off x="700176" y="0"/>
          <a:ext cx="4714907" cy="4714907"/>
        </a:xfrm>
        <a:prstGeom prst="triangl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8BA98C-A95B-4D99-AB45-D03C9BA08086}">
      <dsp:nvSpPr>
        <dsp:cNvPr id="0" name=""/>
        <dsp:cNvSpPr/>
      </dsp:nvSpPr>
      <dsp:spPr>
        <a:xfrm flipH="1">
          <a:off x="1357356" y="473558"/>
          <a:ext cx="6498430" cy="1259764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VY_22_ INOVACE_ 08_ ANGLICKÝ JAZYK 5</a:t>
          </a:r>
          <a:endParaRPr lang="cs-CZ" sz="2600" kern="1200" dirty="0"/>
        </a:p>
      </dsp:txBody>
      <dsp:txXfrm flipH="1">
        <a:off x="1357356" y="473558"/>
        <a:ext cx="6498430" cy="1259764"/>
      </dsp:txXfrm>
    </dsp:sp>
    <dsp:sp modelId="{ED2230FF-1096-48BA-B691-CB70E3195D4E}">
      <dsp:nvSpPr>
        <dsp:cNvPr id="0" name=""/>
        <dsp:cNvSpPr/>
      </dsp:nvSpPr>
      <dsp:spPr>
        <a:xfrm>
          <a:off x="1643169" y="1890793"/>
          <a:ext cx="5926804" cy="1259764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Základní škola a Mateřská škola, Potštejn, okres Rychnov nad Kněžnou</a:t>
          </a:r>
          <a:endParaRPr lang="cs-CZ" sz="2500" kern="1200" dirty="0"/>
        </a:p>
      </dsp:txBody>
      <dsp:txXfrm>
        <a:off x="1643169" y="1890793"/>
        <a:ext cx="5926804" cy="1259764"/>
      </dsp:txXfrm>
    </dsp:sp>
    <dsp:sp modelId="{6E27EA9C-C67C-450A-8A3C-DF1F4862AEAB}">
      <dsp:nvSpPr>
        <dsp:cNvPr id="0" name=""/>
        <dsp:cNvSpPr/>
      </dsp:nvSpPr>
      <dsp:spPr>
        <a:xfrm>
          <a:off x="3431278" y="3803317"/>
          <a:ext cx="3158684" cy="775851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b="1" kern="1200" dirty="0" smtClean="0"/>
            <a:t>MY TIMETABLE</a:t>
          </a:r>
          <a:endParaRPr lang="cs-CZ" sz="2500" b="1" kern="1200" dirty="0"/>
        </a:p>
      </dsp:txBody>
      <dsp:txXfrm>
        <a:off x="3431278" y="3803317"/>
        <a:ext cx="3158684" cy="77585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5641B3-4856-4AF2-9BAB-9703832356B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BBBDA7-3FA5-44F3-9AD0-9F969384140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799906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BBBDA7-3FA5-44F3-9AD0-9F9693841400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720964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12" Type="http://schemas.openxmlformats.org/officeDocument/2006/relationships/image" Target="../media/image14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11" Type="http://schemas.openxmlformats.org/officeDocument/2006/relationships/image" Target="../media/image13.wmf"/><Relationship Id="rId5" Type="http://schemas.openxmlformats.org/officeDocument/2006/relationships/image" Target="../media/image7.wmf"/><Relationship Id="rId10" Type="http://schemas.openxmlformats.org/officeDocument/2006/relationships/image" Target="../media/image12.wmf"/><Relationship Id="rId4" Type="http://schemas.openxmlformats.org/officeDocument/2006/relationships/image" Target="../media/image6.wmf"/><Relationship Id="rId9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5.wmf"/><Relationship Id="rId7" Type="http://schemas.openxmlformats.org/officeDocument/2006/relationships/image" Target="../media/image10.wmf"/><Relationship Id="rId12" Type="http://schemas.openxmlformats.org/officeDocument/2006/relationships/image" Target="../media/image6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wmf"/><Relationship Id="rId11" Type="http://schemas.openxmlformats.org/officeDocument/2006/relationships/image" Target="../media/image2.wmf"/><Relationship Id="rId5" Type="http://schemas.openxmlformats.org/officeDocument/2006/relationships/image" Target="../media/image8.wmf"/><Relationship Id="rId10" Type="http://schemas.openxmlformats.org/officeDocument/2006/relationships/image" Target="../media/image13.wmf"/><Relationship Id="rId4" Type="http://schemas.openxmlformats.org/officeDocument/2006/relationships/image" Target="../media/image7.wmf"/><Relationship Id="rId9" Type="http://schemas.openxmlformats.org/officeDocument/2006/relationships/image" Target="../media/image12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wmf"/><Relationship Id="rId3" Type="http://schemas.openxmlformats.org/officeDocument/2006/relationships/image" Target="../media/image16.wmf"/><Relationship Id="rId7" Type="http://schemas.openxmlformats.org/officeDocument/2006/relationships/image" Target="../media/image20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wmf"/><Relationship Id="rId5" Type="http://schemas.openxmlformats.org/officeDocument/2006/relationships/image" Target="../media/image18.wmf"/><Relationship Id="rId4" Type="http://schemas.openxmlformats.org/officeDocument/2006/relationships/image" Target="../media/image17.wmf"/><Relationship Id="rId9" Type="http://schemas.openxmlformats.org/officeDocument/2006/relationships/image" Target="../media/image22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3" Type="http://schemas.openxmlformats.org/officeDocument/2006/relationships/image" Target="../media/image12.wmf"/><Relationship Id="rId7" Type="http://schemas.openxmlformats.org/officeDocument/2006/relationships/image" Target="../media/image10.wmf"/><Relationship Id="rId12" Type="http://schemas.openxmlformats.org/officeDocument/2006/relationships/image" Target="../media/image5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11" Type="http://schemas.openxmlformats.org/officeDocument/2006/relationships/image" Target="../media/image24.wmf"/><Relationship Id="rId5" Type="http://schemas.openxmlformats.org/officeDocument/2006/relationships/image" Target="../media/image4.wmf"/><Relationship Id="rId10" Type="http://schemas.openxmlformats.org/officeDocument/2006/relationships/image" Target="../media/image8.wmf"/><Relationship Id="rId4" Type="http://schemas.openxmlformats.org/officeDocument/2006/relationships/image" Target="../media/image6.wmf"/><Relationship Id="rId9" Type="http://schemas.openxmlformats.org/officeDocument/2006/relationships/image" Target="../media/image7.w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3" Type="http://schemas.openxmlformats.org/officeDocument/2006/relationships/image" Target="../media/image12.wmf"/><Relationship Id="rId7" Type="http://schemas.openxmlformats.org/officeDocument/2006/relationships/image" Target="../media/image10.wmf"/><Relationship Id="rId12" Type="http://schemas.openxmlformats.org/officeDocument/2006/relationships/image" Target="../media/image5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11" Type="http://schemas.openxmlformats.org/officeDocument/2006/relationships/image" Target="../media/image2.wmf"/><Relationship Id="rId5" Type="http://schemas.openxmlformats.org/officeDocument/2006/relationships/image" Target="../media/image4.wmf"/><Relationship Id="rId10" Type="http://schemas.openxmlformats.org/officeDocument/2006/relationships/image" Target="../media/image8.wmf"/><Relationship Id="rId4" Type="http://schemas.openxmlformats.org/officeDocument/2006/relationships/image" Target="../media/image6.wmf"/><Relationship Id="rId9" Type="http://schemas.openxmlformats.org/officeDocument/2006/relationships/image" Target="../media/image7.wm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534072882"/>
              </p:ext>
            </p:extLst>
          </p:nvPr>
        </p:nvGraphicFramePr>
        <p:xfrm>
          <a:off x="214282" y="1785926"/>
          <a:ext cx="8572560" cy="47149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428728" y="428605"/>
            <a:ext cx="6715171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357554" y="4749748"/>
            <a:ext cx="3734726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</a:t>
            </a:r>
            <a:r>
              <a:rPr lang="cs-CZ" dirty="0" err="1" smtClean="0">
                <a:solidFill>
                  <a:sysClr val="windowText" lastClr="000000"/>
                </a:solidFill>
              </a:rPr>
              <a:t>Mgr.Renata</a:t>
            </a:r>
            <a:r>
              <a:rPr lang="cs-CZ" dirty="0" smtClean="0">
                <a:solidFill>
                  <a:sysClr val="windowText" lastClr="000000"/>
                </a:solidFill>
              </a:rPr>
              <a:t> </a:t>
            </a:r>
            <a:r>
              <a:rPr lang="cs-CZ" dirty="0" err="1" smtClean="0">
                <a:solidFill>
                  <a:sysClr val="windowText" lastClr="000000"/>
                </a:solidFill>
              </a:rPr>
              <a:t>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571017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VYJMENOVANÁ  SLOVA PO 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340768"/>
            <a:ext cx="8229600" cy="532859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endParaRPr lang="cs-CZ" sz="2800" b="1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OVĚŘENÍ VE VÝUCE: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22.10.2012</a:t>
            </a:r>
          </a:p>
          <a:p>
            <a:pPr>
              <a:buFont typeface="Arial" pitchFamily="34" charset="0"/>
              <a:buChar char="•"/>
            </a:pPr>
            <a:endParaRPr lang="cs-CZ" sz="28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PŘEDMĚT: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Anglický jazyk       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ROČNÍK: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5.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KLÍČOVÁ SLOVA: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timetable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Czech,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Maths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Art, Music,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English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Science, P.E., I.T.,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History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Geography</a:t>
            </a:r>
            <a:endParaRPr lang="cs-CZ" sz="28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ANOTACE: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DUM opakuje názvy dnů v týdnu. Seznamuje žáky s názvy předmětů.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332656"/>
            <a:ext cx="79928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atin typeface="Comic Sans MS" pitchFamily="66" charset="0"/>
              </a:rPr>
              <a:t>MY TIMETABLE</a:t>
            </a:r>
            <a:endParaRPr lang="cs-CZ" sz="48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624621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341816852"/>
              </p:ext>
            </p:extLst>
          </p:nvPr>
        </p:nvGraphicFramePr>
        <p:xfrm>
          <a:off x="2123728" y="1340768"/>
          <a:ext cx="6216354" cy="5121315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690706"/>
                <a:gridCol w="690706"/>
                <a:gridCol w="690706"/>
                <a:gridCol w="690706"/>
                <a:gridCol w="690706"/>
                <a:gridCol w="690706"/>
                <a:gridCol w="690706"/>
                <a:gridCol w="690706"/>
                <a:gridCol w="690706"/>
              </a:tblGrid>
              <a:tr h="569035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Y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E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D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A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Y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S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G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D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W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569035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A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F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W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M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O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U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F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E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E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569035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D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D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E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N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Y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N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E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W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D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569035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S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A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T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U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R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D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A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Y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N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569035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R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Y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A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S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N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A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D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A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E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569035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U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T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S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F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U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Y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A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D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S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569035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H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H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Y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A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D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N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O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M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D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569035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T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U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E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S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D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A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Y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O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A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569035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S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R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I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F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R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I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D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A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Y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Obláček 4"/>
          <p:cNvSpPr/>
          <p:nvPr/>
        </p:nvSpPr>
        <p:spPr>
          <a:xfrm>
            <a:off x="2627784" y="131783"/>
            <a:ext cx="4896544" cy="980960"/>
          </a:xfrm>
          <a:prstGeom prst="cloudCallout">
            <a:avLst>
              <a:gd name="adj1" fmla="val -62547"/>
              <a:gd name="adj2" fmla="val 65278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Do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find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days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of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the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week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1523" y="552743"/>
            <a:ext cx="1296144" cy="14581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26927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165322643"/>
              </p:ext>
            </p:extLst>
          </p:nvPr>
        </p:nvGraphicFramePr>
        <p:xfrm>
          <a:off x="2339752" y="1484784"/>
          <a:ext cx="6216354" cy="5056336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690706"/>
                <a:gridCol w="690706"/>
                <a:gridCol w="690706"/>
                <a:gridCol w="690706"/>
                <a:gridCol w="690706"/>
                <a:gridCol w="690706"/>
                <a:gridCol w="690706"/>
                <a:gridCol w="690706"/>
                <a:gridCol w="690706"/>
              </a:tblGrid>
              <a:tr h="569035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B0F0"/>
                          </a:solidFill>
                          <a:latin typeface="Comic Sans MS" pitchFamily="66" charset="0"/>
                        </a:rPr>
                        <a:t>Y</a:t>
                      </a:r>
                      <a:endParaRPr lang="cs-CZ" sz="2400" b="1" dirty="0">
                        <a:solidFill>
                          <a:srgbClr val="00B0F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C000"/>
                          </a:solidFill>
                          <a:latin typeface="Comic Sans MS" pitchFamily="66" charset="0"/>
                        </a:rPr>
                        <a:t>S</a:t>
                      </a:r>
                      <a:endParaRPr lang="cs-CZ" sz="2400" b="1" dirty="0">
                        <a:solidFill>
                          <a:srgbClr val="FFC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FF"/>
                          </a:solidFill>
                          <a:latin typeface="Comic Sans MS" pitchFamily="66" charset="0"/>
                        </a:rPr>
                        <a:t>W</a:t>
                      </a:r>
                      <a:endParaRPr lang="cs-CZ" sz="2400" b="1" dirty="0">
                        <a:solidFill>
                          <a:srgbClr val="FF00FF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569035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B0F0"/>
                          </a:solidFill>
                          <a:latin typeface="Comic Sans MS" pitchFamily="66" charset="0"/>
                        </a:rPr>
                        <a:t>A</a:t>
                      </a:r>
                      <a:endParaRPr lang="cs-CZ" sz="2400" b="1" dirty="0">
                        <a:solidFill>
                          <a:srgbClr val="00B0F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C000"/>
                          </a:solidFill>
                          <a:latin typeface="Comic Sans MS" pitchFamily="66" charset="0"/>
                        </a:rPr>
                        <a:t>U</a:t>
                      </a:r>
                      <a:endParaRPr lang="cs-CZ" sz="2400" b="1" dirty="0">
                        <a:solidFill>
                          <a:srgbClr val="FFC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FF"/>
                          </a:solidFill>
                          <a:latin typeface="Comic Sans MS" pitchFamily="66" charset="0"/>
                        </a:rPr>
                        <a:t>E</a:t>
                      </a:r>
                      <a:endParaRPr lang="cs-CZ" sz="2400" b="1" dirty="0">
                        <a:solidFill>
                          <a:srgbClr val="FF00FF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569035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B0F0"/>
                          </a:solidFill>
                          <a:latin typeface="Comic Sans MS" pitchFamily="66" charset="0"/>
                        </a:rPr>
                        <a:t>D</a:t>
                      </a:r>
                      <a:endParaRPr lang="cs-CZ" sz="2400" b="1" dirty="0">
                        <a:solidFill>
                          <a:srgbClr val="00B0F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C000"/>
                          </a:solidFill>
                          <a:latin typeface="Comic Sans MS" pitchFamily="66" charset="0"/>
                        </a:rPr>
                        <a:t>N</a:t>
                      </a:r>
                      <a:endParaRPr lang="cs-CZ" sz="2400" b="1" dirty="0">
                        <a:solidFill>
                          <a:srgbClr val="FFC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FF"/>
                          </a:solidFill>
                          <a:latin typeface="Comic Sans MS" pitchFamily="66" charset="0"/>
                        </a:rPr>
                        <a:t>D</a:t>
                      </a:r>
                      <a:endParaRPr lang="cs-CZ" sz="2400" b="1" dirty="0">
                        <a:solidFill>
                          <a:srgbClr val="FF00FF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569035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B0F0"/>
                          </a:solidFill>
                          <a:latin typeface="Comic Sans MS" pitchFamily="66" charset="0"/>
                        </a:rPr>
                        <a:t>S</a:t>
                      </a:r>
                      <a:endParaRPr lang="cs-CZ" sz="2400" b="1" dirty="0">
                        <a:solidFill>
                          <a:srgbClr val="00B0F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A</a:t>
                      </a:r>
                      <a:endParaRPr lang="cs-CZ" sz="2400" b="1" dirty="0">
                        <a:solidFill>
                          <a:schemeClr val="accent3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T</a:t>
                      </a:r>
                      <a:endParaRPr lang="cs-CZ" sz="2400" b="1" dirty="0">
                        <a:solidFill>
                          <a:schemeClr val="accent3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U</a:t>
                      </a:r>
                      <a:endParaRPr lang="cs-CZ" sz="2400" b="1" dirty="0">
                        <a:solidFill>
                          <a:schemeClr val="accent3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R</a:t>
                      </a:r>
                      <a:endParaRPr lang="cs-CZ" sz="2400" b="1" dirty="0">
                        <a:solidFill>
                          <a:schemeClr val="accent3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C000"/>
                          </a:solidFill>
                          <a:latin typeface="Comic Sans MS" pitchFamily="66" charset="0"/>
                        </a:rPr>
                        <a:t>D</a:t>
                      </a:r>
                      <a:endParaRPr lang="cs-CZ" sz="2400" b="1" dirty="0">
                        <a:solidFill>
                          <a:srgbClr val="FFC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A</a:t>
                      </a:r>
                      <a:endParaRPr lang="cs-CZ" sz="2400" b="1" dirty="0">
                        <a:solidFill>
                          <a:schemeClr val="accent3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Y</a:t>
                      </a:r>
                      <a:endParaRPr lang="cs-CZ" sz="2400" b="1" dirty="0">
                        <a:solidFill>
                          <a:schemeClr val="accent3">
                            <a:lumMod val="50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FF"/>
                          </a:solidFill>
                          <a:latin typeface="Comic Sans MS" pitchFamily="66" charset="0"/>
                        </a:rPr>
                        <a:t>N</a:t>
                      </a:r>
                      <a:endParaRPr lang="cs-CZ" sz="2400" b="1" dirty="0">
                        <a:solidFill>
                          <a:srgbClr val="FF00FF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569035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B0F0"/>
                          </a:solidFill>
                          <a:latin typeface="Comic Sans MS" pitchFamily="66" charset="0"/>
                        </a:rPr>
                        <a:t>R</a:t>
                      </a:r>
                      <a:endParaRPr lang="cs-CZ" sz="2400" b="1" dirty="0">
                        <a:solidFill>
                          <a:srgbClr val="00B0F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C000"/>
                          </a:solidFill>
                          <a:latin typeface="Comic Sans MS" pitchFamily="66" charset="0"/>
                        </a:rPr>
                        <a:t>A</a:t>
                      </a:r>
                      <a:endParaRPr lang="cs-CZ" sz="2400" b="1" dirty="0">
                        <a:solidFill>
                          <a:srgbClr val="FFC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FF"/>
                          </a:solidFill>
                          <a:latin typeface="Comic Sans MS" pitchFamily="66" charset="0"/>
                        </a:rPr>
                        <a:t>E</a:t>
                      </a:r>
                      <a:endParaRPr lang="cs-CZ" sz="2400" b="1" dirty="0">
                        <a:solidFill>
                          <a:srgbClr val="FF00FF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569035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B0F0"/>
                          </a:solidFill>
                          <a:latin typeface="Comic Sans MS" pitchFamily="66" charset="0"/>
                        </a:rPr>
                        <a:t>U</a:t>
                      </a:r>
                      <a:endParaRPr lang="cs-CZ" sz="2400" b="1" dirty="0">
                        <a:solidFill>
                          <a:srgbClr val="00B0F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C000"/>
                          </a:solidFill>
                          <a:latin typeface="Comic Sans MS" pitchFamily="66" charset="0"/>
                        </a:rPr>
                        <a:t>Y</a:t>
                      </a:r>
                      <a:endParaRPr lang="cs-CZ" sz="2400" b="1" dirty="0">
                        <a:solidFill>
                          <a:srgbClr val="FFC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FF"/>
                          </a:solidFill>
                          <a:latin typeface="Comic Sans MS" pitchFamily="66" charset="0"/>
                        </a:rPr>
                        <a:t>S</a:t>
                      </a:r>
                      <a:endParaRPr lang="cs-CZ" sz="2400" b="1" dirty="0">
                        <a:solidFill>
                          <a:srgbClr val="FF00FF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569035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B0F0"/>
                          </a:solidFill>
                          <a:latin typeface="Comic Sans MS" pitchFamily="66" charset="0"/>
                        </a:rPr>
                        <a:t>H</a:t>
                      </a:r>
                      <a:endParaRPr lang="cs-CZ" sz="2400" b="1" dirty="0">
                        <a:solidFill>
                          <a:srgbClr val="00B0F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Y</a:t>
                      </a:r>
                      <a:endParaRPr lang="cs-CZ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A</a:t>
                      </a:r>
                      <a:endParaRPr lang="cs-CZ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D</a:t>
                      </a:r>
                      <a:endParaRPr lang="cs-CZ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N</a:t>
                      </a:r>
                      <a:endParaRPr lang="cs-CZ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O</a:t>
                      </a:r>
                      <a:endParaRPr lang="cs-CZ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M</a:t>
                      </a:r>
                      <a:endParaRPr lang="cs-CZ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FF"/>
                          </a:solidFill>
                          <a:latin typeface="Comic Sans MS" pitchFamily="66" charset="0"/>
                        </a:rPr>
                        <a:t>D</a:t>
                      </a:r>
                      <a:endParaRPr lang="cs-CZ" sz="2400" b="1" dirty="0">
                        <a:solidFill>
                          <a:srgbClr val="FF00FF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569035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B73939"/>
                          </a:solidFill>
                          <a:latin typeface="Comic Sans MS" pitchFamily="66" charset="0"/>
                        </a:rPr>
                        <a:t>T</a:t>
                      </a:r>
                      <a:endParaRPr lang="cs-CZ" sz="2400" b="1" dirty="0">
                        <a:solidFill>
                          <a:srgbClr val="B73939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B73939"/>
                          </a:solidFill>
                          <a:latin typeface="Comic Sans MS" pitchFamily="66" charset="0"/>
                        </a:rPr>
                        <a:t>U</a:t>
                      </a:r>
                      <a:endParaRPr lang="cs-CZ" sz="2400" b="1" dirty="0">
                        <a:solidFill>
                          <a:srgbClr val="B73939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B73939"/>
                          </a:solidFill>
                          <a:latin typeface="Comic Sans MS" pitchFamily="66" charset="0"/>
                        </a:rPr>
                        <a:t>E</a:t>
                      </a:r>
                      <a:endParaRPr lang="cs-CZ" sz="2400" b="1" dirty="0">
                        <a:solidFill>
                          <a:srgbClr val="B73939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B73939"/>
                          </a:solidFill>
                          <a:latin typeface="Comic Sans MS" pitchFamily="66" charset="0"/>
                        </a:rPr>
                        <a:t>S</a:t>
                      </a:r>
                      <a:endParaRPr lang="cs-CZ" sz="2400" b="1" dirty="0">
                        <a:solidFill>
                          <a:srgbClr val="B73939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B73939"/>
                          </a:solidFill>
                          <a:latin typeface="Comic Sans MS" pitchFamily="66" charset="0"/>
                        </a:rPr>
                        <a:t>D</a:t>
                      </a:r>
                      <a:endParaRPr lang="cs-CZ" sz="2400" b="1" dirty="0">
                        <a:solidFill>
                          <a:srgbClr val="B73939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B73939"/>
                          </a:solidFill>
                          <a:latin typeface="Comic Sans MS" pitchFamily="66" charset="0"/>
                        </a:rPr>
                        <a:t>A</a:t>
                      </a:r>
                      <a:endParaRPr lang="cs-CZ" sz="2400" b="1" dirty="0">
                        <a:solidFill>
                          <a:srgbClr val="B73939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B73939"/>
                          </a:solidFill>
                          <a:latin typeface="Comic Sans MS" pitchFamily="66" charset="0"/>
                        </a:rPr>
                        <a:t>Y</a:t>
                      </a:r>
                      <a:endParaRPr lang="cs-CZ" sz="2400" b="1" dirty="0">
                        <a:solidFill>
                          <a:srgbClr val="B73939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FF"/>
                          </a:solidFill>
                          <a:latin typeface="Comic Sans MS" pitchFamily="66" charset="0"/>
                        </a:rPr>
                        <a:t>A</a:t>
                      </a:r>
                      <a:endParaRPr lang="cs-CZ" sz="2400" b="1" dirty="0">
                        <a:solidFill>
                          <a:srgbClr val="FF00FF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F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R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I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D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omic Sans MS" pitchFamily="66" charset="0"/>
                        </a:rPr>
                        <a:t>A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FF"/>
                          </a:solidFill>
                          <a:latin typeface="Comic Sans MS" pitchFamily="66" charset="0"/>
                        </a:rPr>
                        <a:t>Y</a:t>
                      </a:r>
                      <a:endParaRPr lang="cs-CZ" sz="2400" b="1" dirty="0">
                        <a:solidFill>
                          <a:srgbClr val="FF00FF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Obláček 2"/>
          <p:cNvSpPr/>
          <p:nvPr/>
        </p:nvSpPr>
        <p:spPr>
          <a:xfrm>
            <a:off x="2308951" y="332656"/>
            <a:ext cx="3168352" cy="884567"/>
          </a:xfrm>
          <a:prstGeom prst="cloudCallout">
            <a:avLst>
              <a:gd name="adj1" fmla="val -65686"/>
              <a:gd name="adj2" fmla="val 76614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Check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127598"/>
            <a:ext cx="1428935" cy="17464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89307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28314" y="1457723"/>
            <a:ext cx="1484218" cy="165618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183984" y="3147291"/>
            <a:ext cx="1538352" cy="129595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40449" y="3361148"/>
            <a:ext cx="1829974" cy="166011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33159" y="4632808"/>
            <a:ext cx="1504517" cy="169877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234668" y="1335599"/>
            <a:ext cx="1722894" cy="1263125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3777" y="1596123"/>
            <a:ext cx="2046970" cy="119886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25796" y="3140159"/>
            <a:ext cx="1012828" cy="102673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1560" y="4365104"/>
            <a:ext cx="1966483" cy="1966483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731552" y="5167572"/>
            <a:ext cx="1581977" cy="131032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88055" y="1064430"/>
            <a:ext cx="1638300" cy="1882775"/>
          </a:xfrm>
          <a:prstGeom prst="rect">
            <a:avLst/>
          </a:prstGeom>
        </p:spPr>
      </p:pic>
      <p:sp>
        <p:nvSpPr>
          <p:cNvPr id="18" name="Obláček 17"/>
          <p:cNvSpPr/>
          <p:nvPr/>
        </p:nvSpPr>
        <p:spPr>
          <a:xfrm>
            <a:off x="2241020" y="277334"/>
            <a:ext cx="2697604" cy="967227"/>
          </a:xfrm>
          <a:prstGeom prst="cloudCallout">
            <a:avLst>
              <a:gd name="adj1" fmla="val 83158"/>
              <a:gd name="adj2" fmla="val 24566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Study.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61774" y="255709"/>
            <a:ext cx="1403542" cy="1337291"/>
          </a:xfrm>
          <a:prstGeom prst="rect">
            <a:avLst/>
          </a:prstGeom>
        </p:spPr>
      </p:pic>
      <p:sp>
        <p:nvSpPr>
          <p:cNvPr id="20" name="TextovéPole 19"/>
          <p:cNvSpPr txBox="1"/>
          <p:nvPr/>
        </p:nvSpPr>
        <p:spPr>
          <a:xfrm>
            <a:off x="604780" y="2533425"/>
            <a:ext cx="150575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Comic Sans MS" pitchFamily="66" charset="0"/>
              </a:rPr>
              <a:t>CZECH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953621" y="5622679"/>
            <a:ext cx="150575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Comic Sans MS" pitchFamily="66" charset="0"/>
              </a:rPr>
              <a:t>ENGLISH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241020" y="4878378"/>
            <a:ext cx="150575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Comic Sans MS" pitchFamily="66" charset="0"/>
              </a:rPr>
              <a:t>MATHS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28306" y="5931477"/>
            <a:ext cx="150575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Comic Sans MS" pitchFamily="66" charset="0"/>
              </a:rPr>
              <a:t>MUSIC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2836944" y="1454198"/>
            <a:ext cx="150575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Comic Sans MS" pitchFamily="66" charset="0"/>
              </a:rPr>
              <a:t>ART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688055" y="3914812"/>
            <a:ext cx="187003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PHYSICAL EDUCATION – P.E.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977765" y="6331587"/>
            <a:ext cx="175378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Comic Sans MS" pitchFamily="66" charset="0"/>
              </a:rPr>
              <a:t>GEOGRAPHY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428548" y="2598724"/>
            <a:ext cx="150575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Comic Sans MS" pitchFamily="66" charset="0"/>
              </a:rPr>
              <a:t>HISTORY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265981" y="2995856"/>
            <a:ext cx="150575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Comic Sans MS" pitchFamily="66" charset="0"/>
              </a:rPr>
              <a:t>SCIENCE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871372" y="4332682"/>
            <a:ext cx="218824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INFORMATION TECHNOLOGY – I.T.</a:t>
            </a:r>
            <a:endParaRPr lang="cs-CZ" sz="20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5617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28314" y="1457723"/>
            <a:ext cx="1484218" cy="165618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732240" y="3363684"/>
            <a:ext cx="1538352" cy="129595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33159" y="4632808"/>
            <a:ext cx="1504517" cy="169877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234668" y="1335599"/>
            <a:ext cx="1722894" cy="1263125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3777" y="1596123"/>
            <a:ext cx="2046970" cy="119886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18724" y="3416511"/>
            <a:ext cx="1012828" cy="102673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1560" y="4365104"/>
            <a:ext cx="1966483" cy="1966483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24520" y="5049003"/>
            <a:ext cx="1581977" cy="131032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88055" y="1064430"/>
            <a:ext cx="1638300" cy="1882775"/>
          </a:xfrm>
          <a:prstGeom prst="rect">
            <a:avLst/>
          </a:prstGeom>
        </p:spPr>
      </p:pic>
      <p:sp>
        <p:nvSpPr>
          <p:cNvPr id="18" name="Obláček 17"/>
          <p:cNvSpPr/>
          <p:nvPr/>
        </p:nvSpPr>
        <p:spPr>
          <a:xfrm>
            <a:off x="3533158" y="195842"/>
            <a:ext cx="4173339" cy="967227"/>
          </a:xfrm>
          <a:prstGeom prst="cloudCallout">
            <a:avLst>
              <a:gd name="adj1" fmla="val -83758"/>
              <a:gd name="adj2" fmla="val 25998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Do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remember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30" name="Obrázek 29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99595" y="62263"/>
            <a:ext cx="1296144" cy="1458162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94801" y="3181605"/>
            <a:ext cx="1829974" cy="16601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489679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kosené hrany 1"/>
          <p:cNvSpPr/>
          <p:nvPr/>
        </p:nvSpPr>
        <p:spPr>
          <a:xfrm>
            <a:off x="3830604" y="5541470"/>
            <a:ext cx="1152128" cy="518623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ART</a:t>
            </a:r>
            <a:endParaRPr lang="cs-CZ" sz="2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" name="Zkosené hrany 2"/>
          <p:cNvSpPr/>
          <p:nvPr/>
        </p:nvSpPr>
        <p:spPr>
          <a:xfrm>
            <a:off x="6213013" y="5952467"/>
            <a:ext cx="1638182" cy="666074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MUSIC</a:t>
            </a:r>
            <a:endParaRPr lang="cs-CZ" sz="2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" name="Zkosené hrany 3"/>
          <p:cNvSpPr/>
          <p:nvPr/>
        </p:nvSpPr>
        <p:spPr>
          <a:xfrm>
            <a:off x="4616567" y="5800782"/>
            <a:ext cx="1608260" cy="656040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HISTORY</a:t>
            </a:r>
            <a:endParaRPr lang="cs-CZ" sz="2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6" name="Zkosené hrany 5"/>
          <p:cNvSpPr/>
          <p:nvPr/>
        </p:nvSpPr>
        <p:spPr>
          <a:xfrm>
            <a:off x="7195027" y="5461195"/>
            <a:ext cx="1632222" cy="667607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SCIENCE</a:t>
            </a:r>
            <a:endParaRPr lang="cs-CZ" sz="2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7" name="Zkosené hrany 6"/>
          <p:cNvSpPr/>
          <p:nvPr/>
        </p:nvSpPr>
        <p:spPr>
          <a:xfrm>
            <a:off x="6131211" y="5534472"/>
            <a:ext cx="1944216" cy="648072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GEOGRAPHY</a:t>
            </a:r>
            <a:endParaRPr lang="cs-CZ" sz="2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8" name="Zkosené hrany 7"/>
          <p:cNvSpPr/>
          <p:nvPr/>
        </p:nvSpPr>
        <p:spPr>
          <a:xfrm>
            <a:off x="4055280" y="6069965"/>
            <a:ext cx="936104" cy="600294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P.E.</a:t>
            </a:r>
            <a:endParaRPr lang="cs-CZ" sz="2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0" name="Zkosené hrany 9"/>
          <p:cNvSpPr/>
          <p:nvPr/>
        </p:nvSpPr>
        <p:spPr>
          <a:xfrm>
            <a:off x="4547035" y="5230272"/>
            <a:ext cx="1584176" cy="648072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MATHS</a:t>
            </a:r>
            <a:endParaRPr lang="cs-CZ" sz="2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1" name="Zkosené hrany 10"/>
          <p:cNvSpPr/>
          <p:nvPr/>
        </p:nvSpPr>
        <p:spPr>
          <a:xfrm>
            <a:off x="7851195" y="5894980"/>
            <a:ext cx="934349" cy="622739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I.T.</a:t>
            </a:r>
            <a:endParaRPr lang="cs-CZ" sz="2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3" name="Zkosené hrany 12"/>
          <p:cNvSpPr/>
          <p:nvPr/>
        </p:nvSpPr>
        <p:spPr>
          <a:xfrm>
            <a:off x="5071806" y="6069965"/>
            <a:ext cx="1247980" cy="576064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CZECH</a:t>
            </a:r>
            <a:endParaRPr lang="cs-CZ" sz="2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4" name="Zkosené hrany 13"/>
          <p:cNvSpPr/>
          <p:nvPr/>
        </p:nvSpPr>
        <p:spPr>
          <a:xfrm>
            <a:off x="5871090" y="5144742"/>
            <a:ext cx="1608260" cy="656040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ENGLISH</a:t>
            </a:r>
            <a:endParaRPr lang="cs-CZ" sz="2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66160" y="1537232"/>
            <a:ext cx="22322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Comic Sans MS" pitchFamily="66" charset="0"/>
              </a:rPr>
              <a:t>ČESKÝ  JAZYK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30675" y="2261450"/>
            <a:ext cx="250321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Comic Sans MS" pitchFamily="66" charset="0"/>
              </a:rPr>
              <a:t>ANGLICKÝ JAZYK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20205" y="3000235"/>
            <a:ext cx="22322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Comic Sans MS" pitchFamily="66" charset="0"/>
              </a:rPr>
              <a:t>MATEMATIKA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30675" y="3687947"/>
            <a:ext cx="22322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Comic Sans MS" pitchFamily="66" charset="0"/>
              </a:rPr>
              <a:t>HUDEBNÍ VÝCHOVA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12597" y="4783897"/>
            <a:ext cx="22322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Comic Sans MS" pitchFamily="66" charset="0"/>
              </a:rPr>
              <a:t>VÝTVARNÁ VÝCHOVA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842371" y="1444443"/>
            <a:ext cx="250321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Comic Sans MS" pitchFamily="66" charset="0"/>
              </a:rPr>
              <a:t>PŘÍRODOPIS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973218" y="2261450"/>
            <a:ext cx="250321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Comic Sans MS" pitchFamily="66" charset="0"/>
              </a:rPr>
              <a:t>ZEMĚPIS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925324" y="3126447"/>
            <a:ext cx="250321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Comic Sans MS" pitchFamily="66" charset="0"/>
              </a:rPr>
              <a:t>DĚJEPIS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12597" y="5828601"/>
            <a:ext cx="22322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Comic Sans MS" pitchFamily="66" charset="0"/>
              </a:rPr>
              <a:t>TĚLESNÁ VÝCHOVA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741945" y="3953252"/>
            <a:ext cx="22322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Comic Sans MS" pitchFamily="66" charset="0"/>
              </a:rPr>
              <a:t>INFORMAČNÍ TECHNOLOGIE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26" name="Obláček 25"/>
          <p:cNvSpPr/>
          <p:nvPr/>
        </p:nvSpPr>
        <p:spPr>
          <a:xfrm>
            <a:off x="4823018" y="252233"/>
            <a:ext cx="2952328" cy="872511"/>
          </a:xfrm>
          <a:prstGeom prst="cloudCallout">
            <a:avLst>
              <a:gd name="adj1" fmla="val -91530"/>
              <a:gd name="adj2" fmla="val 19779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Match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27" name="Obrázek 2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83768" y="196762"/>
            <a:ext cx="1080120" cy="1080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315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láček 3"/>
          <p:cNvSpPr/>
          <p:nvPr/>
        </p:nvSpPr>
        <p:spPr>
          <a:xfrm>
            <a:off x="3245358" y="300863"/>
            <a:ext cx="5215073" cy="1219561"/>
          </a:xfrm>
          <a:prstGeom prst="cloudCallout">
            <a:avLst>
              <a:gd name="adj1" fmla="val -74431"/>
              <a:gd name="adj2" fmla="val 34206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Do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recognize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what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subject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do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have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28" name="Obrázek 2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99595" y="62263"/>
            <a:ext cx="1296144" cy="145816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31640" y="2564904"/>
            <a:ext cx="1654161" cy="112953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64088" y="3284984"/>
            <a:ext cx="1930400" cy="1143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55170" y="4221088"/>
            <a:ext cx="1827886" cy="150601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99592" y="4427984"/>
            <a:ext cx="1974850" cy="14859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635896" y="2155192"/>
            <a:ext cx="1466434" cy="112979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16893" y="4427984"/>
            <a:ext cx="1412875" cy="18288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40735" y="1797661"/>
            <a:ext cx="1841500" cy="1139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770025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507556567"/>
              </p:ext>
            </p:extLst>
          </p:nvPr>
        </p:nvGraphicFramePr>
        <p:xfrm>
          <a:off x="755576" y="1340768"/>
          <a:ext cx="7368481" cy="5203506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1656184"/>
                <a:gridCol w="1152128"/>
                <a:gridCol w="1080120"/>
                <a:gridCol w="1152128"/>
                <a:gridCol w="1224136"/>
                <a:gridCol w="1103785"/>
              </a:tblGrid>
              <a:tr h="867251">
                <a:tc>
                  <a:txBody>
                    <a:bodyPr/>
                    <a:lstStyle/>
                    <a:p>
                      <a:pPr algn="ctr"/>
                      <a:endParaRPr lang="cs-CZ" sz="2000" b="1" dirty="0" smtClean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DAY</a:t>
                      </a:r>
                      <a:endParaRPr lang="cs-CZ" sz="28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867251">
                <a:tc>
                  <a:txBody>
                    <a:bodyPr/>
                    <a:lstStyle/>
                    <a:p>
                      <a:pPr algn="ctr"/>
                      <a:endParaRPr lang="cs-CZ" sz="2000" b="1" dirty="0" smtClean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  <a:p>
                      <a:pPr algn="ctr"/>
                      <a:r>
                        <a:rPr lang="cs-CZ" sz="2000" b="1" dirty="0" err="1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Monday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867251">
                <a:tc>
                  <a:txBody>
                    <a:bodyPr/>
                    <a:lstStyle/>
                    <a:p>
                      <a:pPr algn="ctr"/>
                      <a:endParaRPr lang="cs-CZ" sz="2000" b="1" dirty="0" smtClean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  <a:p>
                      <a:pPr algn="ctr"/>
                      <a:r>
                        <a:rPr lang="cs-CZ" sz="2000" b="1" dirty="0" err="1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Tuesday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867251">
                <a:tc>
                  <a:txBody>
                    <a:bodyPr/>
                    <a:lstStyle/>
                    <a:p>
                      <a:pPr algn="ctr"/>
                      <a:endParaRPr lang="cs-CZ" sz="2000" b="1" dirty="0" smtClean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  <a:p>
                      <a:pPr algn="ctr"/>
                      <a:r>
                        <a:rPr lang="cs-CZ" sz="2000" b="1" dirty="0" err="1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Wednesday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867251">
                <a:tc>
                  <a:txBody>
                    <a:bodyPr/>
                    <a:lstStyle/>
                    <a:p>
                      <a:pPr algn="ctr"/>
                      <a:endParaRPr lang="cs-CZ" sz="2000" b="1" dirty="0" smtClean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  <a:p>
                      <a:pPr algn="ctr"/>
                      <a:r>
                        <a:rPr lang="cs-CZ" sz="2000" b="1" dirty="0" err="1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Thursday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867251">
                <a:tc>
                  <a:txBody>
                    <a:bodyPr/>
                    <a:lstStyle/>
                    <a:p>
                      <a:pPr algn="ctr"/>
                      <a:endParaRPr lang="cs-CZ" sz="2000" b="1" dirty="0" smtClean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  <a:p>
                      <a:pPr algn="ctr"/>
                      <a:r>
                        <a:rPr lang="cs-CZ" sz="2000" b="1" dirty="0" err="1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Friday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2915816" y="1583774"/>
            <a:ext cx="4536504" cy="52322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LESSON</a:t>
            </a:r>
          </a:p>
        </p:txBody>
      </p:sp>
      <p:grpSp>
        <p:nvGrpSpPr>
          <p:cNvPr id="36" name="Skupina 35"/>
          <p:cNvGrpSpPr/>
          <p:nvPr/>
        </p:nvGrpSpPr>
        <p:grpSpPr>
          <a:xfrm>
            <a:off x="2404073" y="2107465"/>
            <a:ext cx="5627283" cy="4507717"/>
            <a:chOff x="2404073" y="2107465"/>
            <a:chExt cx="5627283" cy="4507717"/>
          </a:xfrm>
        </p:grpSpPr>
        <p:pic>
          <p:nvPicPr>
            <p:cNvPr id="4" name="Obrázek 3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2483768" y="2420888"/>
              <a:ext cx="1023485" cy="599430"/>
            </a:xfrm>
            <a:prstGeom prst="rect">
              <a:avLst/>
            </a:prstGeom>
          </p:spPr>
        </p:pic>
        <p:pic>
          <p:nvPicPr>
            <p:cNvPr id="5" name="Obrázek 4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2483768" y="3356992"/>
              <a:ext cx="1023485" cy="599430"/>
            </a:xfrm>
            <a:prstGeom prst="rect">
              <a:avLst/>
            </a:prstGeom>
          </p:spPr>
        </p:pic>
        <p:pic>
          <p:nvPicPr>
            <p:cNvPr id="6" name="Obrázek 5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2483767" y="4149080"/>
              <a:ext cx="1023485" cy="599430"/>
            </a:xfrm>
            <a:prstGeom prst="rect">
              <a:avLst/>
            </a:prstGeom>
          </p:spPr>
        </p:pic>
        <p:pic>
          <p:nvPicPr>
            <p:cNvPr id="7" name="Obrázek 6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2404073" y="5013176"/>
              <a:ext cx="1023485" cy="599430"/>
            </a:xfrm>
            <a:prstGeom prst="rect">
              <a:avLst/>
            </a:prstGeom>
          </p:spPr>
        </p:pic>
        <p:pic>
          <p:nvPicPr>
            <p:cNvPr id="8" name="Obrázek 7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2404073" y="5877272"/>
              <a:ext cx="1023485" cy="599430"/>
            </a:xfrm>
            <a:prstGeom prst="rect">
              <a:avLst/>
            </a:prstGeom>
          </p:spPr>
        </p:pic>
        <p:pic>
          <p:nvPicPr>
            <p:cNvPr id="9" name="Obrázek 8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3635896" y="2254095"/>
              <a:ext cx="981428" cy="812899"/>
            </a:xfrm>
            <a:prstGeom prst="rect">
              <a:avLst/>
            </a:prstGeom>
          </p:spPr>
        </p:pic>
        <p:pic>
          <p:nvPicPr>
            <p:cNvPr id="10" name="Obrázek 9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3625802" y="3143523"/>
              <a:ext cx="981428" cy="812899"/>
            </a:xfrm>
            <a:prstGeom prst="rect">
              <a:avLst/>
            </a:prstGeom>
          </p:spPr>
        </p:pic>
        <p:pic>
          <p:nvPicPr>
            <p:cNvPr id="11" name="Obrázek 10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3635896" y="3970748"/>
              <a:ext cx="981428" cy="812899"/>
            </a:xfrm>
            <a:prstGeom prst="rect">
              <a:avLst/>
            </a:prstGeom>
          </p:spPr>
        </p:pic>
        <p:pic>
          <p:nvPicPr>
            <p:cNvPr id="13" name="Obrázek 12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4726574" y="2254095"/>
              <a:ext cx="914987" cy="830058"/>
            </a:xfrm>
            <a:prstGeom prst="rect">
              <a:avLst/>
            </a:prstGeom>
          </p:spPr>
        </p:pic>
        <p:pic>
          <p:nvPicPr>
            <p:cNvPr id="14" name="Obrázek 13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4729041" y="3126364"/>
              <a:ext cx="914987" cy="830058"/>
            </a:xfrm>
            <a:prstGeom prst="rect">
              <a:avLst/>
            </a:prstGeom>
          </p:spPr>
        </p:pic>
        <p:pic>
          <p:nvPicPr>
            <p:cNvPr id="15" name="Obrázek 14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4729041" y="3956422"/>
              <a:ext cx="914987" cy="830058"/>
            </a:xfrm>
            <a:prstGeom prst="rect">
              <a:avLst/>
            </a:prstGeom>
          </p:spPr>
        </p:pic>
        <p:pic>
          <p:nvPicPr>
            <p:cNvPr id="16" name="Obrázek 15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3635896" y="4862291"/>
              <a:ext cx="914987" cy="830058"/>
            </a:xfrm>
            <a:prstGeom prst="rect">
              <a:avLst/>
            </a:prstGeom>
          </p:spPr>
        </p:pic>
        <p:pic>
          <p:nvPicPr>
            <p:cNvPr id="17" name="Obrázek 16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3669116" y="5714369"/>
              <a:ext cx="914987" cy="830058"/>
            </a:xfrm>
            <a:prstGeom prst="rect">
              <a:avLst/>
            </a:prstGeom>
          </p:spPr>
        </p:pic>
        <p:pic>
          <p:nvPicPr>
            <p:cNvPr id="19" name="Obrázek 18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6016031" y="5745993"/>
              <a:ext cx="778939" cy="869189"/>
            </a:xfrm>
            <a:prstGeom prst="rect">
              <a:avLst/>
            </a:prstGeom>
          </p:spPr>
        </p:pic>
        <p:pic>
          <p:nvPicPr>
            <p:cNvPr id="20" name="Obrázek 19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4862622" y="5692349"/>
              <a:ext cx="778939" cy="869189"/>
            </a:xfrm>
            <a:prstGeom prst="rect">
              <a:avLst/>
            </a:prstGeom>
          </p:spPr>
        </p:pic>
        <p:pic>
          <p:nvPicPr>
            <p:cNvPr id="21" name="Obrázek 20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927900" y="2256803"/>
              <a:ext cx="983241" cy="983241"/>
            </a:xfrm>
            <a:prstGeom prst="rect">
              <a:avLst/>
            </a:prstGeom>
          </p:spPr>
        </p:pic>
        <p:pic>
          <p:nvPicPr>
            <p:cNvPr id="23" name="Obrázek 22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7243946" y="3206697"/>
              <a:ext cx="722644" cy="732569"/>
            </a:xfrm>
            <a:prstGeom prst="rect">
              <a:avLst/>
            </a:prstGeom>
          </p:spPr>
        </p:pic>
        <p:pic>
          <p:nvPicPr>
            <p:cNvPr id="24" name="Obrázek 23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7243946" y="4946606"/>
              <a:ext cx="722644" cy="732569"/>
            </a:xfrm>
            <a:prstGeom prst="rect">
              <a:avLst/>
            </a:prstGeom>
          </p:spPr>
        </p:pic>
        <p:pic>
          <p:nvPicPr>
            <p:cNvPr id="25" name="Obrázek 24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7212206" y="2107465"/>
              <a:ext cx="819150" cy="941388"/>
            </a:xfrm>
            <a:prstGeom prst="rect">
              <a:avLst/>
            </a:prstGeom>
          </p:spPr>
        </p:pic>
        <p:pic>
          <p:nvPicPr>
            <p:cNvPr id="26" name="Obrázek 25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7195693" y="3798853"/>
              <a:ext cx="819150" cy="941388"/>
            </a:xfrm>
            <a:prstGeom prst="rect">
              <a:avLst/>
            </a:prstGeom>
          </p:spPr>
        </p:pic>
        <p:pic>
          <p:nvPicPr>
            <p:cNvPr id="27" name="Obrázek 26"/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6043387" y="3014714"/>
              <a:ext cx="867754" cy="979798"/>
            </a:xfrm>
            <a:prstGeom prst="rect">
              <a:avLst/>
            </a:prstGeom>
          </p:spPr>
        </p:pic>
        <p:pic>
          <p:nvPicPr>
            <p:cNvPr id="28" name="Obrázek 27"/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879091" y="4849747"/>
              <a:ext cx="1052820" cy="771866"/>
            </a:xfrm>
            <a:prstGeom prst="rect">
              <a:avLst/>
            </a:prstGeom>
          </p:spPr>
        </p:pic>
      </p:grpSp>
      <p:sp>
        <p:nvSpPr>
          <p:cNvPr id="30" name="Obláček 29"/>
          <p:cNvSpPr/>
          <p:nvPr/>
        </p:nvSpPr>
        <p:spPr>
          <a:xfrm>
            <a:off x="650906" y="355674"/>
            <a:ext cx="5770788" cy="967227"/>
          </a:xfrm>
          <a:prstGeom prst="cloudCallout">
            <a:avLst>
              <a:gd name="adj1" fmla="val 65632"/>
              <a:gd name="adj2" fmla="val 40322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This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is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my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timetable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On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Monday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I´ve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got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…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31" name="Obrázek 30" descr="MC900440452veselý smajlík.WMF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7452320" y="-45506"/>
            <a:ext cx="1493519" cy="1995979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139120" y="5759031"/>
            <a:ext cx="932295" cy="785396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26574" y="5013176"/>
            <a:ext cx="1023485" cy="599430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933385" y="4176963"/>
            <a:ext cx="1023485" cy="5994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125519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09323850"/>
              </p:ext>
            </p:extLst>
          </p:nvPr>
        </p:nvGraphicFramePr>
        <p:xfrm>
          <a:off x="432275" y="1337513"/>
          <a:ext cx="7368481" cy="5203506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1656184"/>
                <a:gridCol w="1152128"/>
                <a:gridCol w="1080120"/>
                <a:gridCol w="1152128"/>
                <a:gridCol w="1224136"/>
                <a:gridCol w="1103785"/>
              </a:tblGrid>
              <a:tr h="867251">
                <a:tc>
                  <a:txBody>
                    <a:bodyPr/>
                    <a:lstStyle/>
                    <a:p>
                      <a:pPr algn="ctr"/>
                      <a:endParaRPr lang="cs-CZ" sz="2000" b="1" dirty="0" smtClean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DAY</a:t>
                      </a:r>
                      <a:endParaRPr lang="cs-CZ" sz="28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867251">
                <a:tc>
                  <a:txBody>
                    <a:bodyPr/>
                    <a:lstStyle/>
                    <a:p>
                      <a:pPr algn="ctr"/>
                      <a:endParaRPr lang="cs-CZ" sz="2000" b="1" dirty="0" smtClean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  <a:p>
                      <a:pPr algn="ctr"/>
                      <a:r>
                        <a:rPr lang="cs-CZ" sz="2000" b="1" dirty="0" err="1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Monday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867251">
                <a:tc>
                  <a:txBody>
                    <a:bodyPr/>
                    <a:lstStyle/>
                    <a:p>
                      <a:pPr algn="ctr"/>
                      <a:endParaRPr lang="cs-CZ" sz="2000" b="1" dirty="0" smtClean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  <a:p>
                      <a:pPr algn="ctr"/>
                      <a:r>
                        <a:rPr lang="cs-CZ" sz="2000" b="1" dirty="0" err="1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Tuesday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867251">
                <a:tc>
                  <a:txBody>
                    <a:bodyPr/>
                    <a:lstStyle/>
                    <a:p>
                      <a:pPr algn="ctr"/>
                      <a:endParaRPr lang="cs-CZ" sz="2000" b="1" dirty="0" smtClean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  <a:p>
                      <a:pPr algn="ctr"/>
                      <a:r>
                        <a:rPr lang="cs-CZ" sz="2000" b="1" dirty="0" err="1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Wednesday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867251">
                <a:tc>
                  <a:txBody>
                    <a:bodyPr/>
                    <a:lstStyle/>
                    <a:p>
                      <a:pPr algn="ctr"/>
                      <a:endParaRPr lang="cs-CZ" sz="2000" b="1" dirty="0" smtClean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  <a:p>
                      <a:pPr algn="ctr"/>
                      <a:r>
                        <a:rPr lang="cs-CZ" sz="2000" b="1" dirty="0" err="1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Thursday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867251">
                <a:tc>
                  <a:txBody>
                    <a:bodyPr/>
                    <a:lstStyle/>
                    <a:p>
                      <a:pPr algn="ctr"/>
                      <a:endParaRPr lang="cs-CZ" sz="2000" b="1" dirty="0" smtClean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  <a:p>
                      <a:pPr algn="ctr"/>
                      <a:r>
                        <a:rPr lang="cs-CZ" sz="2000" b="1" dirty="0" err="1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Friday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2915816" y="1583774"/>
            <a:ext cx="4536504" cy="52322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LESSON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134125" y="4020987"/>
            <a:ext cx="1023485" cy="59943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079242" y="3994512"/>
            <a:ext cx="1023485" cy="59943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036648" y="4020987"/>
            <a:ext cx="1023485" cy="59943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049198" y="4088774"/>
            <a:ext cx="1023485" cy="59943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960593" y="4071735"/>
            <a:ext cx="1023485" cy="59943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091255" y="4808714"/>
            <a:ext cx="981428" cy="81289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067051" y="4806045"/>
            <a:ext cx="981428" cy="81289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014843" y="4740241"/>
            <a:ext cx="981428" cy="81289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048124" y="4808714"/>
            <a:ext cx="981428" cy="81289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133492" y="5800490"/>
            <a:ext cx="914987" cy="83005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036648" y="5704898"/>
            <a:ext cx="914987" cy="83005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014843" y="5742392"/>
            <a:ext cx="914987" cy="83005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031356" y="5679175"/>
            <a:ext cx="914987" cy="83005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069091" y="5784705"/>
            <a:ext cx="914987" cy="83005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058491" y="4071735"/>
            <a:ext cx="1023485" cy="59943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087405" y="34807"/>
            <a:ext cx="778939" cy="86918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049198" y="34807"/>
            <a:ext cx="778939" cy="86918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012015" y="265070"/>
            <a:ext cx="983241" cy="983241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119025" y="33604"/>
            <a:ext cx="778939" cy="869189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84545" y="3188941"/>
            <a:ext cx="722644" cy="732569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23699" y="3188941"/>
            <a:ext cx="722644" cy="732569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047194" y="903996"/>
            <a:ext cx="819150" cy="941388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148190" y="1113080"/>
            <a:ext cx="819150" cy="941388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133492" y="1698080"/>
            <a:ext cx="867754" cy="979798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038732" y="2276987"/>
            <a:ext cx="1052820" cy="771866"/>
          </a:xfrm>
          <a:prstGeom prst="rect">
            <a:avLst/>
          </a:prstGeom>
        </p:spPr>
      </p:pic>
      <p:sp>
        <p:nvSpPr>
          <p:cNvPr id="30" name="Obláček 29"/>
          <p:cNvSpPr/>
          <p:nvPr/>
        </p:nvSpPr>
        <p:spPr>
          <a:xfrm>
            <a:off x="2051720" y="329940"/>
            <a:ext cx="4392488" cy="853500"/>
          </a:xfrm>
          <a:prstGeom prst="cloudCallout">
            <a:avLst>
              <a:gd name="adj1" fmla="val -65005"/>
              <a:gd name="adj2" fmla="val 35452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And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what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about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your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timetable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32" name="Obrázek 3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002206" y="88230"/>
            <a:ext cx="983241" cy="983241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25612"/>
            <a:ext cx="1008112" cy="1134126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232930" y="462915"/>
            <a:ext cx="932295" cy="7853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656877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láček 2"/>
          <p:cNvSpPr/>
          <p:nvPr/>
        </p:nvSpPr>
        <p:spPr>
          <a:xfrm>
            <a:off x="1788662" y="273977"/>
            <a:ext cx="2952328" cy="1223296"/>
          </a:xfrm>
          <a:prstGeom prst="cloudCallout">
            <a:avLst>
              <a:gd name="adj1" fmla="val 79165"/>
              <a:gd name="adj2" fmla="val 78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Answer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82458" y="1769409"/>
            <a:ext cx="3973518" cy="79208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When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do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have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Art?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82457" y="2780928"/>
            <a:ext cx="3973519" cy="79208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When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do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have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Music?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97265" y="3773551"/>
            <a:ext cx="3958711" cy="792088"/>
          </a:xfrm>
          <a:prstGeom prst="roundRect">
            <a:avLst/>
          </a:prstGeom>
          <a:solidFill>
            <a:srgbClr val="68FF0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When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is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Maths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382457" y="4797152"/>
            <a:ext cx="3973519" cy="792088"/>
          </a:xfrm>
          <a:prstGeom prst="roundRect">
            <a:avLst/>
          </a:prstGeom>
          <a:solidFill>
            <a:srgbClr val="68FF0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When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is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Science?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53973" y="5805264"/>
            <a:ext cx="4002003" cy="792088"/>
          </a:xfrm>
          <a:prstGeom prst="roundRect">
            <a:avLst/>
          </a:prstGeom>
          <a:solidFill>
            <a:srgbClr val="FF00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When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have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got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English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796136" y="68078"/>
            <a:ext cx="1169341" cy="1429195"/>
          </a:xfrm>
          <a:prstGeom prst="rect">
            <a:avLst/>
          </a:prstGeom>
        </p:spPr>
      </p:pic>
      <p:sp>
        <p:nvSpPr>
          <p:cNvPr id="10" name="Zaoblený obdélník 9"/>
          <p:cNvSpPr/>
          <p:nvPr/>
        </p:nvSpPr>
        <p:spPr>
          <a:xfrm>
            <a:off x="4572000" y="1793639"/>
            <a:ext cx="4392488" cy="792088"/>
          </a:xfrm>
          <a:prstGeom prst="roundRect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What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subject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do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like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4572000" y="2780928"/>
            <a:ext cx="4392488" cy="792088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Why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do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like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English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4572000" y="3783926"/>
            <a:ext cx="4392488" cy="792088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Do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like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Monday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Why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4572000" y="4824238"/>
            <a:ext cx="4392488" cy="792088"/>
          </a:xfrm>
          <a:prstGeom prst="roundRect">
            <a:avLst/>
          </a:prstGeom>
          <a:solidFill>
            <a:srgbClr val="876F9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Are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good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at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Maths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4572000" y="5801161"/>
            <a:ext cx="4392488" cy="792088"/>
          </a:xfrm>
          <a:prstGeom prst="roundRect">
            <a:avLst/>
          </a:prstGeom>
          <a:solidFill>
            <a:srgbClr val="03EDA5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Which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day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is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the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best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for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33347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61747" y="1268760"/>
            <a:ext cx="8712968" cy="55092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Obrazový materiál čerpaný  z otevřené galerie na www -  </a:t>
            </a:r>
            <a:r>
              <a:rPr lang="cs-CZ" sz="2400" dirty="0" smtClean="0">
                <a:hlinkClick r:id="rId3"/>
              </a:rPr>
              <a:t>http://office.microsoft.com</a:t>
            </a:r>
            <a:r>
              <a:rPr lang="cs-CZ" sz="2400" dirty="0" smtClean="0"/>
              <a:t> :</a:t>
            </a:r>
          </a:p>
          <a:p>
            <a:endParaRPr lang="cs-CZ" sz="24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MC900437990 </a:t>
            </a:r>
            <a:r>
              <a:rPr lang="cs-CZ" sz="2000" dirty="0"/>
              <a:t>(obličej s knihou</a:t>
            </a:r>
            <a:r>
              <a:rPr lang="cs-CZ" sz="2000" dirty="0" smtClean="0"/>
              <a:t>)                MC90019332 (počítač)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MC900433817 </a:t>
            </a:r>
            <a:r>
              <a:rPr lang="cs-CZ" sz="2000" dirty="0"/>
              <a:t>(smějící se obličej) </a:t>
            </a:r>
            <a:r>
              <a:rPr lang="cs-CZ" sz="2000" dirty="0" smtClean="0"/>
              <a:t>            MC900290673 (abeceda)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MC900434411 (obličej s otazníky)             MC90055589 (číslice)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MC900429827 </a:t>
            </a:r>
            <a:r>
              <a:rPr lang="cs-CZ" sz="2000" dirty="0"/>
              <a:t>(obličej se žárovkou</a:t>
            </a:r>
            <a:r>
              <a:rPr lang="cs-CZ" sz="2000" dirty="0" smtClean="0"/>
              <a:t>)          MC900215547 (globus)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MC900440452 (veselý obličej)                  MC900441822 (strom)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MC900434393 (obličej se svalem)             MC900233095 (rytíř)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MC900437799 (obličej se zeměkoulí)        MC900237555 (</a:t>
            </a:r>
            <a:r>
              <a:rPr lang="cs-CZ" sz="2000" smtClean="0"/>
              <a:t>vodové barvy)</a:t>
            </a:r>
            <a:endParaRPr lang="cs-CZ" sz="20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MC900437805 (obličej se stromem)          MC900441798 </a:t>
            </a:r>
            <a:r>
              <a:rPr lang="cs-CZ" sz="2000" dirty="0"/>
              <a:t>(noty</a:t>
            </a:r>
            <a:r>
              <a:rPr lang="cs-CZ" sz="2000" dirty="0" smtClean="0"/>
              <a:t>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MC900437992 (obličej s </a:t>
            </a:r>
            <a:r>
              <a:rPr lang="cs-CZ" sz="2000" dirty="0"/>
              <a:t>ptáčkem) </a:t>
            </a:r>
            <a:r>
              <a:rPr lang="cs-CZ" sz="2000" dirty="0" smtClean="0"/>
              <a:t>           MC900320434 </a:t>
            </a:r>
            <a:r>
              <a:rPr lang="cs-CZ" sz="2000" dirty="0"/>
              <a:t>(míč</a:t>
            </a:r>
            <a:r>
              <a:rPr lang="cs-CZ" sz="2000" dirty="0" smtClean="0"/>
              <a:t>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MC900440424 (obličej s červenou knihou)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MC900440454 (obličej s počítačem)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MC900442020 (obličej s grafy)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MC900442022 (obličej s </a:t>
            </a:r>
            <a:r>
              <a:rPr lang="cs-CZ" sz="2000" dirty="0" err="1" smtClean="0"/>
              <a:t>hello</a:t>
            </a:r>
            <a:r>
              <a:rPr lang="cs-CZ" sz="2000" dirty="0" smtClean="0"/>
              <a:t>)</a:t>
            </a:r>
          </a:p>
          <a:p>
            <a:endParaRPr lang="cs-CZ" sz="2000" dirty="0" smtClean="0"/>
          </a:p>
        </p:txBody>
      </p:sp>
      <p:sp>
        <p:nvSpPr>
          <p:cNvPr id="3" name="Obdélník 2"/>
          <p:cNvSpPr/>
          <p:nvPr/>
        </p:nvSpPr>
        <p:spPr>
          <a:xfrm>
            <a:off x="1269860" y="293747"/>
            <a:ext cx="669674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800" b="1" dirty="0" smtClean="0"/>
              <a:t>Použité zdroje: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2110434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1422</TotalTime>
  <Words>508</Words>
  <Application>Microsoft Office PowerPoint</Application>
  <PresentationFormat>Předvádění na obrazovce (4:3)</PresentationFormat>
  <Paragraphs>233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Aerodynamika</vt:lpstr>
      <vt:lpstr>Snímek 1</vt:lpstr>
      <vt:lpstr>VYJMENOVANÁ  SLOVA PO L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123</cp:revision>
  <cp:lastPrinted>2012-10-06T15:49:19Z</cp:lastPrinted>
  <dcterms:created xsi:type="dcterms:W3CDTF">2012-09-11T13:55:05Z</dcterms:created>
  <dcterms:modified xsi:type="dcterms:W3CDTF">2013-04-29T17:17:56Z</dcterms:modified>
</cp:coreProperties>
</file>