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2"/>
  </p:notesMasterIdLst>
  <p:sldIdLst>
    <p:sldId id="258" r:id="rId2"/>
    <p:sldId id="275" r:id="rId3"/>
    <p:sldId id="347" r:id="rId4"/>
    <p:sldId id="346" r:id="rId5"/>
    <p:sldId id="348" r:id="rId6"/>
    <p:sldId id="345" r:id="rId7"/>
    <p:sldId id="350" r:id="rId8"/>
    <p:sldId id="349" r:id="rId9"/>
    <p:sldId id="324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FF"/>
    <a:srgbClr val="FF00FF"/>
    <a:srgbClr val="03EDA5"/>
    <a:srgbClr val="68FF01"/>
    <a:srgbClr val="71C600"/>
    <a:srgbClr val="B73939"/>
    <a:srgbClr val="EB1B05"/>
    <a:srgbClr val="EB053C"/>
    <a:srgbClr val="A7E8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5" autoAdjust="0"/>
    <p:restoredTop sz="94671" autoAdjust="0"/>
  </p:normalViewPr>
  <p:slideViewPr>
    <p:cSldViewPr>
      <p:cViewPr varScale="1">
        <p:scale>
          <a:sx n="69" d="100"/>
          <a:sy n="69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10_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WHAT ARE YOU DOING?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121864" custScaleY="61587" custLinFactY="26816" custLinFactNeighborX="1318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3558"/>
          <a:ext cx="6498430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VY_22_ INOVACE_ 10_ ANGLICKÝ JAZYK 5</a:t>
          </a:r>
          <a:endParaRPr lang="cs-CZ" sz="2400" kern="1200" dirty="0"/>
        </a:p>
      </dsp:txBody>
      <dsp:txXfrm flipH="1">
        <a:off x="1357356" y="473558"/>
        <a:ext cx="6498430" cy="1259764"/>
      </dsp:txXfrm>
    </dsp:sp>
    <dsp:sp modelId="{ED2230FF-1096-48BA-B691-CB70E3195D4E}">
      <dsp:nvSpPr>
        <dsp:cNvPr id="0" name=""/>
        <dsp:cNvSpPr/>
      </dsp:nvSpPr>
      <dsp:spPr>
        <a:xfrm>
          <a:off x="1643169" y="1890793"/>
          <a:ext cx="5926804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643169" y="1890793"/>
        <a:ext cx="5926804" cy="1259764"/>
      </dsp:txXfrm>
    </dsp:sp>
    <dsp:sp modelId="{6E27EA9C-C67C-450A-8A3C-DF1F4862AEAB}">
      <dsp:nvSpPr>
        <dsp:cNvPr id="0" name=""/>
        <dsp:cNvSpPr/>
      </dsp:nvSpPr>
      <dsp:spPr>
        <a:xfrm>
          <a:off x="3143243" y="3803317"/>
          <a:ext cx="3734754" cy="77585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WHAT ARE YOU DOING?</a:t>
          </a:r>
          <a:endParaRPr lang="cs-CZ" sz="2300" b="1" kern="1200" dirty="0"/>
        </a:p>
      </dsp:txBody>
      <dsp:txXfrm>
        <a:off x="3143243" y="3803317"/>
        <a:ext cx="3734754" cy="7758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12" Type="http://schemas.openxmlformats.org/officeDocument/2006/relationships/image" Target="../media/image1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332018336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340768"/>
            <a:ext cx="8229600" cy="53285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7.11.2012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to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+ verb +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ing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;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verbs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: listen,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sleep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read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walk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bath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eat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run,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count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play, drink,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watch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cook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opakuje přítomný čas průběhový a některá slovesa.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2834" y="332655"/>
            <a:ext cx="82876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WHAT ARE YOU DOING?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6246217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2699792" y="194338"/>
            <a:ext cx="6264696" cy="1080619"/>
          </a:xfrm>
          <a:prstGeom prst="cloudCallout">
            <a:avLst>
              <a:gd name="adj1" fmla="val -61319"/>
              <a:gd name="adj2" fmla="val 32313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are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doing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now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57102"/>
            <a:ext cx="1296144" cy="145816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7043" y="2852936"/>
            <a:ext cx="1828800" cy="155575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539182" y="3068960"/>
            <a:ext cx="51125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I </a:t>
            </a:r>
            <a:r>
              <a:rPr lang="cs-CZ" sz="4000" b="1" dirty="0" err="1" smtClean="0">
                <a:solidFill>
                  <a:srgbClr val="FF0000"/>
                </a:solidFill>
                <a:latin typeface="Comic Sans MS" pitchFamily="66" charset="0"/>
              </a:rPr>
              <a:t>am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err="1" smtClean="0">
                <a:latin typeface="Comic Sans MS" pitchFamily="66" charset="0"/>
              </a:rPr>
              <a:t>listen</a:t>
            </a:r>
            <a:r>
              <a:rPr lang="cs-CZ" sz="4000" b="1" dirty="0" err="1" smtClean="0">
                <a:solidFill>
                  <a:srgbClr val="FF0000"/>
                </a:solidFill>
                <a:latin typeface="Comic Sans MS" pitchFamily="66" charset="0"/>
              </a:rPr>
              <a:t>ing</a:t>
            </a:r>
            <a:r>
              <a:rPr lang="cs-CZ" sz="4000" b="1" dirty="0" smtClean="0">
                <a:latin typeface="Comic Sans MS" pitchFamily="66" charset="0"/>
              </a:rPr>
              <a:t>.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2656413" y="1274955"/>
            <a:ext cx="6264696" cy="1080619"/>
          </a:xfrm>
          <a:prstGeom prst="cloudCallout">
            <a:avLst>
              <a:gd name="adj1" fmla="val -62225"/>
              <a:gd name="adj2" fmla="val -43588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he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doing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now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8163" y="4198622"/>
            <a:ext cx="1838325" cy="178435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907704" y="4886759"/>
            <a:ext cx="51125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He </a:t>
            </a:r>
            <a:r>
              <a:rPr lang="cs-CZ" sz="4000" b="1" dirty="0" err="1" smtClean="0">
                <a:solidFill>
                  <a:srgbClr val="FF0000"/>
                </a:solidFill>
                <a:latin typeface="Comic Sans MS" pitchFamily="66" charset="0"/>
              </a:rPr>
              <a:t>is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err="1" smtClean="0">
                <a:latin typeface="Comic Sans MS" pitchFamily="66" charset="0"/>
              </a:rPr>
              <a:t>sleep</a:t>
            </a:r>
            <a:r>
              <a:rPr lang="cs-CZ" sz="4000" b="1" dirty="0" err="1" smtClean="0">
                <a:solidFill>
                  <a:srgbClr val="FF0000"/>
                </a:solidFill>
                <a:latin typeface="Comic Sans MS" pitchFamily="66" charset="0"/>
              </a:rPr>
              <a:t>ing</a:t>
            </a:r>
            <a:r>
              <a:rPr lang="cs-CZ" sz="4000" b="1" dirty="0" smtClean="0">
                <a:latin typeface="Comic Sans MS" pitchFamily="66" charset="0"/>
              </a:rPr>
              <a:t>.</a:t>
            </a:r>
            <a:endParaRPr lang="cs-CZ" sz="40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83871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  <p:bldP spid="8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395536" y="501995"/>
            <a:ext cx="4857504" cy="967227"/>
          </a:xfrm>
          <a:prstGeom prst="cloudCallout">
            <a:avLst>
              <a:gd name="adj1" fmla="val 83158"/>
              <a:gd name="adj2" fmla="val 24566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remember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316962"/>
            <a:ext cx="1403542" cy="1337291"/>
          </a:xfrm>
          <a:prstGeom prst="rect">
            <a:avLst/>
          </a:prstGeom>
        </p:spPr>
      </p:pic>
      <p:sp>
        <p:nvSpPr>
          <p:cNvPr id="13" name="Zkosené hrany 12"/>
          <p:cNvSpPr/>
          <p:nvPr/>
        </p:nvSpPr>
        <p:spPr>
          <a:xfrm>
            <a:off x="3743125" y="1989803"/>
            <a:ext cx="1942656" cy="790800"/>
          </a:xfrm>
          <a:prstGeom prst="bevel">
            <a:avLst/>
          </a:prstGeom>
          <a:solidFill>
            <a:srgbClr val="68FF0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read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861497" y="1989804"/>
            <a:ext cx="1215038" cy="790799"/>
          </a:xfrm>
          <a:prstGeom prst="roundRect">
            <a:avLst/>
          </a:prstGeom>
          <a:solidFill>
            <a:srgbClr val="FF00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ing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Zkosené hrany 16"/>
          <p:cNvSpPr/>
          <p:nvPr/>
        </p:nvSpPr>
        <p:spPr>
          <a:xfrm>
            <a:off x="971600" y="2006346"/>
            <a:ext cx="1215038" cy="790799"/>
          </a:xfrm>
          <a:prstGeom prst="bevel">
            <a:avLst/>
          </a:prstGeom>
          <a:solidFill>
            <a:srgbClr val="FFFF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339752" y="1989804"/>
            <a:ext cx="1215038" cy="790799"/>
          </a:xfrm>
          <a:prstGeom prst="roundRect">
            <a:avLst/>
          </a:prstGeom>
          <a:solidFill>
            <a:srgbClr val="00CC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am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Zkosené hrany 18"/>
          <p:cNvSpPr/>
          <p:nvPr/>
        </p:nvSpPr>
        <p:spPr>
          <a:xfrm>
            <a:off x="814723" y="2996952"/>
            <a:ext cx="1359054" cy="790799"/>
          </a:xfrm>
          <a:prstGeom prst="bevel">
            <a:avLst/>
          </a:prstGeom>
          <a:solidFill>
            <a:srgbClr val="FFFF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339752" y="2996952"/>
            <a:ext cx="1215038" cy="790799"/>
          </a:xfrm>
          <a:prstGeom prst="roundRect">
            <a:avLst/>
          </a:prstGeom>
          <a:solidFill>
            <a:srgbClr val="00CC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are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3" name="Zkosené hrany 22"/>
          <p:cNvSpPr/>
          <p:nvPr/>
        </p:nvSpPr>
        <p:spPr>
          <a:xfrm>
            <a:off x="941322" y="4005064"/>
            <a:ext cx="1215038" cy="790799"/>
          </a:xfrm>
          <a:prstGeom prst="bevel">
            <a:avLst/>
          </a:prstGeom>
          <a:solidFill>
            <a:srgbClr val="FFFF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He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4" name="Zkosené hrany 23"/>
          <p:cNvSpPr/>
          <p:nvPr/>
        </p:nvSpPr>
        <p:spPr>
          <a:xfrm>
            <a:off x="3499415" y="5805264"/>
            <a:ext cx="1215038" cy="790799"/>
          </a:xfrm>
          <a:prstGeom prst="bevel">
            <a:avLst/>
          </a:prstGeom>
          <a:solidFill>
            <a:srgbClr val="FFFF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5" name="Zkosené hrany 24"/>
          <p:cNvSpPr/>
          <p:nvPr/>
        </p:nvSpPr>
        <p:spPr>
          <a:xfrm>
            <a:off x="1579119" y="5805264"/>
            <a:ext cx="1615631" cy="790799"/>
          </a:xfrm>
          <a:prstGeom prst="bevel">
            <a:avLst/>
          </a:prstGeom>
          <a:solidFill>
            <a:srgbClr val="FFFF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6" name="Zkosené hrany 25"/>
          <p:cNvSpPr/>
          <p:nvPr/>
        </p:nvSpPr>
        <p:spPr>
          <a:xfrm>
            <a:off x="5107240" y="5825304"/>
            <a:ext cx="1215038" cy="790799"/>
          </a:xfrm>
          <a:prstGeom prst="bevel">
            <a:avLst/>
          </a:prstGeom>
          <a:solidFill>
            <a:srgbClr val="FFFF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Zkosené hrany 26"/>
          <p:cNvSpPr/>
          <p:nvPr/>
        </p:nvSpPr>
        <p:spPr>
          <a:xfrm>
            <a:off x="6724433" y="5805261"/>
            <a:ext cx="1215038" cy="790799"/>
          </a:xfrm>
          <a:prstGeom prst="bevel">
            <a:avLst/>
          </a:prstGeom>
          <a:solidFill>
            <a:srgbClr val="FFFF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2344950" y="4005063"/>
            <a:ext cx="1215038" cy="790799"/>
          </a:xfrm>
          <a:prstGeom prst="roundRect">
            <a:avLst/>
          </a:prstGeom>
          <a:solidFill>
            <a:srgbClr val="00CC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7316643" y="1989804"/>
            <a:ext cx="943465" cy="790799"/>
          </a:xfrm>
          <a:prstGeom prst="round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6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Zkosené hrany 29"/>
          <p:cNvSpPr/>
          <p:nvPr/>
        </p:nvSpPr>
        <p:spPr>
          <a:xfrm>
            <a:off x="3772103" y="2996952"/>
            <a:ext cx="1942656" cy="790800"/>
          </a:xfrm>
          <a:prstGeom prst="bevel">
            <a:avLst/>
          </a:prstGeom>
          <a:solidFill>
            <a:srgbClr val="68FF0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read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Zkosené hrany 30"/>
          <p:cNvSpPr/>
          <p:nvPr/>
        </p:nvSpPr>
        <p:spPr>
          <a:xfrm>
            <a:off x="3772103" y="4005064"/>
            <a:ext cx="1942656" cy="790800"/>
          </a:xfrm>
          <a:prstGeom prst="bevel">
            <a:avLst/>
          </a:prstGeom>
          <a:solidFill>
            <a:srgbClr val="68FF0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read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5861497" y="3008297"/>
            <a:ext cx="1215038" cy="790799"/>
          </a:xfrm>
          <a:prstGeom prst="roundRect">
            <a:avLst/>
          </a:prstGeom>
          <a:solidFill>
            <a:srgbClr val="FF00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ing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5861497" y="4005065"/>
            <a:ext cx="1215038" cy="790799"/>
          </a:xfrm>
          <a:prstGeom prst="roundRect">
            <a:avLst/>
          </a:prstGeom>
          <a:solidFill>
            <a:srgbClr val="FF00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ing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7331952" y="3020122"/>
            <a:ext cx="943465" cy="790799"/>
          </a:xfrm>
          <a:prstGeom prst="round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6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7291956" y="4005065"/>
            <a:ext cx="943465" cy="790799"/>
          </a:xfrm>
          <a:prstGeom prst="round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6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53450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  <p:bldP spid="19" grpId="0" animBg="1"/>
      <p:bldP spid="20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kosené hrany 12"/>
          <p:cNvSpPr/>
          <p:nvPr/>
        </p:nvSpPr>
        <p:spPr>
          <a:xfrm>
            <a:off x="3743125" y="1989803"/>
            <a:ext cx="1942656" cy="790800"/>
          </a:xfrm>
          <a:prstGeom prst="bevel">
            <a:avLst/>
          </a:prstGeom>
          <a:solidFill>
            <a:srgbClr val="68FF0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READ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861496" y="1989804"/>
            <a:ext cx="1374799" cy="790799"/>
          </a:xfrm>
          <a:prstGeom prst="roundRect">
            <a:avLst/>
          </a:prstGeom>
          <a:solidFill>
            <a:srgbClr val="FF00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ING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Zkosené hrany 16"/>
          <p:cNvSpPr/>
          <p:nvPr/>
        </p:nvSpPr>
        <p:spPr>
          <a:xfrm>
            <a:off x="971600" y="2006346"/>
            <a:ext cx="1215038" cy="790799"/>
          </a:xfrm>
          <a:prstGeom prst="bevel">
            <a:avLst/>
          </a:prstGeom>
          <a:solidFill>
            <a:srgbClr val="FFFF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339752" y="1989804"/>
            <a:ext cx="1215038" cy="790799"/>
          </a:xfrm>
          <a:prstGeom prst="roundRect">
            <a:avLst/>
          </a:prstGeom>
          <a:solidFill>
            <a:srgbClr val="00CC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AM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Zkosené hrany 18"/>
          <p:cNvSpPr/>
          <p:nvPr/>
        </p:nvSpPr>
        <p:spPr>
          <a:xfrm>
            <a:off x="683568" y="2996951"/>
            <a:ext cx="1544800" cy="790799"/>
          </a:xfrm>
          <a:prstGeom prst="bevel">
            <a:avLst/>
          </a:prstGeom>
          <a:solidFill>
            <a:srgbClr val="FFFF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310378" y="2996952"/>
            <a:ext cx="1403374" cy="790799"/>
          </a:xfrm>
          <a:prstGeom prst="roundRect">
            <a:avLst/>
          </a:prstGeom>
          <a:solidFill>
            <a:srgbClr val="00CC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ARE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3" name="Zkosené hrany 22"/>
          <p:cNvSpPr/>
          <p:nvPr/>
        </p:nvSpPr>
        <p:spPr>
          <a:xfrm>
            <a:off x="941322" y="4005064"/>
            <a:ext cx="1215038" cy="790799"/>
          </a:xfrm>
          <a:prstGeom prst="bevel">
            <a:avLst/>
          </a:prstGeom>
          <a:solidFill>
            <a:srgbClr val="FFFF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HE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4" name="Zkosené hrany 23"/>
          <p:cNvSpPr/>
          <p:nvPr/>
        </p:nvSpPr>
        <p:spPr>
          <a:xfrm>
            <a:off x="2958444" y="5831416"/>
            <a:ext cx="1584175" cy="790799"/>
          </a:xfrm>
          <a:prstGeom prst="bevel">
            <a:avLst/>
          </a:prstGeom>
          <a:solidFill>
            <a:srgbClr val="FFFF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5" name="Zkosené hrany 24"/>
          <p:cNvSpPr/>
          <p:nvPr/>
        </p:nvSpPr>
        <p:spPr>
          <a:xfrm>
            <a:off x="971600" y="5825304"/>
            <a:ext cx="1863111" cy="790799"/>
          </a:xfrm>
          <a:prstGeom prst="bevel">
            <a:avLst/>
          </a:prstGeom>
          <a:solidFill>
            <a:srgbClr val="FFFF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6" name="Zkosené hrany 25"/>
          <p:cNvSpPr/>
          <p:nvPr/>
        </p:nvSpPr>
        <p:spPr>
          <a:xfrm>
            <a:off x="4743431" y="5825304"/>
            <a:ext cx="1441655" cy="790799"/>
          </a:xfrm>
          <a:prstGeom prst="bevel">
            <a:avLst/>
          </a:prstGeom>
          <a:solidFill>
            <a:srgbClr val="FFFF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Zkosené hrany 26"/>
          <p:cNvSpPr/>
          <p:nvPr/>
        </p:nvSpPr>
        <p:spPr>
          <a:xfrm>
            <a:off x="6297065" y="5831415"/>
            <a:ext cx="1215038" cy="790799"/>
          </a:xfrm>
          <a:prstGeom prst="bevel">
            <a:avLst/>
          </a:prstGeom>
          <a:solidFill>
            <a:srgbClr val="FFFF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2344950" y="4005063"/>
            <a:ext cx="1215038" cy="790799"/>
          </a:xfrm>
          <a:prstGeom prst="roundRect">
            <a:avLst/>
          </a:prstGeom>
          <a:solidFill>
            <a:srgbClr val="00CC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7812360" y="493526"/>
            <a:ext cx="943465" cy="790799"/>
          </a:xfrm>
          <a:prstGeom prst="round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30" name="Zkosené hrany 29"/>
          <p:cNvSpPr/>
          <p:nvPr/>
        </p:nvSpPr>
        <p:spPr>
          <a:xfrm>
            <a:off x="3772103" y="2996952"/>
            <a:ext cx="1942656" cy="790800"/>
          </a:xfrm>
          <a:prstGeom prst="bevel">
            <a:avLst/>
          </a:prstGeom>
          <a:solidFill>
            <a:srgbClr val="68FF0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READ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Zkosené hrany 30"/>
          <p:cNvSpPr/>
          <p:nvPr/>
        </p:nvSpPr>
        <p:spPr>
          <a:xfrm>
            <a:off x="3772103" y="4005064"/>
            <a:ext cx="1942656" cy="790800"/>
          </a:xfrm>
          <a:prstGeom prst="bevel">
            <a:avLst/>
          </a:prstGeom>
          <a:solidFill>
            <a:srgbClr val="68FF0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READ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5861497" y="3008297"/>
            <a:ext cx="1374798" cy="790799"/>
          </a:xfrm>
          <a:prstGeom prst="roundRect">
            <a:avLst/>
          </a:prstGeom>
          <a:solidFill>
            <a:srgbClr val="FF00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ING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5864479" y="4005065"/>
            <a:ext cx="1390795" cy="790799"/>
          </a:xfrm>
          <a:prstGeom prst="roundRect">
            <a:avLst/>
          </a:prstGeom>
          <a:solidFill>
            <a:srgbClr val="FF00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ING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Obláček 35"/>
          <p:cNvSpPr/>
          <p:nvPr/>
        </p:nvSpPr>
        <p:spPr>
          <a:xfrm>
            <a:off x="3533158" y="419618"/>
            <a:ext cx="4207194" cy="967227"/>
          </a:xfrm>
          <a:prstGeom prst="cloudCallout">
            <a:avLst>
              <a:gd name="adj1" fmla="val -83758"/>
              <a:gd name="adj2" fmla="val 25998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Make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questions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9595" y="286039"/>
            <a:ext cx="1296144" cy="1458162"/>
          </a:xfrm>
          <a:prstGeom prst="rect">
            <a:avLst/>
          </a:prstGeom>
        </p:spPr>
      </p:pic>
      <p:sp>
        <p:nvSpPr>
          <p:cNvPr id="35" name="Zaoblený obdélník 34"/>
          <p:cNvSpPr/>
          <p:nvPr/>
        </p:nvSpPr>
        <p:spPr>
          <a:xfrm>
            <a:off x="7812360" y="286039"/>
            <a:ext cx="943465" cy="790799"/>
          </a:xfrm>
          <a:prstGeom prst="round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7916691" y="681438"/>
            <a:ext cx="943465" cy="790799"/>
          </a:xfrm>
          <a:prstGeom prst="roundRect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68189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3295" y="2430352"/>
            <a:ext cx="1198963" cy="150212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3210" y="3655550"/>
            <a:ext cx="1754734" cy="103144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7290" y="5074907"/>
            <a:ext cx="1603432" cy="12241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5220" y="4872199"/>
            <a:ext cx="972991" cy="142684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2269" y="3119256"/>
            <a:ext cx="1054781" cy="155975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567" y="4171271"/>
            <a:ext cx="1236269" cy="183977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3078" y="1677510"/>
            <a:ext cx="952234" cy="116768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3078" y="3678326"/>
            <a:ext cx="1385306" cy="11954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1217" y="5116348"/>
            <a:ext cx="838055" cy="114125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473597"/>
            <a:ext cx="1797050" cy="1606550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1146163" y="1677510"/>
            <a:ext cx="19320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He </a:t>
            </a:r>
            <a:r>
              <a:rPr lang="cs-CZ" sz="2000" b="1" dirty="0" err="1" smtClean="0">
                <a:latin typeface="Comic Sans MS" pitchFamily="66" charset="0"/>
              </a:rPr>
              <a:t>is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walking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dog.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779912" y="1746799"/>
            <a:ext cx="20731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She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is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eating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ice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cream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33253" y="2827470"/>
            <a:ext cx="19320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They</a:t>
            </a:r>
            <a:r>
              <a:rPr lang="cs-CZ" sz="2000" b="1" dirty="0" smtClean="0">
                <a:latin typeface="Comic Sans MS" pitchFamily="66" charset="0"/>
              </a:rPr>
              <a:t> are </a:t>
            </a:r>
            <a:r>
              <a:rPr lang="cs-CZ" sz="2000" b="1" dirty="0" err="1" smtClean="0">
                <a:latin typeface="Comic Sans MS" pitchFamily="66" charset="0"/>
              </a:rPr>
              <a:t>running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002746" y="3971125"/>
            <a:ext cx="19320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He </a:t>
            </a:r>
            <a:r>
              <a:rPr lang="cs-CZ" sz="2000" b="1" dirty="0" err="1" smtClean="0">
                <a:latin typeface="Comic Sans MS" pitchFamily="66" charset="0"/>
              </a:rPr>
              <a:t>is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playing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football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767108" y="6278578"/>
            <a:ext cx="21676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She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is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drinking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769375" y="5924635"/>
            <a:ext cx="19320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She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is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having</a:t>
            </a:r>
            <a:r>
              <a:rPr lang="cs-CZ" sz="2000" b="1" dirty="0" smtClean="0">
                <a:latin typeface="Comic Sans MS" pitchFamily="66" charset="0"/>
              </a:rPr>
              <a:t> a </a:t>
            </a:r>
            <a:r>
              <a:rPr lang="cs-CZ" sz="2000" b="1" dirty="0" err="1" smtClean="0">
                <a:latin typeface="Comic Sans MS" pitchFamily="66" charset="0"/>
              </a:rPr>
              <a:t>bath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50417" y="3249234"/>
            <a:ext cx="19320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They</a:t>
            </a:r>
            <a:r>
              <a:rPr lang="cs-CZ" sz="2000" b="1" dirty="0" smtClean="0">
                <a:latin typeface="Comic Sans MS" pitchFamily="66" charset="0"/>
              </a:rPr>
              <a:t> are </a:t>
            </a:r>
            <a:r>
              <a:rPr lang="cs-CZ" sz="2000" b="1" dirty="0" err="1" smtClean="0">
                <a:latin typeface="Comic Sans MS" pitchFamily="66" charset="0"/>
              </a:rPr>
              <a:t>watching</a:t>
            </a:r>
            <a:r>
              <a:rPr lang="cs-CZ" sz="2000" b="1" dirty="0" smtClean="0">
                <a:latin typeface="Comic Sans MS" pitchFamily="66" charset="0"/>
              </a:rPr>
              <a:t> TV.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817856" y="4518256"/>
            <a:ext cx="2122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He </a:t>
            </a:r>
            <a:r>
              <a:rPr lang="cs-CZ" sz="2000" b="1" dirty="0" err="1" smtClean="0">
                <a:latin typeface="Comic Sans MS" pitchFamily="66" charset="0"/>
              </a:rPr>
              <a:t>is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counting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499969" y="6074667"/>
            <a:ext cx="25415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She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is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reading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newspaper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163172" y="4820128"/>
            <a:ext cx="19320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He </a:t>
            </a:r>
            <a:r>
              <a:rPr lang="cs-CZ" sz="2000" b="1" dirty="0" err="1" smtClean="0">
                <a:latin typeface="Comic Sans MS" pitchFamily="66" charset="0"/>
              </a:rPr>
              <a:t>is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cooking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395536" y="404664"/>
            <a:ext cx="5539388" cy="1068933"/>
          </a:xfrm>
          <a:prstGeom prst="cloudCallout">
            <a:avLst>
              <a:gd name="adj1" fmla="val 73042"/>
              <a:gd name="adj2" fmla="val 13974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are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doing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0" name="Obrázek 2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4668" y="234527"/>
            <a:ext cx="1470212" cy="179692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81956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3295" y="2430352"/>
            <a:ext cx="1198963" cy="150212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3210" y="3655550"/>
            <a:ext cx="1754734" cy="103144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7290" y="5074907"/>
            <a:ext cx="1603432" cy="12241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5220" y="4872199"/>
            <a:ext cx="972991" cy="142684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2269" y="3119256"/>
            <a:ext cx="1054781" cy="155975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567" y="4171271"/>
            <a:ext cx="1236269" cy="183977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3078" y="1677510"/>
            <a:ext cx="952234" cy="116768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3078" y="3678326"/>
            <a:ext cx="1385306" cy="119542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1217" y="5116348"/>
            <a:ext cx="838055" cy="114125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473597"/>
            <a:ext cx="1797050" cy="1606550"/>
          </a:xfrm>
          <a:prstGeom prst="rect">
            <a:avLst/>
          </a:prstGeom>
        </p:spPr>
      </p:pic>
      <p:sp>
        <p:nvSpPr>
          <p:cNvPr id="29" name="Obláček 28"/>
          <p:cNvSpPr/>
          <p:nvPr/>
        </p:nvSpPr>
        <p:spPr>
          <a:xfrm>
            <a:off x="395536" y="404664"/>
            <a:ext cx="5539388" cy="1068933"/>
          </a:xfrm>
          <a:prstGeom prst="cloudCallout">
            <a:avLst>
              <a:gd name="adj1" fmla="val 73042"/>
              <a:gd name="adj2" fmla="val 13974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are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doing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0" name="Obrázek 2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4668" y="234527"/>
            <a:ext cx="1470212" cy="179692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31070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ovéPole 26"/>
          <p:cNvSpPr txBox="1"/>
          <p:nvPr/>
        </p:nvSpPr>
        <p:spPr>
          <a:xfrm>
            <a:off x="4806794" y="5172768"/>
            <a:ext cx="4128006" cy="44267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She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is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reading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newspaper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176" y="1955363"/>
            <a:ext cx="797097" cy="9986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1456" y="2342203"/>
            <a:ext cx="877366" cy="5157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78" y="4106243"/>
            <a:ext cx="801716" cy="61206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6551" y="3080616"/>
            <a:ext cx="486496" cy="71342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9468" y="1113329"/>
            <a:ext cx="599674" cy="88676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0401" y="3918657"/>
            <a:ext cx="568534" cy="84607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570" y="1183512"/>
            <a:ext cx="593564" cy="72786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468" y="3080616"/>
            <a:ext cx="831806" cy="71779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976" y="5824233"/>
            <a:ext cx="593548" cy="80828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270" y="4918366"/>
            <a:ext cx="886113" cy="792179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6767108" y="6278578"/>
            <a:ext cx="2167692" cy="44267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She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is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drinking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669209" y="5884862"/>
            <a:ext cx="3397939" cy="44267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She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is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having</a:t>
            </a:r>
            <a:r>
              <a:rPr lang="cs-CZ" sz="2000" b="1" dirty="0" smtClean="0">
                <a:latin typeface="Comic Sans MS" pitchFamily="66" charset="0"/>
              </a:rPr>
              <a:t> a </a:t>
            </a:r>
            <a:r>
              <a:rPr lang="cs-CZ" sz="2000" b="1" dirty="0" err="1" smtClean="0">
                <a:latin typeface="Comic Sans MS" pitchFamily="66" charset="0"/>
              </a:rPr>
              <a:t>bath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880308" y="5002509"/>
            <a:ext cx="2122296" cy="44267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He </a:t>
            </a:r>
            <a:r>
              <a:rPr lang="cs-CZ" sz="2000" b="1" dirty="0" err="1" smtClean="0">
                <a:latin typeface="Comic Sans MS" pitchFamily="66" charset="0"/>
              </a:rPr>
              <a:t>is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counting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720664" y="5450294"/>
            <a:ext cx="2380944" cy="44267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He </a:t>
            </a:r>
            <a:r>
              <a:rPr lang="cs-CZ" sz="2000" b="1" dirty="0" err="1" smtClean="0">
                <a:latin typeface="Comic Sans MS" pitchFamily="66" charset="0"/>
              </a:rPr>
              <a:t>is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cooking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31" name="Obláček 30"/>
          <p:cNvSpPr/>
          <p:nvPr/>
        </p:nvSpPr>
        <p:spPr>
          <a:xfrm>
            <a:off x="4572000" y="252234"/>
            <a:ext cx="2808312" cy="781120"/>
          </a:xfrm>
          <a:prstGeom prst="cloudCallout">
            <a:avLst>
              <a:gd name="adj1" fmla="val -91530"/>
              <a:gd name="adj2" fmla="val 19779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48428"/>
            <a:ext cx="1080120" cy="1080120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3779912" y="4971849"/>
            <a:ext cx="3235882" cy="44267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He </a:t>
            </a:r>
            <a:r>
              <a:rPr lang="cs-CZ" sz="2000" b="1" dirty="0" err="1" smtClean="0">
                <a:latin typeface="Comic Sans MS" pitchFamily="66" charset="0"/>
              </a:rPr>
              <a:t>is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playing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football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347864" y="5835904"/>
            <a:ext cx="3153462" cy="44267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They</a:t>
            </a:r>
            <a:r>
              <a:rPr lang="cs-CZ" sz="2000" b="1" dirty="0" smtClean="0">
                <a:latin typeface="Comic Sans MS" pitchFamily="66" charset="0"/>
              </a:rPr>
              <a:t> are </a:t>
            </a:r>
            <a:r>
              <a:rPr lang="cs-CZ" sz="2000" b="1" dirty="0" err="1" smtClean="0">
                <a:latin typeface="Comic Sans MS" pitchFamily="66" charset="0"/>
              </a:rPr>
              <a:t>watching</a:t>
            </a:r>
            <a:r>
              <a:rPr lang="cs-CZ" sz="2000" b="1" dirty="0" smtClean="0">
                <a:latin typeface="Comic Sans MS" pitchFamily="66" charset="0"/>
              </a:rPr>
              <a:t> TV.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13625" y="5399753"/>
            <a:ext cx="3137177" cy="44267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He </a:t>
            </a:r>
            <a:r>
              <a:rPr lang="cs-CZ" sz="2000" b="1" dirty="0" err="1" smtClean="0">
                <a:latin typeface="Comic Sans MS" pitchFamily="66" charset="0"/>
              </a:rPr>
              <a:t>is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walking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dog.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604177" y="6298438"/>
            <a:ext cx="3912669" cy="44267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She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is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eating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the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ice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cream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50425" y="5414523"/>
            <a:ext cx="2631788" cy="44267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latin typeface="Comic Sans MS" pitchFamily="66" charset="0"/>
              </a:rPr>
              <a:t>They</a:t>
            </a:r>
            <a:r>
              <a:rPr lang="cs-CZ" sz="2000" b="1" dirty="0" smtClean="0">
                <a:latin typeface="Comic Sans MS" pitchFamily="66" charset="0"/>
              </a:rPr>
              <a:t> are </a:t>
            </a:r>
            <a:r>
              <a:rPr lang="cs-CZ" sz="2000" b="1" dirty="0" err="1" smtClean="0">
                <a:latin typeface="Comic Sans MS" pitchFamily="66" charset="0"/>
              </a:rPr>
              <a:t>running</a:t>
            </a:r>
            <a:r>
              <a:rPr lang="cs-CZ" sz="2000" b="1" dirty="0" smtClean="0">
                <a:latin typeface="Comic Sans MS" pitchFamily="66" charset="0"/>
              </a:rPr>
              <a:t>.</a:t>
            </a:r>
            <a:endParaRPr lang="cs-CZ" sz="20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496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láček 2"/>
          <p:cNvSpPr/>
          <p:nvPr/>
        </p:nvSpPr>
        <p:spPr>
          <a:xfrm>
            <a:off x="367650" y="236369"/>
            <a:ext cx="5441564" cy="1104399"/>
          </a:xfrm>
          <a:prstGeom prst="cloudCallout">
            <a:avLst>
              <a:gd name="adj1" fmla="val 77186"/>
              <a:gd name="adj2" fmla="val 31123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Ask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classmates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82458" y="1769409"/>
            <a:ext cx="3973518" cy="79208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Are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sleeping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601464" y="1769409"/>
            <a:ext cx="3973519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Are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smiling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82458" y="2852936"/>
            <a:ext cx="3958711" cy="79208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he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reading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67650" y="3933056"/>
            <a:ext cx="3973519" cy="792088"/>
          </a:xfrm>
          <a:prstGeom prst="roundRect">
            <a:avLst/>
          </a:prstGeom>
          <a:solidFill>
            <a:srgbClr val="03EDA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sitting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2894" y="236369"/>
            <a:ext cx="1169341" cy="1429195"/>
          </a:xfrm>
          <a:prstGeom prst="rect">
            <a:avLst/>
          </a:prstGeom>
        </p:spPr>
      </p:pic>
      <p:sp>
        <p:nvSpPr>
          <p:cNvPr id="10" name="Zaoblený obdélník 9"/>
          <p:cNvSpPr/>
          <p:nvPr/>
        </p:nvSpPr>
        <p:spPr>
          <a:xfrm>
            <a:off x="2460992" y="5877272"/>
            <a:ext cx="4392488" cy="792088"/>
          </a:xfrm>
          <a:prstGeom prst="round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Are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learning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English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601464" y="2852936"/>
            <a:ext cx="3958711" cy="792088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he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standing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657236" y="3933056"/>
            <a:ext cx="3973519" cy="792088"/>
          </a:xfrm>
          <a:prstGeom prst="roundRect">
            <a:avLst/>
          </a:prstGeom>
          <a:solidFill>
            <a:srgbClr val="03EDA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looking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teacher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82458" y="5013176"/>
            <a:ext cx="3973519" cy="79208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Are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crying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659198" y="5013176"/>
            <a:ext cx="3973519" cy="79208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Are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listening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music?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33347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10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6919" y="908720"/>
            <a:ext cx="8712968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400" dirty="0" smtClean="0">
                <a:hlinkClick r:id="rId3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MC900433817 </a:t>
            </a:r>
            <a:r>
              <a:rPr lang="cs-CZ" sz="2000" dirty="0"/>
              <a:t>(smějící se obličej) </a:t>
            </a:r>
            <a:r>
              <a:rPr lang="cs-CZ" sz="2000" dirty="0" smtClean="0"/>
              <a:t>      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MC900434411 (obličej s otazníky)        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MC900429827 </a:t>
            </a:r>
            <a:r>
              <a:rPr lang="cs-CZ" sz="2000" dirty="0"/>
              <a:t>(obličej se žárovkou</a:t>
            </a:r>
            <a:r>
              <a:rPr lang="cs-CZ" sz="20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MC900437990 </a:t>
            </a:r>
            <a:r>
              <a:rPr lang="cs-CZ" sz="2000" dirty="0"/>
              <a:t>(obličej s knihou) 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MC900434377 (spící obličej)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MC900440430 (obličej poslouchá)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MC90014578 (běhat)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MC90024441 (dívat se na televizi)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MC90055208 (koupat se ve vaně)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MC90055580 (pít)    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MC90056588 (počítat)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MC900156321 (vařit)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MC900344824 (jíst)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MC90039671 (fotbal)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MC900424028 (číst noviny)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MC900430089 (procházet se se psem)  </a:t>
            </a:r>
          </a:p>
        </p:txBody>
      </p:sp>
      <p:sp>
        <p:nvSpPr>
          <p:cNvPr id="3" name="Obdélník 2"/>
          <p:cNvSpPr/>
          <p:nvPr/>
        </p:nvSpPr>
        <p:spPr>
          <a:xfrm>
            <a:off x="1269859" y="188640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=""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1698</TotalTime>
  <Words>427</Words>
  <Application>Microsoft Office PowerPoint</Application>
  <PresentationFormat>Předvádění na obrazovce (4:3)</PresentationFormat>
  <Paragraphs>109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Snímek 1</vt:lpstr>
      <vt:lpstr>VYJMENOVANÁ  SLOVA PO L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153</cp:revision>
  <cp:lastPrinted>2012-10-06T15:49:19Z</cp:lastPrinted>
  <dcterms:created xsi:type="dcterms:W3CDTF">2012-09-11T13:55:05Z</dcterms:created>
  <dcterms:modified xsi:type="dcterms:W3CDTF">2013-04-29T17:20:42Z</dcterms:modified>
</cp:coreProperties>
</file>