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58" r:id="rId2"/>
    <p:sldId id="275" r:id="rId3"/>
    <p:sldId id="347" r:id="rId4"/>
    <p:sldId id="351" r:id="rId5"/>
    <p:sldId id="352" r:id="rId6"/>
    <p:sldId id="346" r:id="rId7"/>
    <p:sldId id="348" r:id="rId8"/>
    <p:sldId id="345" r:id="rId9"/>
    <p:sldId id="353" r:id="rId10"/>
    <p:sldId id="354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3EDA5"/>
    <a:srgbClr val="FF00FF"/>
    <a:srgbClr val="00CCFF"/>
    <a:srgbClr val="68FF01"/>
    <a:srgbClr val="71C600"/>
    <a:srgbClr val="B73939"/>
    <a:srgbClr val="EB1B05"/>
    <a:srgbClr val="EB053C"/>
    <a:srgbClr val="A7E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 varScale="1">
        <p:scale>
          <a:sx n="70" d="100"/>
          <a:sy n="70" d="100"/>
        </p:scale>
        <p:origin x="-4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11_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WHERE ARE YOU GOING?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40661" custScaleY="61587" custLinFactY="26816" custLinFactNeighborX="1318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3558"/>
          <a:ext cx="6498430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11_ ANGLICKÝ JAZYK 5</a:t>
          </a:r>
          <a:endParaRPr lang="cs-CZ" sz="2500" kern="1200" dirty="0"/>
        </a:p>
      </dsp:txBody>
      <dsp:txXfrm>
        <a:off x="1418853" y="535055"/>
        <a:ext cx="6375436" cy="1136770"/>
      </dsp:txXfrm>
    </dsp:sp>
    <dsp:sp modelId="{ED2230FF-1096-48BA-B691-CB70E3195D4E}">
      <dsp:nvSpPr>
        <dsp:cNvPr id="0" name=""/>
        <dsp:cNvSpPr/>
      </dsp:nvSpPr>
      <dsp:spPr>
        <a:xfrm>
          <a:off x="1643169" y="1890793"/>
          <a:ext cx="5926804" cy="1259764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704666" y="1952290"/>
        <a:ext cx="5803810" cy="1136770"/>
      </dsp:txXfrm>
    </dsp:sp>
    <dsp:sp modelId="{6E27EA9C-C67C-450A-8A3C-DF1F4862AEAB}">
      <dsp:nvSpPr>
        <dsp:cNvPr id="0" name=""/>
        <dsp:cNvSpPr/>
      </dsp:nvSpPr>
      <dsp:spPr>
        <a:xfrm>
          <a:off x="2855208" y="3803317"/>
          <a:ext cx="4310823" cy="775851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WHERE ARE YOU GOING?</a:t>
          </a:r>
          <a:endParaRPr lang="cs-CZ" sz="2400" b="1" kern="1200" dirty="0"/>
        </a:p>
      </dsp:txBody>
      <dsp:txXfrm>
        <a:off x="2893082" y="3841191"/>
        <a:ext cx="4235075" cy="7001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3.WMF"/><Relationship Id="rId7" Type="http://schemas.openxmlformats.org/officeDocument/2006/relationships/image" Target="../media/image5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image" Target="../media/image4.WMF"/><Relationship Id="rId10" Type="http://schemas.openxmlformats.org/officeDocument/2006/relationships/slide" Target="slide8.xml"/><Relationship Id="rId4" Type="http://schemas.openxmlformats.org/officeDocument/2006/relationships/slide" Target="slide5.xml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09217486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57554" y="4749748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163652"/>
            <a:ext cx="8229600" cy="54337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</a:t>
            </a:r>
            <a:r>
              <a:rPr lang="cs-CZ" sz="2800" b="1" smtClean="0">
                <a:solidFill>
                  <a:schemeClr val="tx1"/>
                </a:solidFill>
                <a:latin typeface="Comic Sans MS" pitchFamily="66" charset="0"/>
              </a:rPr>
              <a:t>: </a:t>
            </a:r>
            <a:r>
              <a:rPr lang="cs-CZ" sz="2800" smtClean="0">
                <a:solidFill>
                  <a:schemeClr val="tx1"/>
                </a:solidFill>
                <a:latin typeface="Comic Sans MS" pitchFamily="66" charset="0"/>
              </a:rPr>
              <a:t>14.11.2012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garden, park, restaurant,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swimming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pool;  to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+ verb +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ing</a:t>
            </a:r>
            <a:r>
              <a:rPr lang="cs-CZ" sz="2800" dirty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(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reading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coming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swimming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přítomný čas průběhový. Procvičuje otázku i odpovědi. Nacvičuje pravopis sloves s koncovkou  – ing.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5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WHERE ARE YOU GOING?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2462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635837" y="357102"/>
            <a:ext cx="5702082" cy="1080619"/>
          </a:xfrm>
          <a:prstGeom prst="cloudCallout">
            <a:avLst>
              <a:gd name="adj1" fmla="val -61319"/>
              <a:gd name="adj2" fmla="val 3231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Where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going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357102"/>
            <a:ext cx="1296144" cy="145816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195736" y="1988840"/>
            <a:ext cx="55202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I 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am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goi</a:t>
            </a:r>
            <a:r>
              <a:rPr lang="cs-CZ" sz="4000" b="1" dirty="0" err="1" smtClean="0">
                <a:solidFill>
                  <a:srgbClr val="FF0000"/>
                </a:solidFill>
                <a:latin typeface="Comic Sans MS" pitchFamily="66" charset="0"/>
              </a:rPr>
              <a:t>ng</a:t>
            </a:r>
            <a:r>
              <a:rPr lang="cs-CZ" sz="4000" b="1" dirty="0">
                <a:latin typeface="Comic Sans MS" pitchFamily="66" charset="0"/>
              </a:rPr>
              <a:t> </a:t>
            </a:r>
            <a:r>
              <a:rPr lang="cs-CZ" sz="4000" b="1" dirty="0" smtClean="0">
                <a:solidFill>
                  <a:srgbClr val="0070C0"/>
                </a:solidFill>
                <a:latin typeface="Comic Sans MS" pitchFamily="66" charset="0"/>
              </a:rPr>
              <a:t>to</a:t>
            </a:r>
            <a:r>
              <a:rPr lang="cs-CZ" sz="4000" b="1" dirty="0" smtClean="0">
                <a:latin typeface="Comic Sans MS" pitchFamily="66" charset="0"/>
              </a:rPr>
              <a:t> </a:t>
            </a:r>
            <a:r>
              <a:rPr lang="cs-CZ" sz="4000" b="1" dirty="0" err="1" smtClean="0">
                <a:latin typeface="Comic Sans MS" pitchFamily="66" charset="0"/>
              </a:rPr>
              <a:t>the</a:t>
            </a:r>
            <a:r>
              <a:rPr lang="cs-CZ" sz="4000" b="1" dirty="0" smtClean="0">
                <a:latin typeface="Comic Sans MS" pitchFamily="66" charset="0"/>
              </a:rPr>
              <a:t> …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2" name="Obrázek 1">
            <a:hlinkClick r:id="" action="ppaction://hlinkshowjump?jump=nextslid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877" y="3804531"/>
            <a:ext cx="1496942" cy="1490578"/>
          </a:xfrm>
          <a:prstGeom prst="rect">
            <a:avLst/>
          </a:prstGeom>
          <a:ln w="88900" cap="sq" cmpd="thickThin">
            <a:solidFill>
              <a:srgbClr val="0070C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4943" y="3036477"/>
            <a:ext cx="1576102" cy="1517273"/>
          </a:xfrm>
          <a:prstGeom prst="rect">
            <a:avLst/>
          </a:prstGeom>
          <a:ln w="88900" cap="sq" cmpd="thickThin">
            <a:solidFill>
              <a:srgbClr val="0070C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1" name="Obrázek 10">
            <a:hlinkClick r:id="rId6" action="ppaction://hlinksldjump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7803" y="4869160"/>
            <a:ext cx="2770382" cy="1675528"/>
          </a:xfrm>
          <a:prstGeom prst="rect">
            <a:avLst/>
          </a:prstGeom>
          <a:ln w="88900" cap="sq" cmpd="thickThin">
            <a:solidFill>
              <a:srgbClr val="0070C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3" name="Obrázek 12">
            <a:hlinkClick r:id="rId8" action="ppaction://hlinksldjump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573016"/>
            <a:ext cx="1679418" cy="1536071"/>
          </a:xfrm>
          <a:prstGeom prst="rect">
            <a:avLst/>
          </a:prstGeom>
          <a:ln w="88900" cap="sq" cmpd="thickThin">
            <a:solidFill>
              <a:srgbClr val="0070C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4" name="Tlačítko akce: Dopředu nebo Další 13">
            <a:hlinkClick r:id="rId10" action="ppaction://hlinksldjump" highlightClick="1"/>
          </p:cNvPr>
          <p:cNvSpPr/>
          <p:nvPr/>
        </p:nvSpPr>
        <p:spPr>
          <a:xfrm>
            <a:off x="8085891" y="6023480"/>
            <a:ext cx="504056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871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Domů 1">
            <a:hlinkClick r:id="" action="ppaction://hlinkshowjump?jump=lastslideviewed" highlightClick="1"/>
          </p:cNvPr>
          <p:cNvSpPr/>
          <p:nvPr/>
        </p:nvSpPr>
        <p:spPr>
          <a:xfrm>
            <a:off x="8210469" y="6038440"/>
            <a:ext cx="521208" cy="52120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795270"/>
            <a:ext cx="3693288" cy="34854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692696"/>
            <a:ext cx="2641076" cy="31469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9912" y="4029204"/>
            <a:ext cx="2577220" cy="2530444"/>
          </a:xfrm>
          <a:prstGeom prst="rect">
            <a:avLst/>
          </a:prstGeom>
        </p:spPr>
      </p:pic>
      <p:sp>
        <p:nvSpPr>
          <p:cNvPr id="8" name="Mrak 7"/>
          <p:cNvSpPr/>
          <p:nvPr/>
        </p:nvSpPr>
        <p:spPr>
          <a:xfrm>
            <a:off x="251520" y="497376"/>
            <a:ext cx="5304198" cy="1630299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114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rak 2"/>
          <p:cNvSpPr/>
          <p:nvPr/>
        </p:nvSpPr>
        <p:spPr>
          <a:xfrm>
            <a:off x="611560" y="497375"/>
            <a:ext cx="5304198" cy="1630299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lačítko akce: Domů 3">
            <a:hlinkClick r:id="" action="ppaction://hlinkshowjump?jump=lastslideviewed" highlightClick="1"/>
          </p:cNvPr>
          <p:cNvSpPr/>
          <p:nvPr/>
        </p:nvSpPr>
        <p:spPr>
          <a:xfrm>
            <a:off x="8210469" y="6038440"/>
            <a:ext cx="521208" cy="52120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4814" y="1700808"/>
            <a:ext cx="2296949" cy="369284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3633" y="2222017"/>
            <a:ext cx="2220051" cy="2562059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6100" y="4533569"/>
            <a:ext cx="4375118" cy="176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82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Mrak 35"/>
          <p:cNvSpPr/>
          <p:nvPr/>
        </p:nvSpPr>
        <p:spPr>
          <a:xfrm>
            <a:off x="755576" y="476672"/>
            <a:ext cx="5304198" cy="1630299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Tlačítko akce: Domů 36">
            <a:hlinkClick r:id="" action="ppaction://hlinkshowjump?jump=lastslideviewed" highlightClick="1"/>
          </p:cNvPr>
          <p:cNvSpPr/>
          <p:nvPr/>
        </p:nvSpPr>
        <p:spPr>
          <a:xfrm>
            <a:off x="8210469" y="6038440"/>
            <a:ext cx="521208" cy="52120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754893"/>
            <a:ext cx="2549037" cy="288032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2686" y="1484784"/>
            <a:ext cx="3539895" cy="2710269"/>
          </a:xfrm>
          <a:prstGeom prst="rect">
            <a:avLst/>
          </a:prstGeom>
        </p:spPr>
      </p:pic>
      <p:pic>
        <p:nvPicPr>
          <p:cNvPr id="1026" name="Picture 2" descr="F:\MC900295688fotbal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490782"/>
            <a:ext cx="2913824" cy="2068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5636" y="2683144"/>
            <a:ext cx="1797050" cy="1606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3450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Mrak 37"/>
          <p:cNvSpPr/>
          <p:nvPr/>
        </p:nvSpPr>
        <p:spPr>
          <a:xfrm>
            <a:off x="755576" y="476672"/>
            <a:ext cx="5304198" cy="1630299"/>
          </a:xfrm>
          <a:prstGeom prst="cloud">
            <a:avLst/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What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doing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9" name="Tlačítko akce: Domů 38">
            <a:hlinkClick r:id="" action="ppaction://hlinkshowjump?jump=lastslideviewed" highlightClick="1"/>
          </p:cNvPr>
          <p:cNvSpPr/>
          <p:nvPr/>
        </p:nvSpPr>
        <p:spPr>
          <a:xfrm>
            <a:off x="8210469" y="6038440"/>
            <a:ext cx="521208" cy="52120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3524" y="1988840"/>
            <a:ext cx="3413124" cy="254616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182" y="2373189"/>
            <a:ext cx="2736304" cy="1983894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420054"/>
            <a:ext cx="1944216" cy="2893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189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Obláček 28"/>
          <p:cNvSpPr/>
          <p:nvPr/>
        </p:nvSpPr>
        <p:spPr>
          <a:xfrm>
            <a:off x="1331640" y="404664"/>
            <a:ext cx="4027220" cy="1312820"/>
          </a:xfrm>
          <a:prstGeom prst="cloudCallout">
            <a:avLst>
              <a:gd name="adj1" fmla="val 73042"/>
              <a:gd name="adj2" fmla="val 1397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93348"/>
            <a:ext cx="1403542" cy="1337291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935596" y="5324392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atin typeface="Comic Sans MS" pitchFamily="66" charset="0"/>
              </a:rPr>
              <a:t>come</a:t>
            </a:r>
            <a:endParaRPr lang="cs-CZ" sz="54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65375" y="3511940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atin typeface="Comic Sans MS" pitchFamily="66" charset="0"/>
              </a:rPr>
              <a:t>sing</a:t>
            </a:r>
            <a:endParaRPr lang="cs-CZ" sz="5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34022" y="3511940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latin typeface="Comic Sans MS" pitchFamily="66" charset="0"/>
              </a:rPr>
              <a:t>play</a:t>
            </a:r>
            <a:endParaRPr lang="cs-CZ" sz="54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3511940"/>
            <a:ext cx="122413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endParaRPr lang="cs-CZ" sz="5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31740" y="5332269"/>
            <a:ext cx="122413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endParaRPr lang="cs-CZ" sz="5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5324392"/>
            <a:ext cx="122413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endParaRPr lang="cs-CZ" sz="5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72484" y="3511940"/>
            <a:ext cx="122413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endParaRPr lang="cs-CZ" sz="5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294342" y="5332269"/>
            <a:ext cx="725930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3EDA5"/>
                </a:solidFill>
                <a:latin typeface="Comic Sans MS" pitchFamily="66" charset="0"/>
              </a:rPr>
              <a:t>m</a:t>
            </a:r>
            <a:endParaRPr lang="cs-CZ" sz="5400" b="1" dirty="0">
              <a:solidFill>
                <a:srgbClr val="03EDA5"/>
              </a:solidFill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55191" y="5366623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atin typeface="Comic Sans MS" pitchFamily="66" charset="0"/>
              </a:rPr>
              <a:t>swim</a:t>
            </a:r>
            <a:endParaRPr lang="cs-CZ" sz="54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95981" y="5339095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solidFill>
                  <a:srgbClr val="03EDA5"/>
                </a:solidFill>
                <a:latin typeface="Comic Sans MS" pitchFamily="66" charset="0"/>
              </a:rPr>
              <a:t>w</a:t>
            </a:r>
            <a:r>
              <a:rPr lang="cs-CZ" sz="5400" b="1" dirty="0" err="1" smtClean="0">
                <a:solidFill>
                  <a:srgbClr val="FF00FF"/>
                </a:solidFill>
                <a:latin typeface="Comic Sans MS" pitchFamily="66" charset="0"/>
              </a:rPr>
              <a:t>i</a:t>
            </a:r>
            <a:r>
              <a:rPr lang="cs-CZ" sz="5400" b="1" dirty="0" err="1" smtClean="0">
                <a:solidFill>
                  <a:srgbClr val="03EDA5"/>
                </a:solidFill>
                <a:latin typeface="Comic Sans MS" pitchFamily="66" charset="0"/>
              </a:rPr>
              <a:t>m</a:t>
            </a:r>
            <a:endParaRPr lang="cs-CZ" sz="5400" b="1" dirty="0">
              <a:solidFill>
                <a:srgbClr val="03EDA5"/>
              </a:solidFill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2204864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latin typeface="Comic Sans MS" pitchFamily="66" charset="0"/>
              </a:rPr>
              <a:t>read</a:t>
            </a:r>
            <a:endParaRPr lang="cs-CZ" sz="54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475171" y="2204864"/>
            <a:ext cx="1224136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solidFill>
                  <a:srgbClr val="FF0000"/>
                </a:solidFill>
                <a:latin typeface="Comic Sans MS" pitchFamily="66" charset="0"/>
              </a:rPr>
              <a:t>ing</a:t>
            </a:r>
            <a:endParaRPr lang="cs-CZ" sz="5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1956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1" grpId="0" animBg="1"/>
      <p:bldP spid="12" grpId="0" animBg="1"/>
      <p:bldP spid="13" grpId="0" animBg="1"/>
      <p:bldP spid="14" grpId="0" animBg="1"/>
      <p:bldP spid="16" grpId="0" animBg="1"/>
      <p:bldP spid="18" grpId="0"/>
      <p:bldP spid="6" grpId="0"/>
      <p:bldP spid="19" grpId="0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95536" y="332657"/>
            <a:ext cx="5040560" cy="1136566"/>
          </a:xfrm>
          <a:prstGeom prst="cloudCallout">
            <a:avLst>
              <a:gd name="adj1" fmla="val 75848"/>
              <a:gd name="adj2" fmla="val -545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Put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smtClean="0">
                <a:solidFill>
                  <a:schemeClr val="tx1"/>
                </a:solidFill>
                <a:latin typeface="Comic Sans MS" pitchFamily="66" charset="0"/>
              </a:rPr>
              <a:t> verbs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column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20331" y="1920762"/>
            <a:ext cx="2376264" cy="43165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666771" y="1920762"/>
            <a:ext cx="2376264" cy="43165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5148064" y="1942502"/>
            <a:ext cx="2376264" cy="43165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2894" y="236369"/>
            <a:ext cx="1169341" cy="142919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63616" y="206084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READING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59832" y="2073100"/>
            <a:ext cx="17509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COMING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89324" y="2073100"/>
            <a:ext cx="2016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SWIMMING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14696" y="4869871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READ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704100" y="3522985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TAKE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70821" y="3839167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SWIM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04102" y="4985092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MAKE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670819" y="2665443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DRAW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727503" y="2522589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SIT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96365" y="3261375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GO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704101" y="5975702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RUN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670818" y="6003676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SLEEP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727505" y="1799238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SAY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12428" y="2216586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HAVE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727504" y="3064715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PUT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727505" y="5673468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COME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670820" y="4209319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RIDE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704102" y="4679558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CUT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70821" y="5312374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GET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727502" y="6196688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93335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láček 1"/>
          <p:cNvSpPr/>
          <p:nvPr/>
        </p:nvSpPr>
        <p:spPr>
          <a:xfrm>
            <a:off x="395536" y="82074"/>
            <a:ext cx="5040560" cy="1136566"/>
          </a:xfrm>
          <a:prstGeom prst="cloudCallout">
            <a:avLst>
              <a:gd name="adj1" fmla="val 75848"/>
              <a:gd name="adj2" fmla="val -5454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Write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verbs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with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– </a:t>
            </a:r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ing.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4313" y="4712869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READ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85633" y="4065691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MAKE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094369" y="2033472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DRAW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7518" y="5379748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SIT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94367" y="3344739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GO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4314" y="4065554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RUN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81810" y="6089358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SLEEP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2046" y="1311450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SAY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94368" y="2671134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HAVE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85631" y="5445224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PUT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7517" y="2664134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COME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07518" y="1971534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RIDE</a:t>
            </a:r>
            <a:endParaRPr lang="cs-CZ" sz="28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085632" y="4712869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CUT</a:t>
            </a:r>
            <a:endParaRPr lang="cs-CZ" sz="28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94370" y="1342031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GET</a:t>
            </a:r>
            <a:endParaRPr lang="cs-CZ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84316" y="3357570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</a:t>
            </a:r>
            <a:endParaRPr lang="cs-CZ" sz="2800" b="1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6444208" y="1865251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444208" y="2572570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6444208" y="3196584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444208" y="3870189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444208" y="4588774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6444208" y="5236089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444208" y="5871361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444208" y="6525344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123728" y="1787435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123728" y="2494754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2123728" y="3118768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123728" y="3792373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2123728" y="4510958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2123728" y="5158273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2123728" y="5793545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123728" y="6447528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607518" y="6089358"/>
            <a:ext cx="1229459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TAKE</a:t>
            </a:r>
            <a:endParaRPr lang="cs-CZ" sz="2800" b="1" dirty="0"/>
          </a:p>
        </p:txBody>
      </p:sp>
      <p:pic>
        <p:nvPicPr>
          <p:cNvPr id="50" name="Obrázek 4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6446" y="106387"/>
            <a:ext cx="1056256" cy="1112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131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6919" y="908720"/>
            <a:ext cx="8712968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400" dirty="0" smtClean="0">
                <a:hlinkClick r:id="rId3"/>
              </a:rPr>
              <a:t>http</a:t>
            </a:r>
            <a:r>
              <a:rPr lang="cs-CZ" dirty="0" smtClean="0">
                <a:hlinkClick r:id="rId3"/>
              </a:rPr>
              <a:t>://office.microsoft.com</a:t>
            </a:r>
            <a:r>
              <a:rPr lang="cs-CZ" dirty="0" smtClean="0"/>
              <a:t> 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 89876 (restaurace)                              MC900434411 (obličej s otazníky)  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MC900156321 (kuchař)                                   MC900437990 (obličej s knihou)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MC900292070 (pár v restauraci)                     MC900440428 (obličej píše)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MC90024450 (děvčata v restauraci)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MC90090087 (zahrada)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MC90089980 (paní na zahradě)         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MC900437487 (pán na zahradě)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MC900295666 (pán seká trávu)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MC900231108 (bazén)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MC900361626 </a:t>
            </a:r>
            <a:r>
              <a:rPr lang="cs-CZ" dirty="0"/>
              <a:t>(potápění</a:t>
            </a:r>
            <a:r>
              <a:rPr lang="cs-CZ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MC900332876 (plavkyně)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MC900398267 (dívka skáče do vody)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MC900344165 (park)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MC900412174 (běžec)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MC900430089 </a:t>
            </a:r>
            <a:r>
              <a:rPr lang="cs-CZ" dirty="0" smtClean="0"/>
              <a:t>(chlapec se prochází se </a:t>
            </a:r>
            <a:r>
              <a:rPr lang="cs-CZ" dirty="0"/>
              <a:t>psem) 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MC900412040 (pár sedící na lavičce)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MC900295688 (fotbal)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69859" y="188640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1825</TotalTime>
  <Words>318</Words>
  <Application>Microsoft Office PowerPoint</Application>
  <PresentationFormat>Předvádění na obrazovce (4:3)</PresentationFormat>
  <Paragraphs>90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165</cp:revision>
  <cp:lastPrinted>2012-10-06T15:49:19Z</cp:lastPrinted>
  <dcterms:created xsi:type="dcterms:W3CDTF">2012-09-11T13:55:05Z</dcterms:created>
  <dcterms:modified xsi:type="dcterms:W3CDTF">2013-04-22T11:08:32Z</dcterms:modified>
</cp:coreProperties>
</file>