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notesMasterIdLst>
    <p:notesMasterId r:id="rId12"/>
  </p:notesMasterIdLst>
  <p:sldIdLst>
    <p:sldId id="258" r:id="rId2"/>
    <p:sldId id="275" r:id="rId3"/>
    <p:sldId id="372" r:id="rId4"/>
    <p:sldId id="371" r:id="rId5"/>
    <p:sldId id="373" r:id="rId6"/>
    <p:sldId id="374" r:id="rId7"/>
    <p:sldId id="375" r:id="rId8"/>
    <p:sldId id="376" r:id="rId9"/>
    <p:sldId id="377" r:id="rId10"/>
    <p:sldId id="27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C6E04"/>
    <a:srgbClr val="68FF01"/>
    <a:srgbClr val="00CCFF"/>
    <a:srgbClr val="EB1B05"/>
    <a:srgbClr val="FF00FF"/>
    <a:srgbClr val="E709CD"/>
    <a:srgbClr val="71C600"/>
    <a:srgbClr val="03EDA5"/>
    <a:srgbClr val="B73939"/>
    <a:srgbClr val="EB053C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Světlý styl 1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625" autoAdjust="0"/>
    <p:restoredTop sz="94671" autoAdjust="0"/>
  </p:normalViewPr>
  <p:slideViewPr>
    <p:cSldViewPr>
      <p:cViewPr varScale="1">
        <p:scale>
          <a:sx n="69" d="100"/>
          <a:sy n="69" d="100"/>
        </p:scale>
        <p:origin x="-133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14199FD-C0E7-4C1B-9738-0FA9E56F2803}" type="doc">
      <dgm:prSet loTypeId="urn:microsoft.com/office/officeart/2005/8/layout/pyramid2" loCatId="list" qsTypeId="urn:microsoft.com/office/officeart/2005/8/quickstyle/3d2" qsCatId="3D" csTypeId="urn:microsoft.com/office/officeart/2005/8/colors/accent1_2" csCatId="accent1" phldr="1"/>
      <dgm:spPr/>
    </dgm:pt>
    <dgm:pt modelId="{D07A5630-6FBA-4728-88CD-6E1E179CB30C}">
      <dgm:prSet phldrT="[Text]"/>
      <dgm:spPr/>
      <dgm:t>
        <a:bodyPr/>
        <a:lstStyle/>
        <a:p>
          <a:r>
            <a:rPr lang="cs-CZ" dirty="0" smtClean="0"/>
            <a:t>VY_22_ INOVACE_13_ ANGLICKÝ JAZYK 5</a:t>
          </a:r>
          <a:endParaRPr lang="cs-CZ" dirty="0"/>
        </a:p>
      </dgm:t>
    </dgm:pt>
    <dgm:pt modelId="{7EB57616-66F3-4467-9250-76FE78DC5222}" type="parTrans" cxnId="{554097B1-6372-441C-B43A-587E418ED2D1}">
      <dgm:prSet/>
      <dgm:spPr/>
      <dgm:t>
        <a:bodyPr/>
        <a:lstStyle/>
        <a:p>
          <a:endParaRPr lang="cs-CZ"/>
        </a:p>
      </dgm:t>
    </dgm:pt>
    <dgm:pt modelId="{FD1FECD4-BE83-4B21-85CD-204D5A5446EB}" type="sibTrans" cxnId="{554097B1-6372-441C-B43A-587E418ED2D1}">
      <dgm:prSet/>
      <dgm:spPr/>
      <dgm:t>
        <a:bodyPr/>
        <a:lstStyle/>
        <a:p>
          <a:endParaRPr lang="cs-CZ"/>
        </a:p>
      </dgm:t>
    </dgm:pt>
    <dgm:pt modelId="{33733867-CCF3-40F1-A592-7074E0CC194F}">
      <dgm:prSet phldrT="[Text]"/>
      <dgm:spPr/>
      <dgm:t>
        <a:bodyPr/>
        <a:lstStyle/>
        <a:p>
          <a:r>
            <a:rPr lang="cs-CZ" dirty="0" smtClean="0"/>
            <a:t>Základní škola a Mateřská škola, Potštejn, okres Rychnov nad Kněžnou</a:t>
          </a:r>
          <a:endParaRPr lang="cs-CZ" dirty="0"/>
        </a:p>
      </dgm:t>
    </dgm:pt>
    <dgm:pt modelId="{DBD3F102-6C4B-417D-80FE-F0884DDB5DBC}" type="parTrans" cxnId="{4CA3EE66-09CF-4AEC-AC2B-3FA826324B18}">
      <dgm:prSet/>
      <dgm:spPr/>
      <dgm:t>
        <a:bodyPr/>
        <a:lstStyle/>
        <a:p>
          <a:endParaRPr lang="cs-CZ"/>
        </a:p>
      </dgm:t>
    </dgm:pt>
    <dgm:pt modelId="{F62F614E-51AE-4410-A674-114EE69B9B09}" type="sibTrans" cxnId="{4CA3EE66-09CF-4AEC-AC2B-3FA826324B18}">
      <dgm:prSet/>
      <dgm:spPr/>
      <dgm:t>
        <a:bodyPr/>
        <a:lstStyle/>
        <a:p>
          <a:endParaRPr lang="cs-CZ"/>
        </a:p>
      </dgm:t>
    </dgm:pt>
    <dgm:pt modelId="{4998EED1-9AAF-4045-BAC6-AA54B1A3E015}">
      <dgm:prSet phldrT="[Text]"/>
      <dgm:spPr/>
      <dgm:t>
        <a:bodyPr/>
        <a:lstStyle/>
        <a:p>
          <a:r>
            <a:rPr lang="cs-CZ" b="1" dirty="0" smtClean="0"/>
            <a:t>CAN</a:t>
          </a:r>
          <a:endParaRPr lang="cs-CZ" b="1" dirty="0"/>
        </a:p>
      </dgm:t>
    </dgm:pt>
    <dgm:pt modelId="{38B01096-C941-4E60-AE26-CEDA93D579FE}" type="parTrans" cxnId="{DE7522B6-EF0D-4AE1-906E-ACAF2782E47E}">
      <dgm:prSet/>
      <dgm:spPr/>
      <dgm:t>
        <a:bodyPr/>
        <a:lstStyle/>
        <a:p>
          <a:endParaRPr lang="cs-CZ"/>
        </a:p>
      </dgm:t>
    </dgm:pt>
    <dgm:pt modelId="{76CC254E-9CD5-4D04-B6A9-FBC4716F474A}" type="sibTrans" cxnId="{DE7522B6-EF0D-4AE1-906E-ACAF2782E47E}">
      <dgm:prSet/>
      <dgm:spPr/>
      <dgm:t>
        <a:bodyPr/>
        <a:lstStyle/>
        <a:p>
          <a:endParaRPr lang="cs-CZ"/>
        </a:p>
      </dgm:t>
    </dgm:pt>
    <dgm:pt modelId="{E915DD33-C422-48D7-A147-9DF518074CD6}" type="pres">
      <dgm:prSet presAssocID="{D14199FD-C0E7-4C1B-9738-0FA9E56F2803}" presName="compositeShape" presStyleCnt="0">
        <dgm:presLayoutVars>
          <dgm:dir/>
          <dgm:resizeHandles/>
        </dgm:presLayoutVars>
      </dgm:prSet>
      <dgm:spPr/>
    </dgm:pt>
    <dgm:pt modelId="{AA8D1857-C2BD-4E9B-945E-6C696E0FAF33}" type="pres">
      <dgm:prSet presAssocID="{D14199FD-C0E7-4C1B-9738-0FA9E56F2803}" presName="pyramid" presStyleLbl="node1" presStyleIdx="0" presStyleCnt="1" custLinFactNeighborX="-352" custLinFactNeighborY="4297"/>
      <dgm:spPr/>
    </dgm:pt>
    <dgm:pt modelId="{3BAA9B1B-BFD6-4CA9-90A9-730241A0D9F7}" type="pres">
      <dgm:prSet presAssocID="{D14199FD-C0E7-4C1B-9738-0FA9E56F2803}" presName="theList" presStyleCnt="0"/>
      <dgm:spPr/>
    </dgm:pt>
    <dgm:pt modelId="{908BA98C-A95B-4D99-AB45-D03C9BA08086}" type="pres">
      <dgm:prSet presAssocID="{D07A5630-6FBA-4728-88CD-6E1E179CB30C}" presName="aNode" presStyleLbl="fgAcc1" presStyleIdx="0" presStyleCnt="3" custFlipHor="1" custScaleX="21204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9FFE0E-3104-4C28-90A5-34C9081B2D21}" type="pres">
      <dgm:prSet presAssocID="{D07A5630-6FBA-4728-88CD-6E1E179CB30C}" presName="aSpace" presStyleCnt="0"/>
      <dgm:spPr/>
    </dgm:pt>
    <dgm:pt modelId="{ED2230FF-1096-48BA-B691-CB70E3195D4E}" type="pres">
      <dgm:prSet presAssocID="{33733867-CCF3-40F1-A592-7074E0CC194F}" presName="aNode" presStyleLbl="fgAcc1" presStyleIdx="1" presStyleCnt="3" custScaleX="19339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724FA6-330F-43B7-BA60-483C4E413C56}" type="pres">
      <dgm:prSet presAssocID="{33733867-CCF3-40F1-A592-7074E0CC194F}" presName="aSpace" presStyleCnt="0"/>
      <dgm:spPr/>
    </dgm:pt>
    <dgm:pt modelId="{6E27EA9C-C67C-450A-8A3C-DF1F4862AEAB}" type="pres">
      <dgm:prSet presAssocID="{4998EED1-9AAF-4045-BAC6-AA54B1A3E015}" presName="aNode" presStyleLbl="fgAcc1" presStyleIdx="2" presStyleCnt="3" custScaleX="42608" custScaleY="50155" custLinFactY="26816" custLinFactNeighborX="13184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B3546A-C897-435D-919C-1F74B4E8CF45}" type="pres">
      <dgm:prSet presAssocID="{4998EED1-9AAF-4045-BAC6-AA54B1A3E015}" presName="aSpace" presStyleCnt="0"/>
      <dgm:spPr/>
    </dgm:pt>
  </dgm:ptLst>
  <dgm:cxnLst>
    <dgm:cxn modelId="{554097B1-6372-441C-B43A-587E418ED2D1}" srcId="{D14199FD-C0E7-4C1B-9738-0FA9E56F2803}" destId="{D07A5630-6FBA-4728-88CD-6E1E179CB30C}" srcOrd="0" destOrd="0" parTransId="{7EB57616-66F3-4467-9250-76FE78DC5222}" sibTransId="{FD1FECD4-BE83-4B21-85CD-204D5A5446EB}"/>
    <dgm:cxn modelId="{4DC76B2F-2560-45B4-9B7C-CCAD9A85EB04}" type="presOf" srcId="{D07A5630-6FBA-4728-88CD-6E1E179CB30C}" destId="{908BA98C-A95B-4D99-AB45-D03C9BA08086}" srcOrd="0" destOrd="0" presId="urn:microsoft.com/office/officeart/2005/8/layout/pyramid2"/>
    <dgm:cxn modelId="{4CA3EE66-09CF-4AEC-AC2B-3FA826324B18}" srcId="{D14199FD-C0E7-4C1B-9738-0FA9E56F2803}" destId="{33733867-CCF3-40F1-A592-7074E0CC194F}" srcOrd="1" destOrd="0" parTransId="{DBD3F102-6C4B-417D-80FE-F0884DDB5DBC}" sibTransId="{F62F614E-51AE-4410-A674-114EE69B9B09}"/>
    <dgm:cxn modelId="{406BF5DD-5DC7-489F-B790-5DC8EDEBACBA}" type="presOf" srcId="{D14199FD-C0E7-4C1B-9738-0FA9E56F2803}" destId="{E915DD33-C422-48D7-A147-9DF518074CD6}" srcOrd="0" destOrd="0" presId="urn:microsoft.com/office/officeart/2005/8/layout/pyramid2"/>
    <dgm:cxn modelId="{BAB37518-A2CF-40BC-A045-DB53E4804F8C}" type="presOf" srcId="{4998EED1-9AAF-4045-BAC6-AA54B1A3E015}" destId="{6E27EA9C-C67C-450A-8A3C-DF1F4862AEAB}" srcOrd="0" destOrd="0" presId="urn:microsoft.com/office/officeart/2005/8/layout/pyramid2"/>
    <dgm:cxn modelId="{DE7522B6-EF0D-4AE1-906E-ACAF2782E47E}" srcId="{D14199FD-C0E7-4C1B-9738-0FA9E56F2803}" destId="{4998EED1-9AAF-4045-BAC6-AA54B1A3E015}" srcOrd="2" destOrd="0" parTransId="{38B01096-C941-4E60-AE26-CEDA93D579FE}" sibTransId="{76CC254E-9CD5-4D04-B6A9-FBC4716F474A}"/>
    <dgm:cxn modelId="{94EE9778-D9C9-45FC-BB7C-B89E3D849378}" type="presOf" srcId="{33733867-CCF3-40F1-A592-7074E0CC194F}" destId="{ED2230FF-1096-48BA-B691-CB70E3195D4E}" srcOrd="0" destOrd="0" presId="urn:microsoft.com/office/officeart/2005/8/layout/pyramid2"/>
    <dgm:cxn modelId="{9C7ED98D-F8A7-4850-A2BF-4B1AA2E5CF89}" type="presParOf" srcId="{E915DD33-C422-48D7-A147-9DF518074CD6}" destId="{AA8D1857-C2BD-4E9B-945E-6C696E0FAF33}" srcOrd="0" destOrd="0" presId="urn:microsoft.com/office/officeart/2005/8/layout/pyramid2"/>
    <dgm:cxn modelId="{E5638475-0E91-4CC5-BBC3-CD28C4EC844E}" type="presParOf" srcId="{E915DD33-C422-48D7-A147-9DF518074CD6}" destId="{3BAA9B1B-BFD6-4CA9-90A9-730241A0D9F7}" srcOrd="1" destOrd="0" presId="urn:microsoft.com/office/officeart/2005/8/layout/pyramid2"/>
    <dgm:cxn modelId="{9F988CF5-932B-4382-AED9-940C01C99D24}" type="presParOf" srcId="{3BAA9B1B-BFD6-4CA9-90A9-730241A0D9F7}" destId="{908BA98C-A95B-4D99-AB45-D03C9BA08086}" srcOrd="0" destOrd="0" presId="urn:microsoft.com/office/officeart/2005/8/layout/pyramid2"/>
    <dgm:cxn modelId="{ECCBDBCD-F2B0-420D-A791-0D0CA27F4B49}" type="presParOf" srcId="{3BAA9B1B-BFD6-4CA9-90A9-730241A0D9F7}" destId="{259FFE0E-3104-4C28-90A5-34C9081B2D21}" srcOrd="1" destOrd="0" presId="urn:microsoft.com/office/officeart/2005/8/layout/pyramid2"/>
    <dgm:cxn modelId="{342B0288-40AE-48D9-A850-7728DF9C545A}" type="presParOf" srcId="{3BAA9B1B-BFD6-4CA9-90A9-730241A0D9F7}" destId="{ED2230FF-1096-48BA-B691-CB70E3195D4E}" srcOrd="2" destOrd="0" presId="urn:microsoft.com/office/officeart/2005/8/layout/pyramid2"/>
    <dgm:cxn modelId="{05229D46-ACCB-4816-B0C8-1B7A1CE1D416}" type="presParOf" srcId="{3BAA9B1B-BFD6-4CA9-90A9-730241A0D9F7}" destId="{73724FA6-330F-43B7-BA60-483C4E413C56}" srcOrd="3" destOrd="0" presId="urn:microsoft.com/office/officeart/2005/8/layout/pyramid2"/>
    <dgm:cxn modelId="{34FEBC02-CCA6-48B2-A15F-A19CE023DFFD}" type="presParOf" srcId="{3BAA9B1B-BFD6-4CA9-90A9-730241A0D9F7}" destId="{6E27EA9C-C67C-450A-8A3C-DF1F4862AEAB}" srcOrd="4" destOrd="0" presId="urn:microsoft.com/office/officeart/2005/8/layout/pyramid2"/>
    <dgm:cxn modelId="{B6BE8715-F0C4-4078-BE63-0511D67E39B0}" type="presParOf" srcId="{3BAA9B1B-BFD6-4CA9-90A9-730241A0D9F7}" destId="{17B3546A-C897-435D-919C-1F74B4E8CF45}" srcOrd="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A8D1857-C2BD-4E9B-945E-6C696E0FAF33}">
      <dsp:nvSpPr>
        <dsp:cNvPr id="0" name=""/>
        <dsp:cNvSpPr/>
      </dsp:nvSpPr>
      <dsp:spPr>
        <a:xfrm>
          <a:off x="700176" y="0"/>
          <a:ext cx="4714907" cy="4714907"/>
        </a:xfrm>
        <a:prstGeom prst="triangl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08BA98C-A95B-4D99-AB45-D03C9BA08086}">
      <dsp:nvSpPr>
        <dsp:cNvPr id="0" name=""/>
        <dsp:cNvSpPr/>
      </dsp:nvSpPr>
      <dsp:spPr>
        <a:xfrm flipH="1">
          <a:off x="1357356" y="474044"/>
          <a:ext cx="6498430" cy="1309492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VY_22_ INOVACE_13_ ANGLICKÝ JAZYK 5</a:t>
          </a:r>
          <a:endParaRPr lang="cs-CZ" sz="2600" kern="1200" dirty="0"/>
        </a:p>
      </dsp:txBody>
      <dsp:txXfrm flipH="1">
        <a:off x="1357356" y="474044"/>
        <a:ext cx="6498430" cy="1309492"/>
      </dsp:txXfrm>
    </dsp:sp>
    <dsp:sp modelId="{ED2230FF-1096-48BA-B691-CB70E3195D4E}">
      <dsp:nvSpPr>
        <dsp:cNvPr id="0" name=""/>
        <dsp:cNvSpPr/>
      </dsp:nvSpPr>
      <dsp:spPr>
        <a:xfrm>
          <a:off x="1643169" y="1947222"/>
          <a:ext cx="5926804" cy="1309492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Základní škola a Mateřská škola, Potštejn, okres Rychnov nad Kněžnou</a:t>
          </a:r>
          <a:endParaRPr lang="cs-CZ" sz="2500" kern="1200" dirty="0"/>
        </a:p>
      </dsp:txBody>
      <dsp:txXfrm>
        <a:off x="1643169" y="1947222"/>
        <a:ext cx="5926804" cy="1309492"/>
      </dsp:txXfrm>
    </dsp:sp>
    <dsp:sp modelId="{6E27EA9C-C67C-450A-8A3C-DF1F4862AEAB}">
      <dsp:nvSpPr>
        <dsp:cNvPr id="0" name=""/>
        <dsp:cNvSpPr/>
      </dsp:nvSpPr>
      <dsp:spPr>
        <a:xfrm>
          <a:off x="4357719" y="3935241"/>
          <a:ext cx="1305803" cy="65677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b="1" kern="1200" dirty="0" smtClean="0"/>
            <a:t>CAN</a:t>
          </a:r>
          <a:endParaRPr lang="cs-CZ" sz="2500" b="1" kern="1200" dirty="0"/>
        </a:p>
      </dsp:txBody>
      <dsp:txXfrm>
        <a:off x="4357719" y="3935241"/>
        <a:ext cx="1305803" cy="65677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65641B3-4856-4AF2-9BAB-9703832356BA}" type="datetimeFigureOut">
              <a:rPr lang="cs-CZ" smtClean="0"/>
              <a:pPr/>
              <a:t>29.4.2013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ABBBDA7-3FA5-44F3-9AD0-9F969384140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7999066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BBBDA7-3FA5-44F3-9AD0-9F9693841400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7209640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29.4.2013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29.4.2013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29.4.2013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29.4.2013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29.4.2013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29.4.2013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29.4.2013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29.4.2013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29.4.2013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29.4.2013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29.4.2013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7A09ECB-B27A-420B-8F6D-770B56A63FDA}" type="datetimeFigureOut">
              <a:rPr lang="cs-CZ" smtClean="0"/>
              <a:pPr/>
              <a:t>29.4.2013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wmf"/><Relationship Id="rId3" Type="http://schemas.openxmlformats.org/officeDocument/2006/relationships/image" Target="../media/image6.wmf"/><Relationship Id="rId7" Type="http://schemas.openxmlformats.org/officeDocument/2006/relationships/image" Target="../media/image10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wmf"/><Relationship Id="rId5" Type="http://schemas.openxmlformats.org/officeDocument/2006/relationships/image" Target="../media/image8.wmf"/><Relationship Id="rId4" Type="http://schemas.openxmlformats.org/officeDocument/2006/relationships/image" Target="../media/image7.wmf"/><Relationship Id="rId9" Type="http://schemas.openxmlformats.org/officeDocument/2006/relationships/image" Target="../media/image12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7" Type="http://schemas.openxmlformats.org/officeDocument/2006/relationships/image" Target="../media/image18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wmf"/><Relationship Id="rId5" Type="http://schemas.openxmlformats.org/officeDocument/2006/relationships/image" Target="../media/image16.wmf"/><Relationship Id="rId4" Type="http://schemas.openxmlformats.org/officeDocument/2006/relationships/image" Target="../media/image15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7" Type="http://schemas.openxmlformats.org/officeDocument/2006/relationships/image" Target="../media/image18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wmf"/><Relationship Id="rId5" Type="http://schemas.openxmlformats.org/officeDocument/2006/relationships/image" Target="../media/image16.wmf"/><Relationship Id="rId4" Type="http://schemas.openxmlformats.org/officeDocument/2006/relationships/image" Target="../media/image15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wmf"/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1.wmf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017756322"/>
              </p:ext>
            </p:extLst>
          </p:nvPr>
        </p:nvGraphicFramePr>
        <p:xfrm>
          <a:off x="214282" y="1785926"/>
          <a:ext cx="8572560" cy="47149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428728" y="428605"/>
            <a:ext cx="6715171" cy="128588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7" name="Vodorovný svitek 6"/>
          <p:cNvSpPr/>
          <p:nvPr/>
        </p:nvSpPr>
        <p:spPr>
          <a:xfrm>
            <a:off x="3357554" y="4764074"/>
            <a:ext cx="3734726" cy="642942"/>
          </a:xfrm>
          <a:prstGeom prst="horizontalScroll">
            <a:avLst/>
          </a:prstGeom>
          <a:solidFill>
            <a:schemeClr val="bg1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ysClr val="windowText" lastClr="000000"/>
                </a:solidFill>
              </a:rPr>
              <a:t>Autor: Mgr. Renata Viktorinová</a:t>
            </a:r>
            <a:endParaRPr lang="cs-CZ" dirty="0">
              <a:solidFill>
                <a:sysClr val="windowText" lastClr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571017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VYJMENOVANÁ  SLOVA PO L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1163652"/>
            <a:ext cx="8229600" cy="543370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pPr marL="45720" indent="0">
              <a:buNone/>
            </a:pPr>
            <a:endParaRPr lang="cs-CZ" sz="1100" b="1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OVĚŘENÍ VE VÝUCE: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28. 11. 2012</a:t>
            </a:r>
          </a:p>
          <a:p>
            <a:pPr>
              <a:buFont typeface="Arial" pitchFamily="34" charset="0"/>
              <a:buChar char="•"/>
            </a:pPr>
            <a:endParaRPr lang="cs-CZ" sz="16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PŘEDMĚT: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Anglický jazyk       </a:t>
            </a: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ROČNÍK: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5.</a:t>
            </a: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KLÍČOVÁ SLOVA: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verbs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 –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swim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play, dive,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nouns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 – a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guitar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a piano, a trumpet, a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violin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drums</a:t>
            </a:r>
            <a:endParaRPr lang="cs-CZ" sz="28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ANOTACE: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DUM procvičuje modální sloveso CAN a slovesa týkající se sportu. Seznamuje žáky s názvy některých hudebních nástrojů.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23528" y="332655"/>
            <a:ext cx="87129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latin typeface="Comic Sans MS" pitchFamily="66" charset="0"/>
              </a:rPr>
              <a:t>CAN</a:t>
            </a:r>
            <a:endParaRPr lang="cs-CZ" sz="4800" b="1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624621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láček 3"/>
          <p:cNvSpPr/>
          <p:nvPr/>
        </p:nvSpPr>
        <p:spPr>
          <a:xfrm>
            <a:off x="683568" y="453647"/>
            <a:ext cx="4896544" cy="980960"/>
          </a:xfrm>
          <a:prstGeom prst="cloudCallout">
            <a:avLst>
              <a:gd name="adj1" fmla="val 69947"/>
              <a:gd name="adj2" fmla="val 64813"/>
            </a:avLst>
          </a:prstGeom>
          <a:solidFill>
            <a:srgbClr val="A7E8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Do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you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remember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915816" y="2348880"/>
            <a:ext cx="2016224" cy="919401"/>
          </a:xfrm>
          <a:prstGeom prst="roundRect">
            <a:avLst/>
          </a:prstGeom>
          <a:solidFill>
            <a:srgbClr val="71C6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latin typeface="Comic Sans MS" pitchFamily="66" charset="0"/>
              </a:rPr>
              <a:t>CAN</a:t>
            </a:r>
            <a:endParaRPr lang="cs-CZ" sz="4800" b="1" dirty="0">
              <a:latin typeface="Comic Sans MS" pitchFamily="66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115616" y="2357667"/>
            <a:ext cx="1533146" cy="919401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latin typeface="Comic Sans MS" pitchFamily="66" charset="0"/>
              </a:rPr>
              <a:t>I</a:t>
            </a:r>
            <a:endParaRPr lang="cs-CZ" sz="4800" b="1" dirty="0">
              <a:latin typeface="Comic Sans MS" pitchFamily="66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076056" y="2353344"/>
            <a:ext cx="2448272" cy="919401"/>
          </a:xfrm>
          <a:prstGeom prst="roundRect">
            <a:avLst/>
          </a:prstGeom>
          <a:solidFill>
            <a:srgbClr val="00CCFF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latin typeface="Comic Sans MS" pitchFamily="66" charset="0"/>
              </a:rPr>
              <a:t>SWIM</a:t>
            </a:r>
            <a:endParaRPr lang="cs-CZ" sz="4800" b="1" dirty="0">
              <a:latin typeface="Comic Sans MS" pitchFamily="66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668344" y="2281239"/>
            <a:ext cx="954701" cy="1012627"/>
          </a:xfrm>
          <a:prstGeom prst="roundRect">
            <a:avLst/>
          </a:prstGeom>
          <a:solidFill>
            <a:srgbClr val="EB1B05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latin typeface="Comic Sans MS" pitchFamily="66" charset="0"/>
              </a:rPr>
              <a:t>.</a:t>
            </a:r>
            <a:endParaRPr lang="cs-CZ" sz="5400" b="1" dirty="0">
              <a:latin typeface="Comic Sans MS" pitchFamily="66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907773" y="2370701"/>
            <a:ext cx="1830252" cy="919401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latin typeface="Comic Sans MS" pitchFamily="66" charset="0"/>
              </a:rPr>
              <a:t>YOU</a:t>
            </a:r>
            <a:endParaRPr lang="cs-CZ" sz="4800" b="1" dirty="0">
              <a:latin typeface="Comic Sans MS" pitchFamily="66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056326" y="2374465"/>
            <a:ext cx="1533146" cy="919401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latin typeface="Comic Sans MS" pitchFamily="66" charset="0"/>
              </a:rPr>
              <a:t>HE</a:t>
            </a:r>
            <a:endParaRPr lang="cs-CZ" sz="4800" b="1" dirty="0">
              <a:latin typeface="Comic Sans MS" pitchFamily="66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989660" y="2374465"/>
            <a:ext cx="1748365" cy="919401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latin typeface="Comic Sans MS" pitchFamily="66" charset="0"/>
              </a:rPr>
              <a:t>SHE</a:t>
            </a:r>
            <a:endParaRPr lang="cs-CZ" sz="4800" b="1" dirty="0">
              <a:latin typeface="Comic Sans MS" pitchFamily="66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097269" y="2339499"/>
            <a:ext cx="1533146" cy="919401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latin typeface="Comic Sans MS" pitchFamily="66" charset="0"/>
              </a:rPr>
              <a:t>IT</a:t>
            </a:r>
            <a:endParaRPr lang="cs-CZ" sz="4800" b="1" dirty="0">
              <a:latin typeface="Comic Sans MS" pitchFamily="66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115616" y="2370700"/>
            <a:ext cx="1533146" cy="919401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latin typeface="Comic Sans MS" pitchFamily="66" charset="0"/>
              </a:rPr>
              <a:t>WE</a:t>
            </a:r>
            <a:endParaRPr lang="cs-CZ" sz="4800" b="1" dirty="0">
              <a:latin typeface="Comic Sans MS" pitchFamily="66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976499" y="2342908"/>
            <a:ext cx="1774685" cy="919401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latin typeface="Comic Sans MS" pitchFamily="66" charset="0"/>
              </a:rPr>
              <a:t>YOU</a:t>
            </a:r>
            <a:endParaRPr lang="cs-CZ" sz="4800" b="1" dirty="0">
              <a:latin typeface="Comic Sans MS" pitchFamily="66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95148" y="2367473"/>
            <a:ext cx="2223116" cy="919401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latin typeface="Comic Sans MS" pitchFamily="66" charset="0"/>
              </a:rPr>
              <a:t>THEY</a:t>
            </a:r>
            <a:endParaRPr lang="cs-CZ" sz="4800" b="1" dirty="0">
              <a:latin typeface="Comic Sans MS" pitchFamily="66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615242" y="3789039"/>
            <a:ext cx="1893539" cy="919401"/>
          </a:xfrm>
          <a:prstGeom prst="roundRect">
            <a:avLst/>
          </a:prstGeom>
          <a:solidFill>
            <a:srgbClr val="71C6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latin typeface="Comic Sans MS" pitchFamily="66" charset="0"/>
              </a:rPr>
              <a:t>CAN</a:t>
            </a:r>
            <a:endParaRPr lang="cs-CZ" sz="4800" b="1" dirty="0">
              <a:latin typeface="Comic Sans MS" pitchFamily="66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8028384" y="3695811"/>
            <a:ext cx="954701" cy="1012627"/>
          </a:xfrm>
          <a:prstGeom prst="roundRect">
            <a:avLst/>
          </a:prstGeom>
          <a:solidFill>
            <a:srgbClr val="EB1B05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>
                <a:latin typeface="Comic Sans MS" pitchFamily="66" charset="0"/>
              </a:rPr>
              <a:t>.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3584163" y="3789038"/>
            <a:ext cx="1742378" cy="919401"/>
          </a:xfrm>
          <a:prstGeom prst="roundRect">
            <a:avLst/>
          </a:prstGeom>
          <a:solidFill>
            <a:srgbClr val="E709CD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latin typeface="Comic Sans MS" pitchFamily="66" charset="0"/>
              </a:rPr>
              <a:t>NOT</a:t>
            </a:r>
            <a:endParaRPr lang="cs-CZ" sz="4800" b="1" dirty="0">
              <a:latin typeface="Comic Sans MS" pitchFamily="66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389168" y="3789040"/>
            <a:ext cx="1080120" cy="919401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latin typeface="Comic Sans MS" pitchFamily="66" charset="0"/>
              </a:rPr>
              <a:t>I</a:t>
            </a:r>
            <a:endParaRPr lang="cs-CZ" sz="4800" b="1" dirty="0">
              <a:latin typeface="Comic Sans MS" pitchFamily="66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5436096" y="3789037"/>
            <a:ext cx="2448272" cy="919401"/>
          </a:xfrm>
          <a:prstGeom prst="roundRect">
            <a:avLst/>
          </a:prstGeom>
          <a:solidFill>
            <a:srgbClr val="00CCFF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latin typeface="Comic Sans MS" pitchFamily="66" charset="0"/>
              </a:rPr>
              <a:t>SWIM</a:t>
            </a:r>
            <a:endParaRPr lang="cs-CZ" sz="4800" b="1" dirty="0">
              <a:latin typeface="Comic Sans MS" pitchFamily="66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1652561" y="5088696"/>
            <a:ext cx="1893539" cy="919401"/>
          </a:xfrm>
          <a:prstGeom prst="roundRect">
            <a:avLst/>
          </a:prstGeom>
          <a:solidFill>
            <a:srgbClr val="71C6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latin typeface="Comic Sans MS" pitchFamily="66" charset="0"/>
              </a:rPr>
              <a:t>CAN</a:t>
            </a:r>
            <a:endParaRPr lang="cs-CZ" sz="4800" b="1" dirty="0">
              <a:latin typeface="Comic Sans MS" pitchFamily="66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3333678" y="5088696"/>
            <a:ext cx="1742378" cy="919401"/>
          </a:xfrm>
          <a:prstGeom prst="roundRect">
            <a:avLst/>
          </a:prstGeom>
          <a:solidFill>
            <a:srgbClr val="E709CD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latin typeface="Comic Sans MS" pitchFamily="66" charset="0"/>
              </a:rPr>
              <a:t>NOT</a:t>
            </a:r>
            <a:endParaRPr lang="cs-CZ" sz="4800" b="1" dirty="0">
              <a:latin typeface="Comic Sans MS" pitchFamily="66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3416270" y="5088695"/>
            <a:ext cx="1568208" cy="919401"/>
          </a:xfrm>
          <a:prstGeom prst="roundRect">
            <a:avLst/>
          </a:prstGeom>
          <a:solidFill>
            <a:srgbClr val="E709CD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latin typeface="Comic Sans MS" pitchFamily="66" charset="0"/>
              </a:rPr>
              <a:t>´T</a:t>
            </a:r>
            <a:endParaRPr lang="cs-CZ" sz="4800" b="1" dirty="0">
              <a:latin typeface="Comic Sans MS" pitchFamily="66" charset="0"/>
            </a:endParaRPr>
          </a:p>
        </p:txBody>
      </p:sp>
      <p:pic>
        <p:nvPicPr>
          <p:cNvPr id="28" name="Obrázek 2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765670" y="332656"/>
            <a:ext cx="1857375" cy="1838325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631070" y="5013176"/>
            <a:ext cx="1893258" cy="13392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4312608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1" presetID="2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7" grpId="0" animBg="1"/>
      <p:bldP spid="14" grpId="0" animBg="1"/>
      <p:bldP spid="15" grpId="0" animBg="1"/>
      <p:bldP spid="16" grpId="0" animBg="1"/>
      <p:bldP spid="19" grpId="0" animBg="1"/>
      <p:bldP spid="20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láček 3"/>
          <p:cNvSpPr/>
          <p:nvPr/>
        </p:nvSpPr>
        <p:spPr>
          <a:xfrm>
            <a:off x="3851920" y="506893"/>
            <a:ext cx="2664296" cy="980960"/>
          </a:xfrm>
          <a:prstGeom prst="cloudCallout">
            <a:avLst>
              <a:gd name="adj1" fmla="val -81602"/>
              <a:gd name="adj2" fmla="val 32815"/>
            </a:avLst>
          </a:prstGeom>
          <a:solidFill>
            <a:srgbClr val="A7E8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Study.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43608" y="622666"/>
            <a:ext cx="1816100" cy="1730375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683568" y="2559923"/>
            <a:ext cx="2016224" cy="1104245"/>
          </a:xfrm>
          <a:prstGeom prst="bevel">
            <a:avLst/>
          </a:prstGeom>
          <a:solidFill>
            <a:srgbClr val="71C6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latin typeface="Comic Sans MS" pitchFamily="66" charset="0"/>
              </a:rPr>
              <a:t>CAN</a:t>
            </a:r>
            <a:endParaRPr lang="cs-CZ" sz="4800" b="1" dirty="0">
              <a:latin typeface="Comic Sans MS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976516" y="2559924"/>
            <a:ext cx="1800200" cy="1104245"/>
          </a:xfrm>
          <a:prstGeom prst="bevel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latin typeface="Comic Sans MS" pitchFamily="66" charset="0"/>
              </a:rPr>
              <a:t>YOU</a:t>
            </a:r>
            <a:endParaRPr lang="cs-CZ" sz="4800" b="1" dirty="0">
              <a:latin typeface="Comic Sans MS" pitchFamily="66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004048" y="2541783"/>
            <a:ext cx="2448272" cy="1104245"/>
          </a:xfrm>
          <a:prstGeom prst="bevel">
            <a:avLst/>
          </a:prstGeom>
          <a:solidFill>
            <a:srgbClr val="00CCFF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latin typeface="Comic Sans MS" pitchFamily="66" charset="0"/>
              </a:rPr>
              <a:t>SWIM</a:t>
            </a:r>
            <a:endParaRPr lang="cs-CZ" sz="4800" b="1" dirty="0">
              <a:latin typeface="Comic Sans MS" pitchFamily="66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668344" y="2559924"/>
            <a:ext cx="864096" cy="1039951"/>
          </a:xfrm>
          <a:prstGeom prst="bevel">
            <a:avLst/>
          </a:prstGeom>
          <a:solidFill>
            <a:srgbClr val="EB1B05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latin typeface="Comic Sans MS" pitchFamily="66" charset="0"/>
              </a:rPr>
              <a:t>?</a:t>
            </a:r>
            <a:endParaRPr lang="cs-CZ" sz="4800" b="1" dirty="0">
              <a:latin typeface="Comic Sans MS" pitchFamily="66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752857" y="4076317"/>
            <a:ext cx="1893539" cy="919401"/>
          </a:xfrm>
          <a:prstGeom prst="roundRect">
            <a:avLst/>
          </a:prstGeom>
          <a:solidFill>
            <a:srgbClr val="71C6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latin typeface="Comic Sans MS" pitchFamily="66" charset="0"/>
              </a:rPr>
              <a:t>CAN.</a:t>
            </a:r>
            <a:endParaRPr lang="cs-CZ" sz="4800" b="1" dirty="0">
              <a:latin typeface="Comic Sans MS" pitchFamily="66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311860" y="4077514"/>
            <a:ext cx="1080120" cy="919401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latin typeface="Comic Sans MS" pitchFamily="66" charset="0"/>
              </a:rPr>
              <a:t>I</a:t>
            </a:r>
            <a:endParaRPr lang="cs-CZ" sz="4800" b="1" dirty="0">
              <a:latin typeface="Comic Sans MS" pitchFamily="66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899592" y="4076318"/>
            <a:ext cx="2232248" cy="919401"/>
          </a:xfrm>
          <a:prstGeom prst="roundRect">
            <a:avLst/>
          </a:prstGeom>
          <a:solidFill>
            <a:srgbClr val="E709CD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latin typeface="Comic Sans MS" pitchFamily="66" charset="0"/>
              </a:rPr>
              <a:t>YES,</a:t>
            </a:r>
            <a:endParaRPr lang="cs-CZ" sz="4800" b="1" dirty="0">
              <a:latin typeface="Comic Sans MS" pitchFamily="66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899592" y="5301208"/>
            <a:ext cx="2232248" cy="919401"/>
          </a:xfrm>
          <a:prstGeom prst="roundRect">
            <a:avLst/>
          </a:prstGeom>
          <a:solidFill>
            <a:srgbClr val="E709CD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latin typeface="Comic Sans MS" pitchFamily="66" charset="0"/>
              </a:rPr>
              <a:t>NO,</a:t>
            </a:r>
            <a:endParaRPr lang="cs-CZ" sz="4800" b="1" dirty="0">
              <a:latin typeface="Comic Sans MS" pitchFamily="66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336556" y="5333465"/>
            <a:ext cx="1080120" cy="919401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latin typeface="Comic Sans MS" pitchFamily="66" charset="0"/>
              </a:rPr>
              <a:t>I</a:t>
            </a:r>
            <a:endParaRPr lang="cs-CZ" sz="4800" b="1" dirty="0">
              <a:latin typeface="Comic Sans MS" pitchFamily="66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732975" y="5333465"/>
            <a:ext cx="2719345" cy="919401"/>
          </a:xfrm>
          <a:prstGeom prst="roundRect">
            <a:avLst/>
          </a:prstGeom>
          <a:solidFill>
            <a:srgbClr val="71C6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latin typeface="Comic Sans MS" pitchFamily="66" charset="0"/>
              </a:rPr>
              <a:t>CAN´T.</a:t>
            </a:r>
            <a:endParaRPr lang="cs-CZ" sz="4800" b="1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129584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láček 1"/>
          <p:cNvSpPr/>
          <p:nvPr/>
        </p:nvSpPr>
        <p:spPr>
          <a:xfrm>
            <a:off x="3131840" y="328394"/>
            <a:ext cx="5270726" cy="1156390"/>
          </a:xfrm>
          <a:prstGeom prst="cloudCallout">
            <a:avLst>
              <a:gd name="adj1" fmla="val -66751"/>
              <a:gd name="adj2" fmla="val 46199"/>
            </a:avLst>
          </a:prstGeom>
          <a:solidFill>
            <a:srgbClr val="A7E8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Ask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your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classmates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: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Can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you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… ?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3" name="Obrázek 2" descr="MC900440452veselý smajlík.WM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899592" y="215431"/>
            <a:ext cx="1224352" cy="1636257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624228" y="3440864"/>
            <a:ext cx="1512168" cy="167028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890451" y="4653136"/>
            <a:ext cx="1479922" cy="164655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95936" y="1833357"/>
            <a:ext cx="2202897" cy="155018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99592" y="2357969"/>
            <a:ext cx="1898650" cy="13716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020272" y="1342164"/>
            <a:ext cx="1382294" cy="1438764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848546" y="3771263"/>
            <a:ext cx="1656184" cy="170515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99592" y="4653136"/>
            <a:ext cx="1647749" cy="18278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7186640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336334" y="2750258"/>
            <a:ext cx="2335794" cy="1662066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83823" y="2390120"/>
            <a:ext cx="2335794" cy="2113984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211505" y="4674866"/>
            <a:ext cx="2016224" cy="148361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282783" y="4413742"/>
            <a:ext cx="1420063" cy="1825142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635896" y="2909939"/>
            <a:ext cx="2356919" cy="1074345"/>
          </a:xfrm>
          <a:prstGeom prst="rect">
            <a:avLst/>
          </a:prstGeom>
        </p:spPr>
      </p:pic>
      <p:sp>
        <p:nvSpPr>
          <p:cNvPr id="8" name="Obláček 7"/>
          <p:cNvSpPr/>
          <p:nvPr/>
        </p:nvSpPr>
        <p:spPr>
          <a:xfrm>
            <a:off x="2483768" y="356612"/>
            <a:ext cx="6188360" cy="1272188"/>
          </a:xfrm>
          <a:prstGeom prst="cloudCallout">
            <a:avLst>
              <a:gd name="adj1" fmla="val -52895"/>
              <a:gd name="adj2" fmla="val 43358"/>
            </a:avLst>
          </a:prstGeom>
          <a:solidFill>
            <a:srgbClr val="A7E8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Do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you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know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the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instruments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42361" y="151554"/>
            <a:ext cx="1428935" cy="1746476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7006818" y="5718106"/>
            <a:ext cx="1651856" cy="578882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Comic Sans MS" pitchFamily="66" charset="0"/>
              </a:rPr>
              <a:t>a </a:t>
            </a:r>
            <a:r>
              <a:rPr lang="cs-CZ" sz="2800" b="1" dirty="0" err="1" smtClean="0">
                <a:latin typeface="Comic Sans MS" pitchFamily="66" charset="0"/>
              </a:rPr>
              <a:t>guitar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000764" y="5718106"/>
            <a:ext cx="1651856" cy="578882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Comic Sans MS" pitchFamily="66" charset="0"/>
              </a:rPr>
              <a:t>a piano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818580" y="5815834"/>
            <a:ext cx="2016224" cy="578882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Comic Sans MS" pitchFamily="66" charset="0"/>
              </a:rPr>
              <a:t>a trumpet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000764" y="5869043"/>
            <a:ext cx="1651856" cy="578882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Comic Sans MS" pitchFamily="66" charset="0"/>
              </a:rPr>
              <a:t>a </a:t>
            </a:r>
            <a:r>
              <a:rPr lang="cs-CZ" sz="2800" b="1" dirty="0" err="1" smtClean="0">
                <a:latin typeface="Comic Sans MS" pitchFamily="66" charset="0"/>
              </a:rPr>
              <a:t>violin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192817" y="5869043"/>
            <a:ext cx="1385225" cy="578882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err="1" smtClean="0">
                <a:latin typeface="Comic Sans MS" pitchFamily="66" charset="0"/>
              </a:rPr>
              <a:t>drums</a:t>
            </a:r>
            <a:endParaRPr lang="cs-CZ" sz="2800" b="1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7458810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láček 16"/>
          <p:cNvSpPr/>
          <p:nvPr/>
        </p:nvSpPr>
        <p:spPr>
          <a:xfrm>
            <a:off x="1835696" y="241675"/>
            <a:ext cx="6912768" cy="854129"/>
          </a:xfrm>
          <a:prstGeom prst="cloudCallout">
            <a:avLst>
              <a:gd name="adj1" fmla="val -55264"/>
              <a:gd name="adj2" fmla="val 28978"/>
            </a:avLst>
          </a:prstGeom>
          <a:solidFill>
            <a:srgbClr val="A7E8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Who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can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play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the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violin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353278" y="1109159"/>
            <a:ext cx="1167897" cy="831033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598104" y="2998614"/>
            <a:ext cx="1311913" cy="1187332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446266" y="4313706"/>
            <a:ext cx="1208367" cy="889165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613754" y="5303833"/>
            <a:ext cx="873393" cy="1122532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325158" y="2191572"/>
            <a:ext cx="1340033" cy="610822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79770" y="1775108"/>
            <a:ext cx="18722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FF"/>
                </a:solidFill>
                <a:latin typeface="Comic Sans MS" pitchFamily="66" charset="0"/>
              </a:rPr>
              <a:t>JOHN</a:t>
            </a:r>
            <a:endParaRPr lang="cs-CZ" sz="4000" b="1" dirty="0">
              <a:solidFill>
                <a:srgbClr val="FF00FF"/>
              </a:solidFill>
              <a:latin typeface="Comic Sans MS" pitchFamily="66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9770" y="2527173"/>
            <a:ext cx="18722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EB1B05"/>
                </a:solidFill>
                <a:latin typeface="Comic Sans MS" pitchFamily="66" charset="0"/>
              </a:rPr>
              <a:t>JANE</a:t>
            </a:r>
            <a:endParaRPr lang="cs-CZ" sz="4000" b="1" dirty="0">
              <a:solidFill>
                <a:srgbClr val="EB1B05"/>
              </a:solidFill>
              <a:latin typeface="Comic Sans MS" pitchFamily="66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89645" y="5820717"/>
            <a:ext cx="18722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CCFF"/>
                </a:solidFill>
                <a:latin typeface="Comic Sans MS" pitchFamily="66" charset="0"/>
              </a:rPr>
              <a:t>PEGGY</a:t>
            </a:r>
            <a:endParaRPr lang="cs-CZ" sz="4000" b="1" dirty="0">
              <a:solidFill>
                <a:srgbClr val="00CCFF"/>
              </a:solidFill>
              <a:latin typeface="Comic Sans MS" pitchFamily="66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87084" y="4848928"/>
            <a:ext cx="18722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Comic Sans MS" pitchFamily="66" charset="0"/>
              </a:rPr>
              <a:t>JIM</a:t>
            </a:r>
            <a:endParaRPr lang="cs-CZ" sz="4000" b="1" dirty="0">
              <a:solidFill>
                <a:srgbClr val="002060"/>
              </a:solidFill>
              <a:latin typeface="Comic Sans MS" pitchFamily="66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79512" y="3605820"/>
            <a:ext cx="18722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68FF01"/>
                </a:solidFill>
                <a:latin typeface="Comic Sans MS" pitchFamily="66" charset="0"/>
              </a:rPr>
              <a:t>BOB</a:t>
            </a:r>
            <a:endParaRPr lang="cs-CZ" sz="4000" b="1" dirty="0">
              <a:solidFill>
                <a:srgbClr val="68FF01"/>
              </a:solidFill>
              <a:latin typeface="Comic Sans MS" pitchFamily="66" charset="0"/>
            </a:endParaRPr>
          </a:p>
        </p:txBody>
      </p:sp>
      <p:pic>
        <p:nvPicPr>
          <p:cNvPr id="18" name="Obrázek 1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17979" y="152434"/>
            <a:ext cx="1327644" cy="1622674"/>
          </a:xfrm>
          <a:prstGeom prst="rect">
            <a:avLst/>
          </a:prstGeom>
        </p:spPr>
      </p:pic>
      <p:sp>
        <p:nvSpPr>
          <p:cNvPr id="19" name="Volný tvar 18"/>
          <p:cNvSpPr/>
          <p:nvPr/>
        </p:nvSpPr>
        <p:spPr>
          <a:xfrm>
            <a:off x="1665027" y="1364924"/>
            <a:ext cx="6012696" cy="4483665"/>
          </a:xfrm>
          <a:custGeom>
            <a:avLst/>
            <a:gdLst>
              <a:gd name="connsiteX0" fmla="*/ 0 w 6012696"/>
              <a:gd name="connsiteY0" fmla="*/ 1514754 h 4483665"/>
              <a:gd name="connsiteX1" fmla="*/ 1883391 w 6012696"/>
              <a:gd name="connsiteY1" fmla="*/ 136330 h 4483665"/>
              <a:gd name="connsiteX2" fmla="*/ 1514901 w 6012696"/>
              <a:gd name="connsiteY2" fmla="*/ 4476318 h 4483665"/>
              <a:gd name="connsiteX3" fmla="*/ 5540991 w 6012696"/>
              <a:gd name="connsiteY3" fmla="*/ 1173560 h 4483665"/>
              <a:gd name="connsiteX4" fmla="*/ 5773003 w 6012696"/>
              <a:gd name="connsiteY4" fmla="*/ 1200855 h 44836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012696" h="4483665">
                <a:moveTo>
                  <a:pt x="0" y="1514754"/>
                </a:moveTo>
                <a:cubicBezTo>
                  <a:pt x="815453" y="578745"/>
                  <a:pt x="1630907" y="-357264"/>
                  <a:pt x="1883391" y="136330"/>
                </a:cubicBezTo>
                <a:cubicBezTo>
                  <a:pt x="2135875" y="629924"/>
                  <a:pt x="905301" y="4303446"/>
                  <a:pt x="1514901" y="4476318"/>
                </a:cubicBezTo>
                <a:cubicBezTo>
                  <a:pt x="2124501" y="4649190"/>
                  <a:pt x="4831307" y="1719470"/>
                  <a:pt x="5540991" y="1173560"/>
                </a:cubicBezTo>
                <a:cubicBezTo>
                  <a:pt x="6250675" y="627650"/>
                  <a:pt x="6011839" y="914252"/>
                  <a:pt x="5773003" y="1200855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olný tvar 19"/>
          <p:cNvSpPr/>
          <p:nvPr/>
        </p:nvSpPr>
        <p:spPr>
          <a:xfrm>
            <a:off x="1310185" y="3356752"/>
            <a:ext cx="6658901" cy="3134461"/>
          </a:xfrm>
          <a:custGeom>
            <a:avLst/>
            <a:gdLst>
              <a:gd name="connsiteX0" fmla="*/ 0 w 6658901"/>
              <a:gd name="connsiteY0" fmla="*/ 628394 h 3134461"/>
              <a:gd name="connsiteX1" fmla="*/ 2702257 w 6658901"/>
              <a:gd name="connsiteY1" fmla="*/ 597 h 3134461"/>
              <a:gd name="connsiteX2" fmla="*/ 2279176 w 6658901"/>
              <a:gd name="connsiteY2" fmla="*/ 519212 h 3134461"/>
              <a:gd name="connsiteX3" fmla="*/ 3070746 w 6658901"/>
              <a:gd name="connsiteY3" fmla="*/ 805815 h 3134461"/>
              <a:gd name="connsiteX4" fmla="*/ 3152633 w 6658901"/>
              <a:gd name="connsiteY4" fmla="*/ 805815 h 3134461"/>
              <a:gd name="connsiteX5" fmla="*/ 1337481 w 6658901"/>
              <a:gd name="connsiteY5" fmla="*/ 3084991 h 3134461"/>
              <a:gd name="connsiteX6" fmla="*/ 6250675 w 6658901"/>
              <a:gd name="connsiteY6" fmla="*/ 2388955 h 3134461"/>
              <a:gd name="connsiteX7" fmla="*/ 6400800 w 6658901"/>
              <a:gd name="connsiteY7" fmla="*/ 2566376 h 3134461"/>
              <a:gd name="connsiteX8" fmla="*/ 6482687 w 6658901"/>
              <a:gd name="connsiteY8" fmla="*/ 2539081 h 31344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658901" h="3134461">
                <a:moveTo>
                  <a:pt x="0" y="628394"/>
                </a:moveTo>
                <a:cubicBezTo>
                  <a:pt x="1161197" y="323594"/>
                  <a:pt x="2322394" y="18794"/>
                  <a:pt x="2702257" y="597"/>
                </a:cubicBezTo>
                <a:cubicBezTo>
                  <a:pt x="3082120" y="-17600"/>
                  <a:pt x="2217761" y="385009"/>
                  <a:pt x="2279176" y="519212"/>
                </a:cubicBezTo>
                <a:cubicBezTo>
                  <a:pt x="2340591" y="653415"/>
                  <a:pt x="2925170" y="758048"/>
                  <a:pt x="3070746" y="805815"/>
                </a:cubicBezTo>
                <a:cubicBezTo>
                  <a:pt x="3216322" y="853582"/>
                  <a:pt x="3441510" y="425952"/>
                  <a:pt x="3152633" y="805815"/>
                </a:cubicBezTo>
                <a:cubicBezTo>
                  <a:pt x="2863756" y="1185678"/>
                  <a:pt x="821141" y="2821134"/>
                  <a:pt x="1337481" y="3084991"/>
                </a:cubicBezTo>
                <a:cubicBezTo>
                  <a:pt x="1853821" y="3348848"/>
                  <a:pt x="5406789" y="2475391"/>
                  <a:pt x="6250675" y="2388955"/>
                </a:cubicBezTo>
                <a:cubicBezTo>
                  <a:pt x="7094562" y="2302519"/>
                  <a:pt x="6362131" y="2541355"/>
                  <a:pt x="6400800" y="2566376"/>
                </a:cubicBezTo>
                <a:cubicBezTo>
                  <a:pt x="6439469" y="2591397"/>
                  <a:pt x="6461078" y="2565239"/>
                  <a:pt x="6482687" y="2539081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olný tvar 20"/>
          <p:cNvSpPr/>
          <p:nvPr/>
        </p:nvSpPr>
        <p:spPr>
          <a:xfrm>
            <a:off x="1801504" y="2031167"/>
            <a:ext cx="5908201" cy="2830658"/>
          </a:xfrm>
          <a:custGeom>
            <a:avLst/>
            <a:gdLst>
              <a:gd name="connsiteX0" fmla="*/ 0 w 5908201"/>
              <a:gd name="connsiteY0" fmla="*/ 2349 h 2830658"/>
              <a:gd name="connsiteX1" fmla="*/ 2183642 w 5908201"/>
              <a:gd name="connsiteY1" fmla="*/ 56940 h 2830658"/>
              <a:gd name="connsiteX2" fmla="*/ 2456597 w 5908201"/>
              <a:gd name="connsiteY2" fmla="*/ 384487 h 2830658"/>
              <a:gd name="connsiteX3" fmla="*/ 3821374 w 5908201"/>
              <a:gd name="connsiteY3" fmla="*/ 1312534 h 2830658"/>
              <a:gd name="connsiteX4" fmla="*/ 4995081 w 5908201"/>
              <a:gd name="connsiteY4" fmla="*/ 1285239 h 2830658"/>
              <a:gd name="connsiteX5" fmla="*/ 4626592 w 5908201"/>
              <a:gd name="connsiteY5" fmla="*/ 1981275 h 2830658"/>
              <a:gd name="connsiteX6" fmla="*/ 5773003 w 5908201"/>
              <a:gd name="connsiteY6" fmla="*/ 2731902 h 2830658"/>
              <a:gd name="connsiteX7" fmla="*/ 5841242 w 5908201"/>
              <a:gd name="connsiteY7" fmla="*/ 2800140 h 28306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908201" h="2830658">
                <a:moveTo>
                  <a:pt x="0" y="2349"/>
                </a:moveTo>
                <a:cubicBezTo>
                  <a:pt x="887104" y="-2201"/>
                  <a:pt x="1774209" y="-6750"/>
                  <a:pt x="2183642" y="56940"/>
                </a:cubicBezTo>
                <a:cubicBezTo>
                  <a:pt x="2593075" y="120630"/>
                  <a:pt x="2183642" y="175221"/>
                  <a:pt x="2456597" y="384487"/>
                </a:cubicBezTo>
                <a:cubicBezTo>
                  <a:pt x="2729552" y="593753"/>
                  <a:pt x="3398293" y="1162409"/>
                  <a:pt x="3821374" y="1312534"/>
                </a:cubicBezTo>
                <a:cubicBezTo>
                  <a:pt x="4244455" y="1462659"/>
                  <a:pt x="4860878" y="1173782"/>
                  <a:pt x="4995081" y="1285239"/>
                </a:cubicBezTo>
                <a:cubicBezTo>
                  <a:pt x="5129284" y="1396696"/>
                  <a:pt x="4496938" y="1740165"/>
                  <a:pt x="4626592" y="1981275"/>
                </a:cubicBezTo>
                <a:cubicBezTo>
                  <a:pt x="4756246" y="2222386"/>
                  <a:pt x="5570561" y="2595424"/>
                  <a:pt x="5773003" y="2731902"/>
                </a:cubicBezTo>
                <a:cubicBezTo>
                  <a:pt x="5975445" y="2868380"/>
                  <a:pt x="5908343" y="2834260"/>
                  <a:pt x="5841242" y="2800140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olný tvar 22"/>
          <p:cNvSpPr/>
          <p:nvPr/>
        </p:nvSpPr>
        <p:spPr>
          <a:xfrm>
            <a:off x="1651379" y="1293217"/>
            <a:ext cx="5649380" cy="4076063"/>
          </a:xfrm>
          <a:custGeom>
            <a:avLst/>
            <a:gdLst>
              <a:gd name="connsiteX0" fmla="*/ 0 w 5649380"/>
              <a:gd name="connsiteY0" fmla="*/ 3920228 h 4076063"/>
              <a:gd name="connsiteX1" fmla="*/ 3098042 w 5649380"/>
              <a:gd name="connsiteY1" fmla="*/ 467344 h 4076063"/>
              <a:gd name="connsiteX2" fmla="*/ 3521122 w 5649380"/>
              <a:gd name="connsiteY2" fmla="*/ 699356 h 4076063"/>
              <a:gd name="connsiteX3" fmla="*/ 3534770 w 5649380"/>
              <a:gd name="connsiteY3" fmla="*/ 931368 h 4076063"/>
              <a:gd name="connsiteX4" fmla="*/ 3589361 w 5649380"/>
              <a:gd name="connsiteY4" fmla="*/ 3988467 h 4076063"/>
              <a:gd name="connsiteX5" fmla="*/ 4189863 w 5649380"/>
              <a:gd name="connsiteY5" fmla="*/ 3251487 h 4076063"/>
              <a:gd name="connsiteX6" fmla="*/ 4367284 w 5649380"/>
              <a:gd name="connsiteY6" fmla="*/ 3319726 h 4076063"/>
              <a:gd name="connsiteX7" fmla="*/ 4981433 w 5649380"/>
              <a:gd name="connsiteY7" fmla="*/ 3715511 h 4076063"/>
              <a:gd name="connsiteX8" fmla="*/ 4722125 w 5649380"/>
              <a:gd name="connsiteY8" fmla="*/ 289923 h 4076063"/>
              <a:gd name="connsiteX9" fmla="*/ 5554639 w 5649380"/>
              <a:gd name="connsiteY9" fmla="*/ 194389 h 4076063"/>
              <a:gd name="connsiteX10" fmla="*/ 5595582 w 5649380"/>
              <a:gd name="connsiteY10" fmla="*/ 330867 h 40760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649380" h="4076063">
                <a:moveTo>
                  <a:pt x="0" y="3920228"/>
                </a:moveTo>
                <a:cubicBezTo>
                  <a:pt x="1255594" y="2462192"/>
                  <a:pt x="2511188" y="1004156"/>
                  <a:pt x="3098042" y="467344"/>
                </a:cubicBezTo>
                <a:cubicBezTo>
                  <a:pt x="3684896" y="-69468"/>
                  <a:pt x="3448334" y="622019"/>
                  <a:pt x="3521122" y="699356"/>
                </a:cubicBezTo>
                <a:cubicBezTo>
                  <a:pt x="3593910" y="776693"/>
                  <a:pt x="3523397" y="383183"/>
                  <a:pt x="3534770" y="931368"/>
                </a:cubicBezTo>
                <a:cubicBezTo>
                  <a:pt x="3546143" y="1479553"/>
                  <a:pt x="3480179" y="3601781"/>
                  <a:pt x="3589361" y="3988467"/>
                </a:cubicBezTo>
                <a:cubicBezTo>
                  <a:pt x="3698543" y="4375153"/>
                  <a:pt x="4060209" y="3362944"/>
                  <a:pt x="4189863" y="3251487"/>
                </a:cubicBezTo>
                <a:cubicBezTo>
                  <a:pt x="4319517" y="3140030"/>
                  <a:pt x="4235356" y="3242389"/>
                  <a:pt x="4367284" y="3319726"/>
                </a:cubicBezTo>
                <a:cubicBezTo>
                  <a:pt x="4499212" y="3397063"/>
                  <a:pt x="4922293" y="4220478"/>
                  <a:pt x="4981433" y="3715511"/>
                </a:cubicBezTo>
                <a:cubicBezTo>
                  <a:pt x="5040573" y="3210544"/>
                  <a:pt x="4626591" y="876777"/>
                  <a:pt x="4722125" y="289923"/>
                </a:cubicBezTo>
                <a:cubicBezTo>
                  <a:pt x="4817659" y="-296931"/>
                  <a:pt x="5409063" y="187565"/>
                  <a:pt x="5554639" y="194389"/>
                </a:cubicBezTo>
                <a:cubicBezTo>
                  <a:pt x="5700215" y="201213"/>
                  <a:pt x="5647898" y="266040"/>
                  <a:pt x="5595582" y="330867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Volný tvar 23"/>
          <p:cNvSpPr/>
          <p:nvPr/>
        </p:nvSpPr>
        <p:spPr>
          <a:xfrm>
            <a:off x="2074460" y="1448553"/>
            <a:ext cx="5472752" cy="4979903"/>
          </a:xfrm>
          <a:custGeom>
            <a:avLst/>
            <a:gdLst>
              <a:gd name="connsiteX0" fmla="*/ 0 w 5472752"/>
              <a:gd name="connsiteY0" fmla="*/ 4597405 h 4979903"/>
              <a:gd name="connsiteX1" fmla="*/ 163773 w 5472752"/>
              <a:gd name="connsiteY1" fmla="*/ 4488223 h 4979903"/>
              <a:gd name="connsiteX2" fmla="*/ 777922 w 5472752"/>
              <a:gd name="connsiteY2" fmla="*/ 4419984 h 4979903"/>
              <a:gd name="connsiteX3" fmla="*/ 3084394 w 5472752"/>
              <a:gd name="connsiteY3" fmla="*/ 4979543 h 4979903"/>
              <a:gd name="connsiteX4" fmla="*/ 3589361 w 5472752"/>
              <a:gd name="connsiteY4" fmla="*/ 4501871 h 4979903"/>
              <a:gd name="connsiteX5" fmla="*/ 3343701 w 5472752"/>
              <a:gd name="connsiteY5" fmla="*/ 4297154 h 4979903"/>
              <a:gd name="connsiteX6" fmla="*/ 504967 w 5472752"/>
              <a:gd name="connsiteY6" fmla="*/ 3300868 h 4979903"/>
              <a:gd name="connsiteX7" fmla="*/ 1009934 w 5472752"/>
              <a:gd name="connsiteY7" fmla="*/ 2891435 h 4979903"/>
              <a:gd name="connsiteX8" fmla="*/ 2374710 w 5472752"/>
              <a:gd name="connsiteY8" fmla="*/ 3096151 h 4979903"/>
              <a:gd name="connsiteX9" fmla="*/ 2866030 w 5472752"/>
              <a:gd name="connsiteY9" fmla="*/ 2673071 h 4979903"/>
              <a:gd name="connsiteX10" fmla="*/ 2183641 w 5472752"/>
              <a:gd name="connsiteY10" fmla="*/ 1717728 h 4979903"/>
              <a:gd name="connsiteX11" fmla="*/ 1050877 w 5472752"/>
              <a:gd name="connsiteY11" fmla="*/ 1403829 h 4979903"/>
              <a:gd name="connsiteX12" fmla="*/ 627797 w 5472752"/>
              <a:gd name="connsiteY12" fmla="*/ 1021692 h 4979903"/>
              <a:gd name="connsiteX13" fmla="*/ 1937982 w 5472752"/>
              <a:gd name="connsiteY13" fmla="*/ 25405 h 4979903"/>
              <a:gd name="connsiteX14" fmla="*/ 2511188 w 5472752"/>
              <a:gd name="connsiteY14" fmla="*/ 352951 h 4979903"/>
              <a:gd name="connsiteX15" fmla="*/ 3125337 w 5472752"/>
              <a:gd name="connsiteY15" fmla="*/ 967101 h 4979903"/>
              <a:gd name="connsiteX16" fmla="*/ 3616656 w 5472752"/>
              <a:gd name="connsiteY16" fmla="*/ 1117226 h 4979903"/>
              <a:gd name="connsiteX17" fmla="*/ 3780430 w 5472752"/>
              <a:gd name="connsiteY17" fmla="*/ 544020 h 4979903"/>
              <a:gd name="connsiteX18" fmla="*/ 4449170 w 5472752"/>
              <a:gd name="connsiteY18" fmla="*/ 202826 h 4979903"/>
              <a:gd name="connsiteX19" fmla="*/ 5472752 w 5472752"/>
              <a:gd name="connsiteY19" fmla="*/ 2236343 h 49799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5472752" h="4979903">
                <a:moveTo>
                  <a:pt x="0" y="4597405"/>
                </a:moveTo>
                <a:cubicBezTo>
                  <a:pt x="17059" y="4557599"/>
                  <a:pt x="34119" y="4517793"/>
                  <a:pt x="163773" y="4488223"/>
                </a:cubicBezTo>
                <a:cubicBezTo>
                  <a:pt x="293427" y="4458653"/>
                  <a:pt x="291152" y="4338097"/>
                  <a:pt x="777922" y="4419984"/>
                </a:cubicBezTo>
                <a:cubicBezTo>
                  <a:pt x="1264692" y="4501871"/>
                  <a:pt x="2615821" y="4965895"/>
                  <a:pt x="3084394" y="4979543"/>
                </a:cubicBezTo>
                <a:cubicBezTo>
                  <a:pt x="3552967" y="4993191"/>
                  <a:pt x="3546143" y="4615602"/>
                  <a:pt x="3589361" y="4501871"/>
                </a:cubicBezTo>
                <a:cubicBezTo>
                  <a:pt x="3632579" y="4388140"/>
                  <a:pt x="3857767" y="4497321"/>
                  <a:pt x="3343701" y="4297154"/>
                </a:cubicBezTo>
                <a:cubicBezTo>
                  <a:pt x="2829635" y="4096987"/>
                  <a:pt x="893928" y="3535154"/>
                  <a:pt x="504967" y="3300868"/>
                </a:cubicBezTo>
                <a:cubicBezTo>
                  <a:pt x="116006" y="3066582"/>
                  <a:pt x="698310" y="2925554"/>
                  <a:pt x="1009934" y="2891435"/>
                </a:cubicBezTo>
                <a:cubicBezTo>
                  <a:pt x="1321558" y="2857316"/>
                  <a:pt x="2065361" y="3132545"/>
                  <a:pt x="2374710" y="3096151"/>
                </a:cubicBezTo>
                <a:cubicBezTo>
                  <a:pt x="2684059" y="3059757"/>
                  <a:pt x="2897875" y="2902808"/>
                  <a:pt x="2866030" y="2673071"/>
                </a:cubicBezTo>
                <a:cubicBezTo>
                  <a:pt x="2834185" y="2443334"/>
                  <a:pt x="2486167" y="1929268"/>
                  <a:pt x="2183641" y="1717728"/>
                </a:cubicBezTo>
                <a:cubicBezTo>
                  <a:pt x="1881116" y="1506188"/>
                  <a:pt x="1310184" y="1519835"/>
                  <a:pt x="1050877" y="1403829"/>
                </a:cubicBezTo>
                <a:cubicBezTo>
                  <a:pt x="791570" y="1287823"/>
                  <a:pt x="479946" y="1251429"/>
                  <a:pt x="627797" y="1021692"/>
                </a:cubicBezTo>
                <a:cubicBezTo>
                  <a:pt x="775648" y="791955"/>
                  <a:pt x="1624084" y="136862"/>
                  <a:pt x="1937982" y="25405"/>
                </a:cubicBezTo>
                <a:cubicBezTo>
                  <a:pt x="2251880" y="-86052"/>
                  <a:pt x="2313296" y="196002"/>
                  <a:pt x="2511188" y="352951"/>
                </a:cubicBezTo>
                <a:cubicBezTo>
                  <a:pt x="2709080" y="509900"/>
                  <a:pt x="2941092" y="839722"/>
                  <a:pt x="3125337" y="967101"/>
                </a:cubicBezTo>
                <a:cubicBezTo>
                  <a:pt x="3309582" y="1094480"/>
                  <a:pt x="3507474" y="1187739"/>
                  <a:pt x="3616656" y="1117226"/>
                </a:cubicBezTo>
                <a:cubicBezTo>
                  <a:pt x="3725838" y="1046713"/>
                  <a:pt x="3641678" y="696420"/>
                  <a:pt x="3780430" y="544020"/>
                </a:cubicBezTo>
                <a:cubicBezTo>
                  <a:pt x="3919182" y="391620"/>
                  <a:pt x="4167116" y="-79228"/>
                  <a:pt x="4449170" y="202826"/>
                </a:cubicBezTo>
                <a:cubicBezTo>
                  <a:pt x="4731224" y="484880"/>
                  <a:pt x="5101988" y="1360611"/>
                  <a:pt x="5472752" y="2236343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175419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476672"/>
            <a:ext cx="1440160" cy="1186565"/>
          </a:xfrm>
          <a:prstGeom prst="rect">
            <a:avLst/>
          </a:prstGeom>
        </p:spPr>
      </p:pic>
      <p:sp>
        <p:nvSpPr>
          <p:cNvPr id="3" name="Obláček 2"/>
          <p:cNvSpPr/>
          <p:nvPr/>
        </p:nvSpPr>
        <p:spPr>
          <a:xfrm>
            <a:off x="1331640" y="188640"/>
            <a:ext cx="7632848" cy="1133620"/>
          </a:xfrm>
          <a:prstGeom prst="cloudCallout">
            <a:avLst>
              <a:gd name="adj1" fmla="val -50437"/>
              <a:gd name="adj2" fmla="val 21941"/>
            </a:avLst>
          </a:prstGeom>
          <a:solidFill>
            <a:srgbClr val="A7E8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Read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write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  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,        and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say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372200" y="3061947"/>
            <a:ext cx="1296144" cy="1328465"/>
          </a:xfrm>
          <a:prstGeom prst="rect">
            <a:avLst/>
          </a:prstGeom>
        </p:spPr>
      </p:pic>
      <p:sp>
        <p:nvSpPr>
          <p:cNvPr id="7" name="Vodorovný svitek 6"/>
          <p:cNvSpPr/>
          <p:nvPr/>
        </p:nvSpPr>
        <p:spPr>
          <a:xfrm>
            <a:off x="4444220" y="1148296"/>
            <a:ext cx="4213697" cy="1742170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chemeClr val="tx1"/>
                </a:solidFill>
                <a:latin typeface="Comic Sans MS" pitchFamily="66" charset="0"/>
              </a:rPr>
              <a:t>This</a:t>
            </a:r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  <a:latin typeface="Comic Sans MS" pitchFamily="66" charset="0"/>
              </a:rPr>
              <a:t>is</a:t>
            </a:r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 Helen. </a:t>
            </a:r>
            <a:r>
              <a:rPr lang="cs-CZ" sz="2000" b="1" dirty="0" err="1" smtClean="0">
                <a:solidFill>
                  <a:schemeClr val="tx1"/>
                </a:solidFill>
                <a:latin typeface="Comic Sans MS" pitchFamily="66" charset="0"/>
              </a:rPr>
              <a:t>She</a:t>
            </a:r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  <a:latin typeface="Comic Sans MS" pitchFamily="66" charset="0"/>
              </a:rPr>
              <a:t>can</a:t>
            </a:r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 play </a:t>
            </a:r>
            <a:r>
              <a:rPr lang="cs-CZ" sz="2000" b="1" dirty="0" err="1" smtClean="0">
                <a:solidFill>
                  <a:schemeClr val="tx1"/>
                </a:solidFill>
                <a:latin typeface="Comic Sans MS" pitchFamily="66" charset="0"/>
              </a:rPr>
              <a:t>the</a:t>
            </a:r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  <a:latin typeface="Comic Sans MS" pitchFamily="66" charset="0"/>
              </a:rPr>
              <a:t>drums</a:t>
            </a:r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. </a:t>
            </a:r>
            <a:r>
              <a:rPr lang="cs-CZ" sz="2000" b="1" dirty="0" err="1" smtClean="0">
                <a:solidFill>
                  <a:schemeClr val="tx1"/>
                </a:solidFill>
                <a:latin typeface="Comic Sans MS" pitchFamily="66" charset="0"/>
              </a:rPr>
              <a:t>She</a:t>
            </a:r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  <a:latin typeface="Comic Sans MS" pitchFamily="66" charset="0"/>
              </a:rPr>
              <a:t>can</a:t>
            </a:r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 play </a:t>
            </a:r>
            <a:r>
              <a:rPr lang="cs-CZ" sz="2000" b="1" dirty="0" err="1" smtClean="0">
                <a:solidFill>
                  <a:schemeClr val="tx1"/>
                </a:solidFill>
                <a:latin typeface="Comic Sans MS" pitchFamily="66" charset="0"/>
              </a:rPr>
              <a:t>the</a:t>
            </a:r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  <a:latin typeface="Comic Sans MS" pitchFamily="66" charset="0"/>
              </a:rPr>
              <a:t>violin</a:t>
            </a:r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  <a:latin typeface="Comic Sans MS" pitchFamily="66" charset="0"/>
              </a:rPr>
              <a:t>too</a:t>
            </a:r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. </a:t>
            </a:r>
            <a:r>
              <a:rPr lang="cs-CZ" sz="2000" b="1" dirty="0" err="1" smtClean="0">
                <a:solidFill>
                  <a:schemeClr val="tx1"/>
                </a:solidFill>
                <a:latin typeface="Comic Sans MS" pitchFamily="66" charset="0"/>
              </a:rPr>
              <a:t>She</a:t>
            </a:r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  <a:latin typeface="Comic Sans MS" pitchFamily="66" charset="0"/>
              </a:rPr>
              <a:t>can</a:t>
            </a:r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 run 2 </a:t>
            </a:r>
            <a:r>
              <a:rPr lang="cs-CZ" sz="2000" b="1" dirty="0" err="1" smtClean="0">
                <a:solidFill>
                  <a:schemeClr val="tx1"/>
                </a:solidFill>
                <a:latin typeface="Comic Sans MS" pitchFamily="66" charset="0"/>
              </a:rPr>
              <a:t>kilometres</a:t>
            </a:r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. </a:t>
            </a:r>
            <a:r>
              <a:rPr lang="cs-CZ" sz="2000" b="1" dirty="0" err="1" smtClean="0">
                <a:solidFill>
                  <a:schemeClr val="tx1"/>
                </a:solidFill>
                <a:latin typeface="Comic Sans MS" pitchFamily="66" charset="0"/>
              </a:rPr>
              <a:t>She</a:t>
            </a:r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  <a:latin typeface="Comic Sans MS" pitchFamily="66" charset="0"/>
              </a:rPr>
              <a:t>can´t</a:t>
            </a:r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  <a:latin typeface="Comic Sans MS" pitchFamily="66" charset="0"/>
              </a:rPr>
              <a:t>swim</a:t>
            </a:r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cs-CZ" sz="2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8" name="Vodorovný svitek 7"/>
          <p:cNvSpPr/>
          <p:nvPr/>
        </p:nvSpPr>
        <p:spPr>
          <a:xfrm>
            <a:off x="817254" y="2862084"/>
            <a:ext cx="5149800" cy="1728192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chemeClr val="tx1"/>
                </a:solidFill>
                <a:latin typeface="Comic Sans MS" pitchFamily="66" charset="0"/>
              </a:rPr>
              <a:t>This</a:t>
            </a:r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  <a:latin typeface="Comic Sans MS" pitchFamily="66" charset="0"/>
              </a:rPr>
              <a:t>is</a:t>
            </a:r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 Jack. He </a:t>
            </a:r>
            <a:r>
              <a:rPr lang="cs-CZ" sz="2000" b="1" dirty="0" err="1" smtClean="0">
                <a:solidFill>
                  <a:schemeClr val="tx1"/>
                </a:solidFill>
                <a:latin typeface="Comic Sans MS" pitchFamily="66" charset="0"/>
              </a:rPr>
              <a:t>can</a:t>
            </a:r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  <a:latin typeface="Comic Sans MS" pitchFamily="66" charset="0"/>
              </a:rPr>
              <a:t>swim</a:t>
            </a:r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. He </a:t>
            </a:r>
            <a:r>
              <a:rPr lang="cs-CZ" sz="2000" b="1" dirty="0" err="1" smtClean="0">
                <a:solidFill>
                  <a:schemeClr val="tx1"/>
                </a:solidFill>
                <a:latin typeface="Comic Sans MS" pitchFamily="66" charset="0"/>
              </a:rPr>
              <a:t>can</a:t>
            </a:r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  <a:latin typeface="Comic Sans MS" pitchFamily="66" charset="0"/>
              </a:rPr>
              <a:t>ride</a:t>
            </a:r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 a bike 30 </a:t>
            </a:r>
            <a:r>
              <a:rPr lang="cs-CZ" sz="2000" b="1" dirty="0" err="1" smtClean="0">
                <a:solidFill>
                  <a:schemeClr val="tx1"/>
                </a:solidFill>
                <a:latin typeface="Comic Sans MS" pitchFamily="66" charset="0"/>
              </a:rPr>
              <a:t>kilometres</a:t>
            </a:r>
            <a:r>
              <a:rPr lang="cs-CZ" sz="2000" b="1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and he </a:t>
            </a:r>
            <a:r>
              <a:rPr lang="cs-CZ" sz="2000" b="1" dirty="0" err="1" smtClean="0">
                <a:solidFill>
                  <a:schemeClr val="tx1"/>
                </a:solidFill>
                <a:latin typeface="Comic Sans MS" pitchFamily="66" charset="0"/>
              </a:rPr>
              <a:t>can</a:t>
            </a:r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 run </a:t>
            </a:r>
            <a:r>
              <a:rPr lang="cs-CZ" sz="2000" b="1" dirty="0" err="1" smtClean="0">
                <a:solidFill>
                  <a:schemeClr val="tx1"/>
                </a:solidFill>
                <a:latin typeface="Comic Sans MS" pitchFamily="66" charset="0"/>
              </a:rPr>
              <a:t>too</a:t>
            </a:r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. He </a:t>
            </a:r>
            <a:r>
              <a:rPr lang="cs-CZ" sz="2000" b="1" dirty="0" err="1" smtClean="0">
                <a:solidFill>
                  <a:schemeClr val="tx1"/>
                </a:solidFill>
                <a:latin typeface="Comic Sans MS" pitchFamily="66" charset="0"/>
              </a:rPr>
              <a:t>can´t</a:t>
            </a:r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 play </a:t>
            </a:r>
            <a:r>
              <a:rPr lang="cs-CZ" sz="2000" b="1" dirty="0" err="1" smtClean="0">
                <a:solidFill>
                  <a:schemeClr val="tx1"/>
                </a:solidFill>
                <a:latin typeface="Comic Sans MS" pitchFamily="66" charset="0"/>
              </a:rPr>
              <a:t>the</a:t>
            </a:r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  <a:latin typeface="Comic Sans MS" pitchFamily="66" charset="0"/>
              </a:rPr>
              <a:t>violin</a:t>
            </a:r>
            <a:r>
              <a:rPr lang="cs-CZ" sz="2000" b="1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but he </a:t>
            </a:r>
            <a:r>
              <a:rPr lang="cs-CZ" sz="2000" b="1" dirty="0" err="1" smtClean="0">
                <a:solidFill>
                  <a:schemeClr val="tx1"/>
                </a:solidFill>
                <a:latin typeface="Comic Sans MS" pitchFamily="66" charset="0"/>
              </a:rPr>
              <a:t>can</a:t>
            </a:r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 play </a:t>
            </a:r>
            <a:r>
              <a:rPr lang="cs-CZ" sz="2000" b="1" dirty="0" err="1" smtClean="0">
                <a:solidFill>
                  <a:schemeClr val="tx1"/>
                </a:solidFill>
                <a:latin typeface="Comic Sans MS" pitchFamily="66" charset="0"/>
              </a:rPr>
              <a:t>the</a:t>
            </a:r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  <a:latin typeface="Comic Sans MS" pitchFamily="66" charset="0"/>
              </a:rPr>
              <a:t>guitar</a:t>
            </a:r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cs-CZ" sz="2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96860" y="1472850"/>
            <a:ext cx="1190588" cy="1378321"/>
          </a:xfrm>
          <a:prstGeom prst="rect">
            <a:avLst/>
          </a:prstGeom>
        </p:spPr>
      </p:pic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371198086"/>
              </p:ext>
            </p:extLst>
          </p:nvPr>
        </p:nvGraphicFramePr>
        <p:xfrm>
          <a:off x="476551" y="4725144"/>
          <a:ext cx="8432520" cy="1554480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1440164"/>
                <a:gridCol w="1008112"/>
                <a:gridCol w="1008112"/>
                <a:gridCol w="1008112"/>
                <a:gridCol w="1080120"/>
                <a:gridCol w="1080120"/>
                <a:gridCol w="936104"/>
                <a:gridCol w="871676"/>
              </a:tblGrid>
              <a:tr h="446152">
                <a:tc>
                  <a:txBody>
                    <a:bodyPr/>
                    <a:lstStyle/>
                    <a:p>
                      <a:endParaRPr lang="cs-CZ" sz="28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err="1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swim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bike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run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err="1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violin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err="1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guitar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run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err="1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drums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434030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JACK</a:t>
                      </a:r>
                      <a:endParaRPr lang="cs-CZ" sz="28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b="1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b="1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b="1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434030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HELEN</a:t>
                      </a:r>
                      <a:endParaRPr lang="cs-CZ" sz="28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b="1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b="1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b="1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b="1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b="1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b="1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cxnSp>
        <p:nvCxnSpPr>
          <p:cNvPr id="15" name="Přímá spojnice 14"/>
          <p:cNvCxnSpPr/>
          <p:nvPr/>
        </p:nvCxnSpPr>
        <p:spPr>
          <a:xfrm>
            <a:off x="4535473" y="604335"/>
            <a:ext cx="73322" cy="180020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flipV="1">
            <a:off x="4608795" y="424315"/>
            <a:ext cx="214710" cy="360040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4953820" y="516955"/>
            <a:ext cx="288032" cy="270030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 flipV="1">
            <a:off x="4945436" y="459771"/>
            <a:ext cx="296416" cy="355150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sp>
        <p:nvSpPr>
          <p:cNvPr id="4" name="TextovéPole 3"/>
          <p:cNvSpPr txBox="1"/>
          <p:nvPr/>
        </p:nvSpPr>
        <p:spPr>
          <a:xfrm>
            <a:off x="5220072" y="332656"/>
            <a:ext cx="83532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>
                <a:latin typeface="Comic Sans MS" pitchFamily="66" charset="0"/>
              </a:rPr>
              <a:t>or</a:t>
            </a:r>
            <a:r>
              <a:rPr lang="cs-CZ" sz="3200" dirty="0" smtClean="0">
                <a:solidFill>
                  <a:schemeClr val="accent3">
                    <a:lumMod val="75000"/>
                  </a:schemeClr>
                </a:solidFill>
                <a:latin typeface="Comic Sans MS" pitchFamily="66" charset="0"/>
              </a:rPr>
              <a:t>?</a:t>
            </a:r>
            <a:endParaRPr lang="cs-CZ" sz="3200" dirty="0">
              <a:solidFill>
                <a:schemeClr val="accent3">
                  <a:lumMod val="75000"/>
                </a:schemeClr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6502754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5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451478" y="934472"/>
            <a:ext cx="1775513" cy="1869643"/>
          </a:xfrm>
          <a:prstGeom prst="rect">
            <a:avLst/>
          </a:prstGeom>
        </p:spPr>
      </p:pic>
      <p:sp>
        <p:nvSpPr>
          <p:cNvPr id="3" name="Obláček 2"/>
          <p:cNvSpPr/>
          <p:nvPr/>
        </p:nvSpPr>
        <p:spPr>
          <a:xfrm>
            <a:off x="971600" y="280018"/>
            <a:ext cx="4320480" cy="1308908"/>
          </a:xfrm>
          <a:prstGeom prst="cloudCallout">
            <a:avLst>
              <a:gd name="adj1" fmla="val 79382"/>
              <a:gd name="adj2" fmla="val 47488"/>
            </a:avLst>
          </a:prstGeom>
          <a:solidFill>
            <a:srgbClr val="A7E8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Write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about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you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>
          <a:xfrm>
            <a:off x="539552" y="1844824"/>
            <a:ext cx="8064896" cy="4680520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latin typeface="Comic Sans MS" pitchFamily="66" charset="0"/>
              </a:rPr>
              <a:t> I ________ skate.</a:t>
            </a:r>
          </a:p>
          <a:p>
            <a:r>
              <a:rPr lang="cs-CZ" sz="2800" b="1" dirty="0" smtClean="0">
                <a:latin typeface="Comic Sans MS" pitchFamily="66" charset="0"/>
              </a:rPr>
              <a:t> I ________ </a:t>
            </a:r>
            <a:r>
              <a:rPr lang="cs-CZ" sz="2800" b="1" dirty="0" err="1" smtClean="0">
                <a:latin typeface="Comic Sans MS" pitchFamily="66" charset="0"/>
              </a:rPr>
              <a:t>dance</a:t>
            </a:r>
            <a:r>
              <a:rPr lang="cs-CZ" sz="2800" b="1" dirty="0" smtClean="0">
                <a:latin typeface="Comic Sans MS" pitchFamily="66" charset="0"/>
              </a:rPr>
              <a:t>.</a:t>
            </a:r>
          </a:p>
          <a:p>
            <a:r>
              <a:rPr lang="cs-CZ" sz="2800" b="1" dirty="0" smtClean="0">
                <a:latin typeface="Comic Sans MS" pitchFamily="66" charset="0"/>
              </a:rPr>
              <a:t> I ________ </a:t>
            </a:r>
            <a:r>
              <a:rPr lang="cs-CZ" sz="2800" b="1" dirty="0" err="1" smtClean="0">
                <a:latin typeface="Comic Sans MS" pitchFamily="66" charset="0"/>
              </a:rPr>
              <a:t>swim</a:t>
            </a:r>
            <a:r>
              <a:rPr lang="cs-CZ" sz="2800" b="1" dirty="0" smtClean="0">
                <a:latin typeface="Comic Sans MS" pitchFamily="66" charset="0"/>
              </a:rPr>
              <a:t>.</a:t>
            </a:r>
          </a:p>
          <a:p>
            <a:r>
              <a:rPr lang="cs-CZ" sz="2800" b="1" dirty="0" smtClean="0">
                <a:latin typeface="Comic Sans MS" pitchFamily="66" charset="0"/>
              </a:rPr>
              <a:t> I ________ ski.</a:t>
            </a:r>
          </a:p>
          <a:p>
            <a:r>
              <a:rPr lang="cs-CZ" sz="2800" b="1" dirty="0" smtClean="0">
                <a:latin typeface="Comic Sans MS" pitchFamily="66" charset="0"/>
              </a:rPr>
              <a:t> I ________ play </a:t>
            </a:r>
            <a:r>
              <a:rPr lang="cs-CZ" sz="2800" b="1" dirty="0" err="1" smtClean="0">
                <a:latin typeface="Comic Sans MS" pitchFamily="66" charset="0"/>
              </a:rPr>
              <a:t>the</a:t>
            </a:r>
            <a:r>
              <a:rPr lang="cs-CZ" sz="2800" b="1" dirty="0" smtClean="0">
                <a:latin typeface="Comic Sans MS" pitchFamily="66" charset="0"/>
              </a:rPr>
              <a:t> </a:t>
            </a:r>
            <a:r>
              <a:rPr lang="cs-CZ" sz="2800" b="1" dirty="0" err="1" smtClean="0">
                <a:latin typeface="Comic Sans MS" pitchFamily="66" charset="0"/>
              </a:rPr>
              <a:t>guitar</a:t>
            </a:r>
            <a:r>
              <a:rPr lang="cs-CZ" sz="2800" b="1" dirty="0" smtClean="0">
                <a:latin typeface="Comic Sans MS" pitchFamily="66" charset="0"/>
              </a:rPr>
              <a:t>.</a:t>
            </a:r>
          </a:p>
          <a:p>
            <a:r>
              <a:rPr lang="cs-CZ" sz="2800" b="1" dirty="0" smtClean="0">
                <a:latin typeface="Comic Sans MS" pitchFamily="66" charset="0"/>
              </a:rPr>
              <a:t> I ________ play </a:t>
            </a:r>
            <a:r>
              <a:rPr lang="cs-CZ" sz="2800" b="1" dirty="0" err="1" smtClean="0">
                <a:latin typeface="Comic Sans MS" pitchFamily="66" charset="0"/>
              </a:rPr>
              <a:t>the</a:t>
            </a:r>
            <a:r>
              <a:rPr lang="cs-CZ" sz="2800" b="1" dirty="0" smtClean="0">
                <a:latin typeface="Comic Sans MS" pitchFamily="66" charset="0"/>
              </a:rPr>
              <a:t> </a:t>
            </a:r>
            <a:r>
              <a:rPr lang="cs-CZ" sz="2800" b="1" dirty="0" err="1" smtClean="0">
                <a:latin typeface="Comic Sans MS" pitchFamily="66" charset="0"/>
              </a:rPr>
              <a:t>violin</a:t>
            </a:r>
            <a:r>
              <a:rPr lang="cs-CZ" sz="2800" b="1" dirty="0" smtClean="0">
                <a:latin typeface="Comic Sans MS" pitchFamily="66" charset="0"/>
              </a:rPr>
              <a:t>.</a:t>
            </a:r>
          </a:p>
          <a:p>
            <a:r>
              <a:rPr lang="cs-CZ" sz="2800" b="1" dirty="0" smtClean="0">
                <a:latin typeface="Comic Sans MS" pitchFamily="66" charset="0"/>
              </a:rPr>
              <a:t> I ________ play </a:t>
            </a:r>
            <a:r>
              <a:rPr lang="cs-CZ" sz="2800" b="1" dirty="0" err="1" smtClean="0">
                <a:latin typeface="Comic Sans MS" pitchFamily="66" charset="0"/>
              </a:rPr>
              <a:t>the</a:t>
            </a:r>
            <a:r>
              <a:rPr lang="cs-CZ" sz="2800" b="1" dirty="0" smtClean="0">
                <a:latin typeface="Comic Sans MS" pitchFamily="66" charset="0"/>
              </a:rPr>
              <a:t> </a:t>
            </a:r>
            <a:r>
              <a:rPr lang="cs-CZ" sz="2800" b="1" dirty="0" err="1" smtClean="0">
                <a:latin typeface="Comic Sans MS" pitchFamily="66" charset="0"/>
              </a:rPr>
              <a:t>drums</a:t>
            </a:r>
            <a:r>
              <a:rPr lang="cs-CZ" sz="2800" b="1" dirty="0" smtClean="0">
                <a:latin typeface="Comic Sans MS" pitchFamily="66" charset="0"/>
              </a:rPr>
              <a:t>.</a:t>
            </a:r>
          </a:p>
          <a:p>
            <a:r>
              <a:rPr lang="cs-CZ" sz="2800" b="1" dirty="0" smtClean="0">
                <a:latin typeface="Comic Sans MS" pitchFamily="66" charset="0"/>
              </a:rPr>
              <a:t> I ________ play </a:t>
            </a:r>
            <a:r>
              <a:rPr lang="cs-CZ" sz="2800" b="1" dirty="0" err="1" smtClean="0">
                <a:latin typeface="Comic Sans MS" pitchFamily="66" charset="0"/>
              </a:rPr>
              <a:t>the</a:t>
            </a:r>
            <a:r>
              <a:rPr lang="cs-CZ" sz="2800" b="1" dirty="0" smtClean="0">
                <a:latin typeface="Comic Sans MS" pitchFamily="66" charset="0"/>
              </a:rPr>
              <a:t> trumpet.</a:t>
            </a:r>
            <a:endParaRPr lang="cs-CZ" sz="2800" b="1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703337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908720"/>
            <a:ext cx="8795202" cy="58169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Obrazový materiál čerpaný  z otevřené galerie na www -  </a:t>
            </a:r>
            <a:r>
              <a:rPr lang="cs-CZ" sz="2400" dirty="0" smtClean="0">
                <a:hlinkClick r:id="rId3"/>
              </a:rPr>
              <a:t>http</a:t>
            </a:r>
            <a:r>
              <a:rPr lang="cs-CZ" dirty="0" smtClean="0">
                <a:hlinkClick r:id="rId3"/>
              </a:rPr>
              <a:t>://office.microsoft.com</a:t>
            </a:r>
            <a:r>
              <a:rPr lang="cs-CZ" dirty="0" smtClean="0"/>
              <a:t> :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MC900434411 (obličej s otazníky)         MC900440424 </a:t>
            </a:r>
            <a:r>
              <a:rPr lang="cs-CZ" dirty="0"/>
              <a:t>(obličej s červenou knihou</a:t>
            </a:r>
            <a:r>
              <a:rPr lang="cs-CZ" dirty="0" smtClean="0"/>
              <a:t>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MC900437990 (obličej s knihou)            MC900290861 (neplavec)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MC900440428 (obličej píše)                  MC900396676 (kluk s kytarou)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MC900440452 (veselý obličej</a:t>
            </a:r>
            <a:r>
              <a:rPr lang="cs-CZ" dirty="0" smtClean="0"/>
              <a:t>)               MC900396724 (dívka s bubny)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MC900429827 (obličej se žárovkou)</a:t>
            </a: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MC900439843 </a:t>
            </a:r>
            <a:r>
              <a:rPr lang="cs-CZ" dirty="0"/>
              <a:t>(obličej s míčem)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MC900440440 (obličej rybář</a:t>
            </a:r>
            <a:r>
              <a:rPr lang="cs-CZ" dirty="0" smtClean="0"/>
              <a:t>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MC900432453 (obličej hokejista)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MC900432455 (obličej golfista)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MC900432457 (obličej tenista)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MC900437577 (obličej šachista)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MC900432481 (obličej potápěč)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MC900442036 (obličej – nezapomeň)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MC900192409 (klavír)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MC900192411 (kytara)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MC900296198 (housle)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MC900305297 (bubny)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MC900412544 (trubka)</a:t>
            </a:r>
          </a:p>
        </p:txBody>
      </p:sp>
      <p:sp>
        <p:nvSpPr>
          <p:cNvPr id="3" name="Obdélník 2"/>
          <p:cNvSpPr/>
          <p:nvPr/>
        </p:nvSpPr>
        <p:spPr>
          <a:xfrm>
            <a:off x="1269859" y="188640"/>
            <a:ext cx="6696743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800" b="1" dirty="0" smtClean="0"/>
              <a:t>Použité zdroje: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xmlns="" val="2110434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2167</TotalTime>
  <Words>429</Words>
  <Application>Microsoft Office PowerPoint</Application>
  <PresentationFormat>Předvádění na obrazovce (4:3)</PresentationFormat>
  <Paragraphs>100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Aerodynamika</vt:lpstr>
      <vt:lpstr>Snímek 1</vt:lpstr>
      <vt:lpstr>VYJMENOVANÁ  SLOVA PO L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admin</cp:lastModifiedBy>
  <cp:revision>194</cp:revision>
  <cp:lastPrinted>2012-10-06T15:49:19Z</cp:lastPrinted>
  <dcterms:created xsi:type="dcterms:W3CDTF">2012-09-11T13:55:05Z</dcterms:created>
  <dcterms:modified xsi:type="dcterms:W3CDTF">2013-04-29T17:22:37Z</dcterms:modified>
</cp:coreProperties>
</file>