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8" r:id="rId2"/>
    <p:sldId id="275" r:id="rId3"/>
    <p:sldId id="378" r:id="rId4"/>
    <p:sldId id="379" r:id="rId5"/>
    <p:sldId id="381" r:id="rId6"/>
    <p:sldId id="380" r:id="rId7"/>
    <p:sldId id="384" r:id="rId8"/>
    <p:sldId id="38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C600"/>
    <a:srgbClr val="68FF01"/>
    <a:srgbClr val="E709CD"/>
    <a:srgbClr val="FF00FF"/>
    <a:srgbClr val="EB1B05"/>
    <a:srgbClr val="99FF99"/>
    <a:srgbClr val="00CCFF"/>
    <a:srgbClr val="03EDA5"/>
    <a:srgbClr val="FC6E04"/>
    <a:srgbClr val="B739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5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INOVACE_14_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CLOTHES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0774" custScaleY="50155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INOVACE_14_ ANGLICKÝ JAZYK 5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079353" y="3935241"/>
          <a:ext cx="1862534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CLOTHES</a:t>
          </a:r>
          <a:endParaRPr lang="cs-CZ" sz="2500" b="1" kern="1200" dirty="0"/>
        </a:p>
      </dsp:txBody>
      <dsp:txXfrm>
        <a:off x="4111414" y="3967302"/>
        <a:ext cx="1798412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3.WMF"/><Relationship Id="rId3" Type="http://schemas.openxmlformats.org/officeDocument/2006/relationships/image" Target="../media/image7.WMF"/><Relationship Id="rId7" Type="http://schemas.openxmlformats.org/officeDocument/2006/relationships/image" Target="../media/image4.WMF"/><Relationship Id="rId12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4.WMF"/><Relationship Id="rId5" Type="http://schemas.openxmlformats.org/officeDocument/2006/relationships/image" Target="../media/image10.WMF"/><Relationship Id="rId15" Type="http://schemas.openxmlformats.org/officeDocument/2006/relationships/image" Target="../media/image16.WMF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image" Target="../media/image6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3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1586423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64074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4337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5. 12. 2012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dress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gloves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cap,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skirt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shirt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T-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shirt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trousers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jacket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sweater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socks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scarf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coat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názvy oblečení. Opakuje ukazovací zájmena v jednotném a množném čísle. Procvičuje vazbu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„</a:t>
            </a:r>
            <a:r>
              <a:rPr lang="cs-CZ" sz="2800" i="1" dirty="0">
                <a:solidFill>
                  <a:schemeClr val="tx1"/>
                </a:solidFill>
                <a:latin typeface="Comic Sans MS" pitchFamily="66" charset="0"/>
              </a:rPr>
              <a:t>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o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+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wearing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“.Také procvičuje použití tázacího zájmena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WHOSE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 odpovědi s přivlastňováním.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CLOTHES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371673" y="188640"/>
            <a:ext cx="6455290" cy="1080120"/>
          </a:xfrm>
          <a:prstGeom prst="cloudCallout">
            <a:avLst>
              <a:gd name="adj1" fmla="val -56880"/>
              <a:gd name="adj2" fmla="val 2599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clothes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7102"/>
            <a:ext cx="1296144" cy="1458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797" y="2091501"/>
            <a:ext cx="1521738" cy="21602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169" y="2753326"/>
            <a:ext cx="1139995" cy="12255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780928"/>
            <a:ext cx="1368152" cy="13096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305" y="3645024"/>
            <a:ext cx="2011423" cy="15841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80310" y="3434978"/>
            <a:ext cx="1160885" cy="23705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620261"/>
            <a:ext cx="1656975" cy="17902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825" y="1592893"/>
            <a:ext cx="1282501" cy="99721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509" y="1486920"/>
            <a:ext cx="1274108" cy="72133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088" y="4620261"/>
            <a:ext cx="1804111" cy="169438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130" y="1592893"/>
            <a:ext cx="1551166" cy="7332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864" y="5490478"/>
            <a:ext cx="1092200" cy="108847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817" y="2478947"/>
            <a:ext cx="1071792" cy="88715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196" y="5515387"/>
            <a:ext cx="1092200" cy="108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0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303296" y="172129"/>
            <a:ext cx="2255799" cy="969551"/>
          </a:xfrm>
          <a:prstGeom prst="cloudCallout">
            <a:avLst>
              <a:gd name="adj1" fmla="val -67451"/>
              <a:gd name="adj2" fmla="val 29787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32" y="201126"/>
            <a:ext cx="1093207" cy="12298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32" y="1793752"/>
            <a:ext cx="860893" cy="12221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791" y="3675481"/>
            <a:ext cx="829448" cy="8916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849" y="2809672"/>
            <a:ext cx="902725" cy="8640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7020" y="5667082"/>
            <a:ext cx="1279996" cy="100811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22183" y="4402045"/>
            <a:ext cx="737594" cy="150619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986" y="3139294"/>
            <a:ext cx="1039149" cy="112273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849" y="1984591"/>
            <a:ext cx="939446" cy="73047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7020" y="1189300"/>
            <a:ext cx="1067651" cy="6044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134" y="4657434"/>
            <a:ext cx="953094" cy="89512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41" y="6034716"/>
            <a:ext cx="1311479" cy="61991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497" y="481682"/>
            <a:ext cx="794056" cy="79134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480" y="294911"/>
            <a:ext cx="938147" cy="77653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0612" y="476968"/>
            <a:ext cx="852772" cy="849865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3980039" y="6089284"/>
            <a:ext cx="1383345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SOCKS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46094" y="6034716"/>
            <a:ext cx="1695271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GLOVES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67422" y="6089284"/>
            <a:ext cx="1383345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SHIRT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82979" y="6076761"/>
            <a:ext cx="1039091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CAP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67422" y="6060861"/>
            <a:ext cx="1383345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DRESS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80039" y="6034716"/>
            <a:ext cx="1109281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69541" y="6034716"/>
            <a:ext cx="1383345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SHOES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73723" y="6060861"/>
            <a:ext cx="1867642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SWEATER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44565" y="6093486"/>
            <a:ext cx="1383345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SKIRT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03800" y="6096608"/>
            <a:ext cx="1710587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T-SHIRT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73723" y="6060861"/>
            <a:ext cx="1986692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TROUSERS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7496" y="6034716"/>
            <a:ext cx="162843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JACKET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64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365994" y="280685"/>
            <a:ext cx="1800200" cy="1464231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</a:t>
            </a:r>
          </a:p>
          <a:p>
            <a:r>
              <a:rPr lang="cs-CZ" sz="4000" b="1" dirty="0">
                <a:latin typeface="Comic Sans MS" pitchFamily="66" charset="0"/>
              </a:rPr>
              <a:t> </a:t>
            </a:r>
            <a:r>
              <a:rPr lang="cs-CZ" sz="4000" b="1" dirty="0" smtClean="0">
                <a:latin typeface="Comic Sans MS" pitchFamily="66" charset="0"/>
              </a:rPr>
              <a:t>… </a:t>
            </a:r>
            <a:r>
              <a:rPr lang="cs-CZ" sz="4000" b="1" dirty="0" err="1" smtClean="0">
                <a:latin typeface="Comic Sans MS" pitchFamily="66" charset="0"/>
              </a:rPr>
              <a:t>is</a:t>
            </a:r>
            <a:r>
              <a:rPr lang="cs-CZ" sz="4000" b="1" dirty="0" smtClean="0">
                <a:latin typeface="Comic Sans MS" pitchFamily="66" charset="0"/>
              </a:rPr>
              <a:t>    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3043" y="5170218"/>
            <a:ext cx="1368152" cy="130960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80310" y="4109258"/>
            <a:ext cx="1160885" cy="237056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824" y="5413297"/>
            <a:ext cx="1282501" cy="99721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065" y="5294541"/>
            <a:ext cx="1274108" cy="72133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824" y="4884572"/>
            <a:ext cx="1804111" cy="16943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178" y="5118987"/>
            <a:ext cx="1139995" cy="1225552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7253470" y="5269313"/>
            <a:ext cx="1465532" cy="1113386"/>
            <a:chOff x="3057864" y="5490478"/>
            <a:chExt cx="1465532" cy="1113386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57864" y="5490478"/>
              <a:ext cx="1092200" cy="1088477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31196" y="5515387"/>
              <a:ext cx="1092200" cy="1088477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5040" y="4939675"/>
            <a:ext cx="2011423" cy="15841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536" y="5649274"/>
            <a:ext cx="1551166" cy="7332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9403" y="5369973"/>
            <a:ext cx="1071792" cy="88715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264" y="4943334"/>
            <a:ext cx="1656975" cy="17902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156" y="4556915"/>
            <a:ext cx="1521738" cy="216024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998162" y="299986"/>
            <a:ext cx="19251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THESE</a:t>
            </a: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… are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7" name="Mrak 26"/>
          <p:cNvSpPr/>
          <p:nvPr/>
        </p:nvSpPr>
        <p:spPr>
          <a:xfrm>
            <a:off x="3030290" y="275806"/>
            <a:ext cx="3142702" cy="142084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Make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sentences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702" y="280685"/>
            <a:ext cx="1863725" cy="127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798" y="275324"/>
            <a:ext cx="1863725" cy="126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64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1043608" y="265241"/>
            <a:ext cx="4896544" cy="1219543"/>
          </a:xfrm>
          <a:prstGeom prst="cloudCallout">
            <a:avLst>
              <a:gd name="adj1" fmla="val 76861"/>
              <a:gd name="adj2" fmla="val 4305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wearing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winter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9333" r="91333">
                        <a14:backgroundMark x1="6190" y1="38286" x2="43905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66657"/>
            <a:ext cx="4850316" cy="4850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820" y="1988840"/>
            <a:ext cx="3246220" cy="4298647"/>
          </a:xfrm>
          <a:prstGeom prst="rect">
            <a:avLst/>
          </a:prstGeom>
        </p:spPr>
      </p:pic>
      <p:sp>
        <p:nvSpPr>
          <p:cNvPr id="7" name="Mrak 6"/>
          <p:cNvSpPr/>
          <p:nvPr/>
        </p:nvSpPr>
        <p:spPr>
          <a:xfrm>
            <a:off x="1043608" y="265240"/>
            <a:ext cx="4896544" cy="1219543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wearing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 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20181"/>
            <a:ext cx="1428935" cy="174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26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24" y="534701"/>
            <a:ext cx="1677523" cy="1382131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419872" y="534701"/>
            <a:ext cx="2880319" cy="891032"/>
          </a:xfrm>
          <a:prstGeom prst="cloudCallout">
            <a:avLst>
              <a:gd name="adj1" fmla="val -83183"/>
              <a:gd name="adj2" fmla="val 1755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96709"/>
            <a:ext cx="2372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EB1B05"/>
                </a:solidFill>
                <a:latin typeface="Comic Sans MS" pitchFamily="66" charset="0"/>
              </a:rPr>
              <a:t>WHOSE</a:t>
            </a:r>
            <a:endParaRPr lang="cs-CZ" sz="4000" b="1" dirty="0">
              <a:solidFill>
                <a:srgbClr val="EB1B05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1" y="1759979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IS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05724" y="1764438"/>
            <a:ext cx="2372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1C600"/>
                </a:solidFill>
                <a:latin typeface="Comic Sans MS" pitchFamily="66" charset="0"/>
              </a:rPr>
              <a:t>THIS</a:t>
            </a:r>
            <a:r>
              <a:rPr lang="cs-CZ" sz="4000" b="1" dirty="0" smtClean="0">
                <a:solidFill>
                  <a:srgbClr val="68FF01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26670" y="2909203"/>
            <a:ext cx="1274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ARE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98454" y="2909203"/>
            <a:ext cx="26749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1C600"/>
                </a:solidFill>
                <a:latin typeface="Comic Sans MS" pitchFamily="66" charset="0"/>
              </a:rPr>
              <a:t>THESE</a:t>
            </a:r>
            <a:r>
              <a:rPr lang="cs-CZ" sz="4000" b="1" dirty="0" smtClean="0">
                <a:solidFill>
                  <a:srgbClr val="68FF01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39967" y="4509120"/>
            <a:ext cx="1743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1C600"/>
                </a:solidFill>
                <a:latin typeface="Comic Sans MS" pitchFamily="66" charset="0"/>
              </a:rPr>
              <a:t>THIS</a:t>
            </a:r>
            <a:endParaRPr lang="cs-CZ" sz="4000" b="1" dirty="0" smtClean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9451" y="4509120"/>
            <a:ext cx="1186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CAP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04319" y="450912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IS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64086" y="4509120"/>
            <a:ext cx="3384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JANE ´</a:t>
            </a:r>
            <a:r>
              <a:rPr lang="cs-CZ" sz="4000" b="1" dirty="0" smtClean="0">
                <a:solidFill>
                  <a:srgbClr val="EB1B05"/>
                </a:solidFill>
                <a:latin typeface="Comic Sans MS" pitchFamily="66" charset="0"/>
              </a:rPr>
              <a:t>S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8513" y="2375532"/>
            <a:ext cx="2372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EB1B05"/>
                </a:solidFill>
                <a:latin typeface="Comic Sans MS" pitchFamily="66" charset="0"/>
              </a:rPr>
              <a:t>WHOSE</a:t>
            </a:r>
            <a:endParaRPr lang="cs-CZ" sz="4000" b="1" dirty="0">
              <a:solidFill>
                <a:srgbClr val="EB1B05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4391" y="5517232"/>
            <a:ext cx="2032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1C600"/>
                </a:solidFill>
                <a:latin typeface="Comic Sans MS" pitchFamily="66" charset="0"/>
              </a:rPr>
              <a:t>THESE</a:t>
            </a:r>
            <a:endParaRPr lang="cs-CZ" sz="4000" b="1" dirty="0" smtClean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26782" y="5517232"/>
            <a:ext cx="2034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SHOES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04473" y="5504853"/>
            <a:ext cx="1274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ARE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79307" y="5528307"/>
            <a:ext cx="2769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TOM ´</a:t>
            </a:r>
            <a:r>
              <a:rPr lang="cs-CZ" sz="4000" b="1" dirty="0" smtClean="0">
                <a:solidFill>
                  <a:srgbClr val="EB1B05"/>
                </a:solidFill>
                <a:latin typeface="Comic Sans MS" pitchFamily="66" charset="0"/>
              </a:rPr>
              <a:t>S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519451" y="2907934"/>
            <a:ext cx="2034220" cy="1938992"/>
            <a:chOff x="2519451" y="2907934"/>
            <a:chExt cx="2034220" cy="1938992"/>
          </a:xfrm>
        </p:grpSpPr>
        <p:sp>
          <p:nvSpPr>
            <p:cNvPr id="10" name="TextovéPole 9"/>
            <p:cNvSpPr txBox="1"/>
            <p:nvPr/>
          </p:nvSpPr>
          <p:spPr>
            <a:xfrm>
              <a:off x="2519451" y="2907934"/>
              <a:ext cx="2034220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002060"/>
                  </a:solidFill>
                  <a:latin typeface="Comic Sans MS" pitchFamily="66" charset="0"/>
                </a:rPr>
                <a:t>SHOES</a:t>
              </a:r>
            </a:p>
            <a:p>
              <a:endParaRPr lang="cs-CZ" sz="4000" b="1" dirty="0">
                <a:solidFill>
                  <a:srgbClr val="002060"/>
                </a:solidFill>
                <a:latin typeface="Comic Sans MS" pitchFamily="66" charset="0"/>
              </a:endParaRPr>
            </a:p>
            <a:p>
              <a:endParaRPr lang="cs-CZ" sz="4000" b="1" dirty="0">
                <a:solidFill>
                  <a:srgbClr val="002060"/>
                </a:solidFill>
                <a:latin typeface="Comic Sans MS" pitchFamily="66" charset="0"/>
              </a:endParaRPr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3112478" y="3398725"/>
              <a:ext cx="1096428" cy="957410"/>
              <a:chOff x="6269063" y="3509541"/>
              <a:chExt cx="1096428" cy="957410"/>
            </a:xfrm>
          </p:grpSpPr>
          <p:pic>
            <p:nvPicPr>
              <p:cNvPr id="24" name="Obrázek 23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269063" y="3509541"/>
                <a:ext cx="786234" cy="783555"/>
              </a:xfrm>
              <a:prstGeom prst="rect">
                <a:avLst/>
              </a:prstGeom>
            </p:spPr>
          </p:pic>
          <p:pic>
            <p:nvPicPr>
              <p:cNvPr id="25" name="Obrázek 24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579257" y="3683396"/>
                <a:ext cx="786234" cy="783555"/>
              </a:xfrm>
              <a:prstGeom prst="rect">
                <a:avLst/>
              </a:prstGeom>
            </p:spPr>
          </p:pic>
        </p:grpSp>
      </p:grpSp>
      <p:grpSp>
        <p:nvGrpSpPr>
          <p:cNvPr id="27" name="Skupina 26"/>
          <p:cNvGrpSpPr/>
          <p:nvPr/>
        </p:nvGrpSpPr>
        <p:grpSpPr>
          <a:xfrm>
            <a:off x="3050865" y="1759979"/>
            <a:ext cx="1186054" cy="1323439"/>
            <a:chOff x="3050865" y="1759979"/>
            <a:chExt cx="1186054" cy="1323439"/>
          </a:xfrm>
        </p:grpSpPr>
        <p:sp>
          <p:nvSpPr>
            <p:cNvPr id="7" name="TextovéPole 6"/>
            <p:cNvSpPr txBox="1"/>
            <p:nvPr/>
          </p:nvSpPr>
          <p:spPr>
            <a:xfrm>
              <a:off x="3050865" y="1759979"/>
              <a:ext cx="1186054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002060"/>
                  </a:solidFill>
                  <a:latin typeface="Comic Sans MS" pitchFamily="66" charset="0"/>
                </a:rPr>
                <a:t>CAP</a:t>
              </a:r>
            </a:p>
            <a:p>
              <a:endParaRPr lang="cs-CZ" sz="4000" b="1" dirty="0">
                <a:solidFill>
                  <a:srgbClr val="002060"/>
                </a:solidFill>
                <a:latin typeface="Comic Sans MS" pitchFamily="66" charset="0"/>
              </a:endParaRPr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8078" y="2421699"/>
              <a:ext cx="851627" cy="4821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674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69481" y="296525"/>
            <a:ext cx="6561331" cy="1084401"/>
          </a:xfrm>
          <a:prstGeom prst="cloudCallout">
            <a:avLst>
              <a:gd name="adj1" fmla="val 58469"/>
              <a:gd name="adj2" fmla="val 88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trousers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these?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47" y="2776894"/>
            <a:ext cx="897867" cy="12746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2485" y="1420957"/>
            <a:ext cx="994504" cy="10691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6989" y="1916764"/>
            <a:ext cx="1046439" cy="10016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812" y="3291132"/>
            <a:ext cx="1554281" cy="12241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15421" y="5024077"/>
            <a:ext cx="702330" cy="14341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301" y="3203569"/>
            <a:ext cx="844743" cy="91268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676" y="4452765"/>
            <a:ext cx="734754" cy="57131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3141" y="4351942"/>
            <a:ext cx="851627" cy="4821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154" y="5528736"/>
            <a:ext cx="915688" cy="8599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980" y="4249697"/>
            <a:ext cx="975558" cy="46113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430" y="2185430"/>
            <a:ext cx="966959" cy="800382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6821719" y="4660237"/>
            <a:ext cx="1096428" cy="957410"/>
            <a:chOff x="6269063" y="3509541"/>
            <a:chExt cx="1096428" cy="957410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69063" y="3509541"/>
              <a:ext cx="786234" cy="783555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9257" y="3683396"/>
              <a:ext cx="786234" cy="783555"/>
            </a:xfrm>
            <a:prstGeom prst="rect">
              <a:avLst/>
            </a:prstGeom>
          </p:spPr>
        </p:pic>
      </p:grpSp>
      <p:sp>
        <p:nvSpPr>
          <p:cNvPr id="3" name="TextovéPole 2"/>
          <p:cNvSpPr txBox="1"/>
          <p:nvPr/>
        </p:nvSpPr>
        <p:spPr>
          <a:xfrm>
            <a:off x="1763688" y="2417594"/>
            <a:ext cx="1386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E709CD"/>
                </a:solidFill>
                <a:latin typeface="Comic Sans MS" pitchFamily="66" charset="0"/>
              </a:rPr>
              <a:t>JANE</a:t>
            </a:r>
            <a:endParaRPr lang="cs-CZ" sz="3200" b="1" dirty="0">
              <a:solidFill>
                <a:srgbClr val="E709CD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29669" y="3034480"/>
            <a:ext cx="1386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EVE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99127" y="4931457"/>
            <a:ext cx="1697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JOHN</a:t>
            </a:r>
            <a:endParaRPr lang="cs-CZ" sz="32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51971" y="4344988"/>
            <a:ext cx="1386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JIM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3951" y="296525"/>
            <a:ext cx="1216866" cy="1281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42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08720"/>
            <a:ext cx="879520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://office.microsoft.com</a:t>
            </a:r>
            <a:r>
              <a:rPr lang="cs-CZ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MC900434411 (obličej s otazníky)         MC900440424 </a:t>
            </a:r>
            <a:r>
              <a:rPr lang="cs-CZ" dirty="0"/>
              <a:t>(obličej s červenou knihou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MC900438000 </a:t>
            </a:r>
            <a:r>
              <a:rPr lang="cs-CZ" dirty="0"/>
              <a:t>(obličej ukazuje doleva</a:t>
            </a:r>
            <a:r>
              <a:rPr lang="cs-CZ" smtClean="0"/>
              <a:t>)</a:t>
            </a:r>
            <a:r>
              <a:rPr lang="cs-CZ"/>
              <a:t> </a:t>
            </a:r>
            <a:r>
              <a:rPr lang="cs-CZ" smtClean="0"/>
              <a:t>          </a:t>
            </a:r>
            <a:r>
              <a:rPr lang="cs-CZ" smtClean="0"/>
              <a:t>   </a:t>
            </a:r>
            <a:r>
              <a:rPr lang="cs-CZ" dirty="0" smtClean="0"/>
              <a:t>MC900440428 </a:t>
            </a:r>
            <a:r>
              <a:rPr lang="cs-CZ" dirty="0"/>
              <a:t>(obličej píše)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MC900438002 (obličej ukazuje doprava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MC900429827 </a:t>
            </a:r>
            <a:r>
              <a:rPr lang="cs-CZ" dirty="0"/>
              <a:t>(obličej se žárovkou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MC900113432 (šaty)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MC900113450 (tričko)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MC900113322 (sukně)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MC900113404 (bunda)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MC900113476 (kalhoty)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MC900113336 (svetr)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MC900235189 (klobouk)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MC900235383 (kšiltovka)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MC900371114 (košile)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MC900334804 (rukavice)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MC900290430 (bota)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MC900351512 (ponožky)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MC900406088 (dítě v zimě)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MC900433204 (žena v  zimním oblečení)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2300</TotalTime>
  <Words>303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207</cp:revision>
  <cp:lastPrinted>2012-10-06T15:49:19Z</cp:lastPrinted>
  <dcterms:created xsi:type="dcterms:W3CDTF">2012-09-11T13:55:05Z</dcterms:created>
  <dcterms:modified xsi:type="dcterms:W3CDTF">2013-04-24T04:45:34Z</dcterms:modified>
</cp:coreProperties>
</file>