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58" r:id="rId2"/>
    <p:sldId id="275" r:id="rId3"/>
    <p:sldId id="386" r:id="rId4"/>
    <p:sldId id="387" r:id="rId5"/>
    <p:sldId id="388" r:id="rId6"/>
    <p:sldId id="385" r:id="rId7"/>
    <p:sldId id="389" r:id="rId8"/>
    <p:sldId id="390" r:id="rId9"/>
    <p:sldId id="391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BC00"/>
    <a:srgbClr val="FF00FF"/>
    <a:srgbClr val="68FF01"/>
    <a:srgbClr val="893EC2"/>
    <a:srgbClr val="FC5104"/>
    <a:srgbClr val="071EF9"/>
    <a:srgbClr val="00CCFF"/>
    <a:srgbClr val="71C600"/>
    <a:srgbClr val="E709CD"/>
    <a:srgbClr val="EB1B0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 varScale="1">
        <p:scale>
          <a:sx n="69" d="100"/>
          <a:sy n="69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INOVACE_15_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QUESTIONS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0173" custScaleY="50155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VY_22_ INOVACE_15_ ANGLICKÝ JAZYK 5</a:t>
          </a:r>
          <a:endParaRPr lang="cs-CZ" sz="24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643169" y="1947222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3935328" y="3935241"/>
          <a:ext cx="215058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QUESTIONS</a:t>
          </a:r>
          <a:endParaRPr lang="cs-CZ" sz="2400" b="1" kern="1200" dirty="0"/>
        </a:p>
      </dsp:txBody>
      <dsp:txXfrm>
        <a:off x="3935328" y="3935241"/>
        <a:ext cx="2150585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01038099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64074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</a:t>
            </a:r>
            <a:r>
              <a:rPr lang="cs-CZ" sz="2800" b="1" smtClean="0">
                <a:solidFill>
                  <a:schemeClr val="tx1"/>
                </a:solidFill>
                <a:latin typeface="Comic Sans MS" pitchFamily="66" charset="0"/>
              </a:rPr>
              <a:t>: 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11.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12. 2012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u="sng" dirty="0" err="1" smtClean="0">
                <a:solidFill>
                  <a:schemeClr val="tx1"/>
                </a:solidFill>
                <a:latin typeface="Comic Sans MS" pitchFamily="66" charset="0"/>
              </a:rPr>
              <a:t>verbs</a:t>
            </a:r>
            <a:r>
              <a:rPr lang="cs-CZ" sz="2800" u="sng" dirty="0" smtClean="0">
                <a:solidFill>
                  <a:schemeClr val="tx1"/>
                </a:solidFill>
                <a:latin typeface="Comic Sans MS" pitchFamily="66" charset="0"/>
              </a:rPr>
              <a:t>: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drink,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swim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live, go,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count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play,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fly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listen,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learn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jump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climb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; </a:t>
            </a:r>
            <a:r>
              <a:rPr lang="cs-CZ" sz="2800" u="sng" dirty="0" err="1" smtClean="0">
                <a:solidFill>
                  <a:schemeClr val="tx1"/>
                </a:solidFill>
                <a:latin typeface="Comic Sans MS" pitchFamily="66" charset="0"/>
              </a:rPr>
              <a:t>nouns</a:t>
            </a:r>
            <a:r>
              <a:rPr lang="cs-CZ" sz="2800" u="sng" dirty="0" smtClean="0">
                <a:solidFill>
                  <a:schemeClr val="tx1"/>
                </a:solidFill>
                <a:latin typeface="Comic Sans MS" pitchFamily="66" charset="0"/>
              </a:rPr>
              <a:t>: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crocodile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lion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whale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frog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polar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bear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elephant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tiger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parrot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monkey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tvoření otázek a krátkých odpovědí pomocí 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DO, DOES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 Podněcuje k jednoduchému vyprávění o zvířatech.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5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QUESTIONS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2462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808995" y="188640"/>
            <a:ext cx="5080647" cy="1080120"/>
          </a:xfrm>
          <a:prstGeom prst="cloudCallout">
            <a:avLst>
              <a:gd name="adj1" fmla="val -61715"/>
              <a:gd name="adj2" fmla="val 38631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these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verbs</a:t>
            </a:r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2800" y="1928785"/>
            <a:ext cx="144016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EAT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4229" y="2631185"/>
            <a:ext cx="144016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DRINK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0581" y="3470961"/>
            <a:ext cx="144016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SWIM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4229" y="4221088"/>
            <a:ext cx="144016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FLY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7356" y="5060205"/>
            <a:ext cx="144016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GO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7356" y="5877272"/>
            <a:ext cx="144016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READ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48433" y="1628876"/>
            <a:ext cx="167853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WRITE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48433" y="2452172"/>
            <a:ext cx="167853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COUNT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16188" y="3170690"/>
            <a:ext cx="167853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SING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16188" y="3947274"/>
            <a:ext cx="167853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PLAY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16188" y="4717718"/>
            <a:ext cx="167853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LIVE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05129" y="5445224"/>
            <a:ext cx="1678530" cy="578882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LISTEN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79640" y="6036909"/>
            <a:ext cx="275865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POSLOUCHAT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572000" y="6059032"/>
            <a:ext cx="167853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PSÁT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6099980"/>
            <a:ext cx="167853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JÍST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53963" y="6105423"/>
            <a:ext cx="167853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PLAVAT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19699" y="6166713"/>
            <a:ext cx="205923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POČÍTAT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19700" y="6152789"/>
            <a:ext cx="167853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LÉTAT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24902" y="6059032"/>
            <a:ext cx="167853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HRÁT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36679" y="6059032"/>
            <a:ext cx="167853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JÍT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70837" y="6046375"/>
            <a:ext cx="167853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ČÍST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53963" y="6059032"/>
            <a:ext cx="167853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ZPÍVAT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319700" y="6041863"/>
            <a:ext cx="1997696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ŽÍT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92509" y="6046375"/>
            <a:ext cx="167853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PÍT</a:t>
            </a:r>
            <a:endParaRPr lang="cs-CZ" sz="2800" b="1" dirty="0">
              <a:latin typeface="Comic Sans MS" pitchFamily="66" charset="0"/>
            </a:endParaRPr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047" y="268936"/>
            <a:ext cx="1359940" cy="1359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813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4139952" y="534701"/>
            <a:ext cx="2880319" cy="891032"/>
          </a:xfrm>
          <a:prstGeom prst="cloudCallout">
            <a:avLst>
              <a:gd name="adj1" fmla="val -83183"/>
              <a:gd name="adj2" fmla="val 1755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566713"/>
            <a:ext cx="1677523" cy="138213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979712" y="3125939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I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20666" y="2198196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4CBC00"/>
                </a:solidFill>
                <a:latin typeface="Comic Sans MS" pitchFamily="66" charset="0"/>
              </a:rPr>
              <a:t>WRITE</a:t>
            </a:r>
            <a:endParaRPr lang="cs-CZ" sz="4000" b="1" dirty="0">
              <a:solidFill>
                <a:srgbClr val="4CBC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65560" y="1966508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LETTERS</a:t>
            </a:r>
            <a:r>
              <a:rPr lang="cs-CZ" sz="6000" b="1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  <a:endParaRPr lang="cs-CZ" sz="6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0355" y="2973364"/>
            <a:ext cx="1440160" cy="99542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DO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2151447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I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47866" y="3125939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LETTERS 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?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18509" y="3125939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4CBC00"/>
                </a:solidFill>
                <a:latin typeface="Comic Sans MS" pitchFamily="66" charset="0"/>
              </a:rPr>
              <a:t>WRITE</a:t>
            </a:r>
            <a:endParaRPr lang="cs-CZ" sz="4000" b="1" dirty="0">
              <a:solidFill>
                <a:srgbClr val="4CBC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63173" y="2198196"/>
            <a:ext cx="144016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YOU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9712" y="3125939"/>
            <a:ext cx="144016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YOU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63173" y="2180850"/>
            <a:ext cx="144016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WE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59922" y="3125939"/>
            <a:ext cx="144016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WE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2180850"/>
            <a:ext cx="1944216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THEY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10134" y="3138730"/>
            <a:ext cx="1647677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THEY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72196" y="4729603"/>
            <a:ext cx="1527886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HE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99594" y="4742981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4CBC00"/>
                </a:solidFill>
                <a:latin typeface="Comic Sans MS" pitchFamily="66" charset="0"/>
              </a:rPr>
              <a:t>WRITE</a:t>
            </a:r>
            <a:endParaRPr lang="cs-CZ" sz="4000" b="1" dirty="0">
              <a:solidFill>
                <a:srgbClr val="4CBC0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0111" y="4479502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LETTERS</a:t>
            </a:r>
            <a:r>
              <a:rPr lang="cs-CZ" sz="6000" b="1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  <a:endParaRPr lang="cs-CZ" sz="6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23306" y="4729603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7733" y="5397184"/>
            <a:ext cx="1440160" cy="99542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DO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50734" y="5609413"/>
            <a:ext cx="132875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HE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03333" y="5588744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4CBC00"/>
                </a:solidFill>
                <a:latin typeface="Comic Sans MS" pitchFamily="66" charset="0"/>
              </a:rPr>
              <a:t>WRITE</a:t>
            </a:r>
            <a:endParaRPr lang="cs-CZ" sz="4000" b="1" dirty="0">
              <a:solidFill>
                <a:srgbClr val="4CBC00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94007" y="5529270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LETTERS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?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306116" y="5577181"/>
            <a:ext cx="11141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ES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56286" y="4729603"/>
            <a:ext cx="1527886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SHE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051602" y="5615808"/>
            <a:ext cx="136827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SHE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688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 animBg="1"/>
      <p:bldP spid="11" grpId="0"/>
      <p:bldP spid="15" grpId="0"/>
      <p:bldP spid="16" grpId="0"/>
      <p:bldP spid="12" grpId="0" animBg="1"/>
      <p:bldP spid="7" grpId="0" animBg="1"/>
      <p:bldP spid="13" grpId="0" animBg="1"/>
      <p:bldP spid="8" grpId="0" animBg="1"/>
      <p:bldP spid="14" grpId="0" animBg="1"/>
      <p:bldP spid="9" grpId="0" animBg="1"/>
      <p:bldP spid="17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2915816" y="404664"/>
            <a:ext cx="5760640" cy="1152128"/>
          </a:xfrm>
          <a:prstGeom prst="cloudCallout">
            <a:avLst>
              <a:gd name="adj1" fmla="val -62144"/>
              <a:gd name="adj2" fmla="val 11482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use </a:t>
            </a: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548680"/>
            <a:ext cx="1677523" cy="138213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70884" y="1994937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DO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YOU</a:t>
            </a:r>
            <a:r>
              <a:rPr lang="cs-CZ" sz="4000" b="1" dirty="0" smtClean="0">
                <a:latin typeface="Comic Sans MS" pitchFamily="66" charset="0"/>
              </a:rPr>
              <a:t> WRITE LETTERS ?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2143" y="2852936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Comic Sans MS" pitchFamily="66" charset="0"/>
              </a:rPr>
              <a:t>YES</a:t>
            </a:r>
            <a:r>
              <a:rPr lang="cs-CZ" sz="4000" b="1" dirty="0" smtClean="0">
                <a:latin typeface="Comic Sans MS" pitchFamily="66" charset="0"/>
              </a:rPr>
              <a:t>, I 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DO.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1254" y="2852936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Comic Sans MS" pitchFamily="66" charset="0"/>
              </a:rPr>
              <a:t>NO</a:t>
            </a:r>
            <a:r>
              <a:rPr lang="cs-CZ" sz="4000" b="1" dirty="0" smtClean="0">
                <a:latin typeface="Comic Sans MS" pitchFamily="66" charset="0"/>
              </a:rPr>
              <a:t>, I 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DON´T.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0641" y="4293096"/>
            <a:ext cx="82159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DOES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HE</a:t>
            </a:r>
            <a:r>
              <a:rPr lang="cs-CZ" sz="4000" b="1" dirty="0" smtClean="0">
                <a:latin typeface="Comic Sans MS" pitchFamily="66" charset="0"/>
              </a:rPr>
              <a:t> WRITE LETTERS ?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0499" y="5155505"/>
            <a:ext cx="4699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Comic Sans MS" pitchFamily="66" charset="0"/>
              </a:rPr>
              <a:t>YES</a:t>
            </a:r>
            <a:r>
              <a:rPr lang="cs-CZ" sz="4000" b="1" dirty="0" smtClean="0">
                <a:latin typeface="Comic Sans MS" pitchFamily="66" charset="0"/>
              </a:rPr>
              <a:t>, </a:t>
            </a:r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HE 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DOES.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66446" y="5943183"/>
            <a:ext cx="5149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Comic Sans MS" pitchFamily="66" charset="0"/>
              </a:rPr>
              <a:t>NO</a:t>
            </a:r>
            <a:r>
              <a:rPr lang="cs-CZ" sz="4000" b="1" dirty="0" smtClean="0">
                <a:latin typeface="Comic Sans MS" pitchFamily="66" charset="0"/>
              </a:rPr>
              <a:t>, </a:t>
            </a:r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HE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DOESN´T.</a:t>
            </a:r>
            <a:endParaRPr lang="cs-CZ" sz="4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527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079916" y="210761"/>
            <a:ext cx="3142702" cy="1420849"/>
          </a:xfrm>
          <a:prstGeom prst="cloudCallout">
            <a:avLst>
              <a:gd name="adj1" fmla="val -72076"/>
              <a:gd name="adj2" fmla="val 38487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Ask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classmates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68296" y="1631610"/>
            <a:ext cx="2743864" cy="1452384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EAT CHEESE?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0399" y="2274342"/>
            <a:ext cx="2735352" cy="1452384"/>
          </a:xfrm>
          <a:prstGeom prst="cloud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DRINK MILK?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67321" y="2834693"/>
            <a:ext cx="3461521" cy="1452384"/>
          </a:xfrm>
          <a:prstGeom prst="cloud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SWIM IN A RIVER?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0399" y="3989598"/>
            <a:ext cx="5043607" cy="1452384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READ AN ENGLISH BOOK?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21862" y="1382309"/>
            <a:ext cx="2684851" cy="1452384"/>
          </a:xfrm>
          <a:prstGeom prst="cloud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COUNT TO 100?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7514" y="5241746"/>
            <a:ext cx="3151657" cy="1452384"/>
          </a:xfrm>
          <a:prstGeom prst="cloud">
            <a:avLst/>
          </a:prstGeom>
          <a:solidFill>
            <a:srgbClr val="FC510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SING IN A CHOIR?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3791042"/>
            <a:ext cx="4277928" cy="1452384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PLAY BASKETBALL?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87553" y="2566242"/>
            <a:ext cx="3718359" cy="1452384"/>
          </a:xfrm>
          <a:prstGeom prst="cloud">
            <a:avLst/>
          </a:prstGeom>
          <a:solidFill>
            <a:srgbClr val="00CC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LEARN JAPANESE?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9379" y="5085184"/>
            <a:ext cx="3529816" cy="1452384"/>
          </a:xfrm>
          <a:prstGeom prst="cloud">
            <a:avLst/>
          </a:prstGeom>
          <a:solidFill>
            <a:srgbClr val="071EF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LISTEN TO MUSIC?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91340" y="5178148"/>
            <a:ext cx="2920820" cy="1452384"/>
          </a:xfrm>
          <a:prstGeom prst="cloud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GO TO SCHOOL?</a:t>
            </a:r>
            <a:endParaRPr lang="cs-CZ" sz="2800" b="1" dirty="0">
              <a:latin typeface="Comic Sans MS" pitchFamily="66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548680"/>
            <a:ext cx="1359940" cy="1359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2777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1213" y="1175637"/>
            <a:ext cx="1286020" cy="2406719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572487" y="1819144"/>
            <a:ext cx="6472808" cy="144016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err="1" smtClean="0">
                <a:latin typeface="Comic Sans MS" pitchFamily="66" charset="0"/>
              </a:rPr>
              <a:t>This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is</a:t>
            </a:r>
            <a:r>
              <a:rPr lang="cs-CZ" b="1" dirty="0" smtClean="0">
                <a:latin typeface="Comic Sans MS" pitchFamily="66" charset="0"/>
              </a:rPr>
              <a:t> a  </a:t>
            </a:r>
            <a:r>
              <a:rPr lang="cs-CZ" b="1" dirty="0" err="1" smtClean="0">
                <a:latin typeface="Comic Sans MS" pitchFamily="66" charset="0"/>
              </a:rPr>
              <a:t>parrot</a:t>
            </a:r>
            <a:r>
              <a:rPr lang="cs-CZ" b="1" dirty="0" smtClean="0">
                <a:latin typeface="Comic Sans MS" pitchFamily="66" charset="0"/>
              </a:rPr>
              <a:t>.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lives</a:t>
            </a:r>
            <a:r>
              <a:rPr lang="cs-CZ" b="1" dirty="0" smtClean="0">
                <a:latin typeface="Comic Sans MS" pitchFamily="66" charset="0"/>
              </a:rPr>
              <a:t> in a hot place.                    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flies</a:t>
            </a:r>
            <a:r>
              <a:rPr lang="cs-CZ" b="1" dirty="0" smtClean="0">
                <a:latin typeface="Comic Sans MS" pitchFamily="66" charset="0"/>
              </a:rPr>
              <a:t>.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doesn´t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swim</a:t>
            </a:r>
            <a:r>
              <a:rPr lang="cs-CZ" b="1" dirty="0" smtClean="0">
                <a:latin typeface="Comic Sans MS" pitchFamily="66" charset="0"/>
              </a:rPr>
              <a:t>.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eats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seeds</a:t>
            </a:r>
            <a:r>
              <a:rPr lang="cs-CZ" b="1" dirty="0" smtClean="0">
                <a:latin typeface="Comic Sans MS" pitchFamily="66" charset="0"/>
              </a:rPr>
              <a:t> and </a:t>
            </a:r>
            <a:r>
              <a:rPr lang="cs-CZ" b="1" dirty="0" err="1" smtClean="0">
                <a:latin typeface="Comic Sans MS" pitchFamily="66" charset="0"/>
              </a:rPr>
              <a:t>nuts</a:t>
            </a:r>
            <a:r>
              <a:rPr lang="cs-CZ" b="1" dirty="0" smtClean="0">
                <a:latin typeface="Comic Sans MS" pitchFamily="66" charset="0"/>
              </a:rPr>
              <a:t>.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doesn´t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eat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meat</a:t>
            </a:r>
            <a:r>
              <a:rPr lang="cs-CZ" b="1" dirty="0" smtClean="0">
                <a:latin typeface="Comic Sans MS" pitchFamily="66" charset="0"/>
              </a:rPr>
              <a:t>.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drinks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water</a:t>
            </a:r>
            <a:r>
              <a:rPr lang="cs-CZ" b="1" dirty="0" smtClean="0">
                <a:latin typeface="Comic Sans MS" pitchFamily="66" charset="0"/>
              </a:rPr>
              <a:t>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2191377" y="4941168"/>
            <a:ext cx="6472808" cy="14401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cs-CZ" b="1" dirty="0" err="1" smtClean="0">
                <a:latin typeface="Comic Sans MS" pitchFamily="66" charset="0"/>
              </a:rPr>
              <a:t>This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is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an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elephant</a:t>
            </a:r>
            <a:r>
              <a:rPr lang="cs-CZ" b="1" dirty="0" smtClean="0">
                <a:latin typeface="Comic Sans MS" pitchFamily="66" charset="0"/>
              </a:rPr>
              <a:t>.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lives</a:t>
            </a:r>
            <a:r>
              <a:rPr lang="cs-CZ" b="1" dirty="0" smtClean="0">
                <a:latin typeface="Comic Sans MS" pitchFamily="66" charset="0"/>
              </a:rPr>
              <a:t> in a hot place </a:t>
            </a:r>
            <a:r>
              <a:rPr lang="cs-CZ" b="1" dirty="0" err="1" smtClean="0">
                <a:latin typeface="Comic Sans MS" pitchFamily="66" charset="0"/>
              </a:rPr>
              <a:t>too</a:t>
            </a:r>
            <a:r>
              <a:rPr lang="cs-CZ" b="1" dirty="0" smtClean="0">
                <a:latin typeface="Comic Sans MS" pitchFamily="66" charset="0"/>
              </a:rPr>
              <a:t>.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doesn´t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fly</a:t>
            </a:r>
            <a:r>
              <a:rPr lang="cs-CZ" b="1" dirty="0" smtClean="0">
                <a:latin typeface="Comic Sans MS" pitchFamily="66" charset="0"/>
              </a:rPr>
              <a:t>.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doesn´t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swim</a:t>
            </a:r>
            <a:r>
              <a:rPr lang="cs-CZ" b="1" dirty="0" smtClean="0">
                <a:latin typeface="Comic Sans MS" pitchFamily="66" charset="0"/>
              </a:rPr>
              <a:t> but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likes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water</a:t>
            </a:r>
            <a:r>
              <a:rPr lang="cs-CZ" b="1" dirty="0" smtClean="0">
                <a:latin typeface="Comic Sans MS" pitchFamily="66" charset="0"/>
              </a:rPr>
              <a:t>. </a:t>
            </a: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eats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leaves</a:t>
            </a:r>
            <a:r>
              <a:rPr lang="cs-CZ" b="1" dirty="0" smtClean="0">
                <a:latin typeface="Comic Sans MS" pitchFamily="66" charset="0"/>
              </a:rPr>
              <a:t> and </a:t>
            </a:r>
            <a:r>
              <a:rPr lang="cs-CZ" b="1" dirty="0" err="1" smtClean="0">
                <a:latin typeface="Comic Sans MS" pitchFamily="66" charset="0"/>
              </a:rPr>
              <a:t>plants</a:t>
            </a:r>
            <a:r>
              <a:rPr lang="cs-CZ" b="1" dirty="0" smtClean="0">
                <a:latin typeface="Comic Sans MS" pitchFamily="66" charset="0"/>
              </a:rPr>
              <a:t>.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079" y="4293096"/>
            <a:ext cx="1976816" cy="2296360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3490538" y="297081"/>
            <a:ext cx="4969894" cy="1080120"/>
          </a:xfrm>
          <a:prstGeom prst="cloudCallout">
            <a:avLst>
              <a:gd name="adj1" fmla="val -76746"/>
              <a:gd name="adj2" fmla="val 2852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animals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4181" y="473033"/>
            <a:ext cx="1403542" cy="133729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7495" y="3105314"/>
            <a:ext cx="1816913" cy="91805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9485" y="3552285"/>
            <a:ext cx="1534148" cy="1087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2358" y="3230863"/>
            <a:ext cx="995502" cy="57922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44269" y="3168594"/>
            <a:ext cx="1044787" cy="133834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3447" y="3674878"/>
            <a:ext cx="1320738" cy="12364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0109" y="4023372"/>
            <a:ext cx="1463500" cy="923519"/>
          </a:xfrm>
          <a:prstGeom prst="rect">
            <a:avLst/>
          </a:prstGeom>
        </p:spPr>
      </p:pic>
      <p:sp>
        <p:nvSpPr>
          <p:cNvPr id="17" name="Obláček 16"/>
          <p:cNvSpPr/>
          <p:nvPr/>
        </p:nvSpPr>
        <p:spPr>
          <a:xfrm>
            <a:off x="3490538" y="297081"/>
            <a:ext cx="4969894" cy="1080120"/>
          </a:xfrm>
          <a:prstGeom prst="cloudCallout">
            <a:avLst>
              <a:gd name="adj1" fmla="val -76746"/>
              <a:gd name="adj2" fmla="val 2852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Tell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animals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6963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403648" y="1628800"/>
            <a:ext cx="5472608" cy="4968552"/>
          </a:xfrm>
        </p:spPr>
        <p:txBody>
          <a:bodyPr/>
          <a:lstStyle/>
          <a:p>
            <a:r>
              <a:rPr lang="cs-CZ" dirty="0" err="1" smtClean="0"/>
              <a:t>Does</a:t>
            </a:r>
            <a:r>
              <a:rPr lang="cs-CZ" dirty="0" smtClean="0"/>
              <a:t> a </a:t>
            </a:r>
            <a:r>
              <a:rPr lang="cs-CZ" dirty="0" err="1" smtClean="0"/>
              <a:t>crocodile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and </a:t>
            </a:r>
            <a:r>
              <a:rPr lang="cs-CZ" dirty="0" err="1" smtClean="0"/>
              <a:t>meat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a </a:t>
            </a:r>
            <a:r>
              <a:rPr lang="cs-CZ" dirty="0" err="1" smtClean="0"/>
              <a:t>monkey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insects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a </a:t>
            </a:r>
            <a:r>
              <a:rPr lang="cs-CZ" dirty="0" err="1" smtClean="0"/>
              <a:t>parrot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a </a:t>
            </a:r>
            <a:r>
              <a:rPr lang="cs-CZ" dirty="0" err="1" smtClean="0"/>
              <a:t>lion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leaves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a </a:t>
            </a:r>
            <a:r>
              <a:rPr lang="cs-CZ" dirty="0" err="1" smtClean="0"/>
              <a:t>tiger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grass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whales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? 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lions</a:t>
            </a:r>
            <a:r>
              <a:rPr lang="cs-CZ" dirty="0" smtClean="0"/>
              <a:t> </a:t>
            </a:r>
            <a:r>
              <a:rPr lang="cs-CZ" dirty="0" err="1" smtClean="0"/>
              <a:t>fly</a:t>
            </a:r>
            <a:r>
              <a:rPr lang="cs-CZ" dirty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climb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polar</a:t>
            </a:r>
            <a:r>
              <a:rPr lang="cs-CZ" dirty="0" smtClean="0"/>
              <a:t> </a:t>
            </a:r>
            <a:r>
              <a:rPr lang="cs-CZ" dirty="0" err="1" smtClean="0"/>
              <a:t>bears</a:t>
            </a:r>
            <a:r>
              <a:rPr lang="cs-CZ" dirty="0" smtClean="0"/>
              <a:t> live in a hot place?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r>
              <a:rPr lang="cs-CZ" dirty="0" smtClean="0"/>
              <a:t> live in a </a:t>
            </a:r>
            <a:r>
              <a:rPr lang="cs-CZ" dirty="0" err="1" smtClean="0"/>
              <a:t>cold</a:t>
            </a:r>
            <a:r>
              <a:rPr lang="cs-CZ" dirty="0" smtClean="0"/>
              <a:t> place?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a </a:t>
            </a:r>
            <a:r>
              <a:rPr lang="cs-CZ" dirty="0" err="1" smtClean="0"/>
              <a:t>frog</a:t>
            </a:r>
            <a:r>
              <a:rPr lang="cs-CZ" dirty="0" smtClean="0"/>
              <a:t> live in a </a:t>
            </a:r>
            <a:r>
              <a:rPr lang="cs-CZ" dirty="0" err="1" smtClean="0"/>
              <a:t>pond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a </a:t>
            </a:r>
            <a:r>
              <a:rPr lang="cs-CZ" dirty="0" err="1" smtClean="0"/>
              <a:t>crocodile</a:t>
            </a:r>
            <a:r>
              <a:rPr lang="cs-CZ" dirty="0" smtClean="0"/>
              <a:t> live in a </a:t>
            </a:r>
            <a:r>
              <a:rPr lang="cs-CZ" dirty="0" err="1" smtClean="0"/>
              <a:t>forest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6256" y="2420888"/>
            <a:ext cx="1428935" cy="1746476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1115616" y="332656"/>
            <a:ext cx="5904656" cy="1251148"/>
          </a:xfrm>
          <a:prstGeom prst="cloudCallout">
            <a:avLst>
              <a:gd name="adj1" fmla="val 45848"/>
              <a:gd name="adj2" fmla="val 19505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know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8728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85425" y="2060848"/>
            <a:ext cx="7848872" cy="4194800"/>
          </a:xfrm>
        </p:spPr>
        <p:txBody>
          <a:bodyPr>
            <a:noAutofit/>
          </a:bodyPr>
          <a:lstStyle/>
          <a:p>
            <a:r>
              <a:rPr lang="cs-CZ" sz="2800" dirty="0" smtClean="0"/>
              <a:t>Sloni nežijí v rybníku. Žijí na teplých místech.</a:t>
            </a:r>
          </a:p>
          <a:p>
            <a:r>
              <a:rPr lang="cs-CZ" sz="2800" dirty="0" smtClean="0"/>
              <a:t>Papoušek jí semena a oříšky. Létá. </a:t>
            </a:r>
          </a:p>
          <a:p>
            <a:r>
              <a:rPr lang="cs-CZ" sz="2800" dirty="0" smtClean="0"/>
              <a:t>Krokodýl má rád maso. Žije v řece.</a:t>
            </a:r>
          </a:p>
          <a:p>
            <a:r>
              <a:rPr lang="cs-CZ" sz="2800" dirty="0" smtClean="0"/>
              <a:t>Lední medvědi jedí ryby. Žijí na chladných místech.</a:t>
            </a:r>
          </a:p>
          <a:p>
            <a:r>
              <a:rPr lang="cs-CZ" sz="2800" dirty="0" smtClean="0"/>
              <a:t>Lev nejí listy a trávu. Neplave. </a:t>
            </a:r>
            <a:endParaRPr lang="cs-CZ" sz="2800" dirty="0"/>
          </a:p>
          <a:p>
            <a:r>
              <a:rPr lang="cs-CZ" sz="2800" dirty="0" smtClean="0"/>
              <a:t>Žába žije v rybníku a v lese. Plave a skáče.</a:t>
            </a:r>
          </a:p>
          <a:p>
            <a:r>
              <a:rPr lang="cs-CZ" sz="2800" dirty="0" smtClean="0"/>
              <a:t>Opice mají rády stromy. Nelétají. </a:t>
            </a:r>
            <a:endParaRPr lang="cs-CZ" sz="2800" dirty="0"/>
          </a:p>
        </p:txBody>
      </p:sp>
      <p:sp>
        <p:nvSpPr>
          <p:cNvPr id="4" name="Obláček 3"/>
          <p:cNvSpPr/>
          <p:nvPr/>
        </p:nvSpPr>
        <p:spPr>
          <a:xfrm>
            <a:off x="611560" y="476672"/>
            <a:ext cx="5256584" cy="1136566"/>
          </a:xfrm>
          <a:prstGeom prst="cloudCallout">
            <a:avLst>
              <a:gd name="adj1" fmla="val 75848"/>
              <a:gd name="adj2" fmla="val -545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233783"/>
            <a:ext cx="1584176" cy="166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927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019637"/>
            <a:ext cx="8651186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MC900433817 (smějící se obličej</a:t>
            </a:r>
            <a:r>
              <a:rPr lang="cs-CZ" sz="20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smtClean="0"/>
              <a:t>MC900429827 </a:t>
            </a:r>
            <a:r>
              <a:rPr lang="cs-CZ" sz="2000" dirty="0"/>
              <a:t>(obličej se žárovkou</a:t>
            </a:r>
            <a:r>
              <a:rPr lang="cs-CZ" sz="20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MC900437990 </a:t>
            </a:r>
            <a:r>
              <a:rPr lang="cs-CZ" sz="2000" dirty="0"/>
              <a:t>(obličej s </a:t>
            </a:r>
            <a:r>
              <a:rPr lang="cs-CZ" sz="2000" dirty="0" smtClean="0"/>
              <a:t>modrou knihou)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MC900440424 (obličej s červenou knihou</a:t>
            </a:r>
            <a:r>
              <a:rPr lang="cs-CZ" sz="20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MC900440428 (obličej píše</a:t>
            </a:r>
            <a:r>
              <a:rPr lang="cs-CZ" sz="20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MC900192267 (papoušek)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MC900326486 (slon)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MC900150337 (krokodýl)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MC900209198 (velryba)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MC900336105 (žába)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MC900425834 (opice)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MC900441398 (lev)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MC900406076 (lední medvěd)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269859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2489</TotalTime>
  <Words>574</Words>
  <Application>Microsoft Office PowerPoint</Application>
  <PresentationFormat>Předvádění na obrazovce (4:3)</PresentationFormat>
  <Paragraphs>123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225</cp:revision>
  <cp:lastPrinted>2012-10-06T15:49:19Z</cp:lastPrinted>
  <dcterms:created xsi:type="dcterms:W3CDTF">2012-09-11T13:55:05Z</dcterms:created>
  <dcterms:modified xsi:type="dcterms:W3CDTF">2013-04-29T17:24:50Z</dcterms:modified>
</cp:coreProperties>
</file>