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8" r:id="rId2"/>
    <p:sldId id="275" r:id="rId3"/>
    <p:sldId id="417" r:id="rId4"/>
    <p:sldId id="413" r:id="rId5"/>
    <p:sldId id="415" r:id="rId6"/>
    <p:sldId id="416" r:id="rId7"/>
    <p:sldId id="418" r:id="rId8"/>
    <p:sldId id="419" r:id="rId9"/>
    <p:sldId id="420" r:id="rId10"/>
    <p:sldId id="423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B20B"/>
    <a:srgbClr val="4447BC"/>
    <a:srgbClr val="AD6D53"/>
    <a:srgbClr val="B44CA0"/>
    <a:srgbClr val="FF66CC"/>
    <a:srgbClr val="893EC2"/>
    <a:srgbClr val="E709CD"/>
    <a:srgbClr val="68FF01"/>
    <a:srgbClr val="FF33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2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4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INOVACE_24_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REVISION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706" custScaleY="50155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INOVACE_24_ ANGLICKÝ JAZYK 5</a:t>
          </a:r>
          <a:endParaRPr lang="cs-CZ" sz="24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141689" y="3935241"/>
          <a:ext cx="1737863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REVISION</a:t>
          </a:r>
          <a:endParaRPr lang="cs-CZ" sz="2400" b="1" kern="1200" dirty="0"/>
        </a:p>
      </dsp:txBody>
      <dsp:txXfrm>
        <a:off x="4173750" y="3967302"/>
        <a:ext cx="1673741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4.wmf"/><Relationship Id="rId12" Type="http://schemas.openxmlformats.org/officeDocument/2006/relationships/slide" Target="slide4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slide" Target="slide6.xml"/><Relationship Id="rId4" Type="http://schemas.openxmlformats.org/officeDocument/2006/relationships/slide" Target="slide8.xml"/><Relationship Id="rId9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25. 2. 2013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slovní zásobu na téma oblečení, zvířata, jídlo, rodina, sport. Také procvičuje tvoření vět se slovesem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ve 3.osobě jednotného čísla. Žáci jsou motivováni ke tvoření otázek.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REVISION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C900437783.WMF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3501008"/>
            <a:ext cx="2232248" cy="1957452"/>
          </a:xfrm>
          <a:prstGeom prst="rect">
            <a:avLst/>
          </a:prstGeom>
        </p:spPr>
      </p:pic>
      <p:pic>
        <p:nvPicPr>
          <p:cNvPr id="7" name="Obrázek 6" descr="MC900439843.WMF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71600" y="4149080"/>
            <a:ext cx="1825625" cy="1879600"/>
          </a:xfrm>
          <a:prstGeom prst="rect">
            <a:avLst/>
          </a:prstGeom>
        </p:spPr>
      </p:pic>
      <p:pic>
        <p:nvPicPr>
          <p:cNvPr id="8" name="Obrázek 7" descr="MC900440414.WMF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572000" y="4221088"/>
            <a:ext cx="1262786" cy="1827886"/>
          </a:xfrm>
          <a:prstGeom prst="rect">
            <a:avLst/>
          </a:prstGeom>
        </p:spPr>
      </p:pic>
      <p:pic>
        <p:nvPicPr>
          <p:cNvPr id="10" name="Obrázek 9" descr="MC900440434.WMF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220072" y="1916832"/>
            <a:ext cx="1492529" cy="1368152"/>
          </a:xfrm>
          <a:prstGeom prst="rect">
            <a:avLst/>
          </a:prstGeom>
        </p:spPr>
      </p:pic>
      <p:pic>
        <p:nvPicPr>
          <p:cNvPr id="11" name="Obrázek 10" descr="MC900440458.WMF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55576" y="1844824"/>
            <a:ext cx="1440160" cy="1360151"/>
          </a:xfrm>
          <a:prstGeom prst="rect">
            <a:avLst/>
          </a:prstGeom>
        </p:spPr>
      </p:pic>
      <p:sp>
        <p:nvSpPr>
          <p:cNvPr id="12" name="Mrak 11"/>
          <p:cNvSpPr/>
          <p:nvPr/>
        </p:nvSpPr>
        <p:spPr>
          <a:xfrm>
            <a:off x="2123728" y="476672"/>
            <a:ext cx="5040560" cy="1012374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Choose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one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us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 descr="MC900432487.WMF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2627784" y="2492896"/>
            <a:ext cx="1847850" cy="1984375"/>
          </a:xfrm>
          <a:prstGeom prst="rect">
            <a:avLst/>
          </a:prstGeom>
        </p:spPr>
      </p:pic>
      <p:sp>
        <p:nvSpPr>
          <p:cNvPr id="2" name="Tlačítko akce: Konec 1">
            <a:hlinkClick r:id="" action="ppaction://hlinkshowjump?jump=lastslide" highlightClick="1"/>
          </p:cNvPr>
          <p:cNvSpPr/>
          <p:nvPr/>
        </p:nvSpPr>
        <p:spPr>
          <a:xfrm>
            <a:off x="8279222" y="6028680"/>
            <a:ext cx="433228" cy="496664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836712"/>
            <a:ext cx="8229600" cy="5678091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3200" dirty="0" smtClean="0">
              <a:latin typeface="Comic Sans MS" pitchFamily="66" charset="0"/>
            </a:endParaRP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tričko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svetr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košile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šaty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boty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bunda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kalhoty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latin typeface="Comic Sans MS" pitchFamily="66" charset="0"/>
              </a:rPr>
              <a:t>šála</a:t>
            </a:r>
          </a:p>
          <a:p>
            <a:pPr>
              <a:lnSpc>
                <a:spcPct val="120000"/>
              </a:lnSpc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516216" y="2780928"/>
            <a:ext cx="1928826" cy="50006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TROUSERS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1700808"/>
            <a:ext cx="1928826" cy="50006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JACKET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660232" y="3933056"/>
            <a:ext cx="1928826" cy="42862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SHIRT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28184" y="4725144"/>
            <a:ext cx="1928826" cy="42862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JUMPER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39952" y="2276872"/>
            <a:ext cx="1928826" cy="42862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DRESS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3968" y="3645024"/>
            <a:ext cx="1928826" cy="50006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SCARF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12160" y="5805264"/>
            <a:ext cx="1928826" cy="42862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SHOES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39952" y="4941168"/>
            <a:ext cx="1928826" cy="42862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T-SHIRT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2843808" y="260648"/>
            <a:ext cx="4896544" cy="936104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draw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Tlačítko akce: Domů 13">
            <a:hlinkClick r:id="rId2" action="ppaction://hlinksldjump" highlightClick="1"/>
          </p:cNvPr>
          <p:cNvSpPr/>
          <p:nvPr/>
        </p:nvSpPr>
        <p:spPr>
          <a:xfrm>
            <a:off x="8316416" y="6021288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23928" y="3861048"/>
            <a:ext cx="1428760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KATIE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4509120"/>
            <a:ext cx="1214446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HAS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380312" y="5085184"/>
            <a:ext cx="1285884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GOT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740352" y="4509120"/>
            <a:ext cx="928694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4581128"/>
            <a:ext cx="1214446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BLUE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403648" y="5229200"/>
            <a:ext cx="1214446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SHE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99792" y="5229200"/>
            <a:ext cx="1071570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RED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436096" y="5229200"/>
            <a:ext cx="1643074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JUMPER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5536" y="5229200"/>
            <a:ext cx="857256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23928" y="5805264"/>
            <a:ext cx="1357322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JANE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55576" y="5877272"/>
            <a:ext cx="1428760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HAS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860032" y="4509120"/>
            <a:ext cx="1357322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BROWN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707904" y="4509120"/>
            <a:ext cx="928694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95736" y="4581128"/>
            <a:ext cx="1214446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PINK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23928" y="5157192"/>
            <a:ext cx="1357322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PURPLE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364088" y="5877272"/>
            <a:ext cx="1143008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HAS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339752" y="5877272"/>
            <a:ext cx="1428760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GOT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588224" y="5877272"/>
            <a:ext cx="1500198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YELLOW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452320" y="3789040"/>
            <a:ext cx="1357322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DRESS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051720" y="3861048"/>
            <a:ext cx="1571636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JACKET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508104" y="3789040"/>
            <a:ext cx="1805900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TROUSERS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39552" y="4005064"/>
            <a:ext cx="1428760" cy="5000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1691680" y="260648"/>
            <a:ext cx="6264696" cy="936104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sentences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Tlačítko akce: Domů 30">
            <a:hlinkClick r:id="rId2" action="ppaction://hlinksldjump" highlightClick="1"/>
          </p:cNvPr>
          <p:cNvSpPr/>
          <p:nvPr/>
        </p:nvSpPr>
        <p:spPr>
          <a:xfrm>
            <a:off x="8388424" y="6093296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1907704" y="404664"/>
            <a:ext cx="5688632" cy="1008112"/>
          </a:xfrm>
          <a:prstGeom prst="cloud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faster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: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1043608" y="1844824"/>
            <a:ext cx="3456384" cy="1944216"/>
          </a:xfrm>
          <a:prstGeom prst="cloud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10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names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food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971600" y="4005064"/>
            <a:ext cx="3456384" cy="1944216"/>
          </a:xfrm>
          <a:prstGeom prst="cloud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10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names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drinks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4644008" y="1988840"/>
            <a:ext cx="3456384" cy="1944216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10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names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fruit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4499992" y="4437112"/>
            <a:ext cx="3888432" cy="1944216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10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names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vegetables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316416" y="6021288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8388424" y="6093296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331640" y="548680"/>
            <a:ext cx="6912768" cy="1008112"/>
          </a:xfrm>
          <a:prstGeom prst="cloud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questions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755576" y="1844824"/>
            <a:ext cx="3744416" cy="121615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Je tvůj tatínek vyšší než tvoje maminka?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683568" y="3284984"/>
            <a:ext cx="3744416" cy="1216152"/>
          </a:xfrm>
          <a:prstGeom prst="cube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Máš bratra nebo sestru?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4716016" y="1844824"/>
            <a:ext cx="3816424" cy="1216152"/>
          </a:xfrm>
          <a:prstGeom prst="cube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Jak se tvůj bratr (sestra) jmenuje?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Krychle 6"/>
          <p:cNvSpPr/>
          <p:nvPr/>
        </p:nvSpPr>
        <p:spPr>
          <a:xfrm>
            <a:off x="683568" y="4797152"/>
            <a:ext cx="3744416" cy="1216152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Kolik let je tvému tatínkovi?</a:t>
            </a:r>
          </a:p>
        </p:txBody>
      </p:sp>
      <p:sp>
        <p:nvSpPr>
          <p:cNvPr id="8" name="Krychle 7"/>
          <p:cNvSpPr/>
          <p:nvPr/>
        </p:nvSpPr>
        <p:spPr>
          <a:xfrm>
            <a:off x="4572000" y="4725144"/>
            <a:ext cx="3960440" cy="1216152"/>
          </a:xfrm>
          <a:prstGeom prst="cube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Kdo je ve tvé rodině?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572000" y="3284984"/>
            <a:ext cx="3960440" cy="1216152"/>
          </a:xfrm>
          <a:prstGeom prst="cube">
            <a:avLst/>
          </a:prstGeom>
          <a:solidFill>
            <a:srgbClr val="F5B20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Je tvůj dědeček starší než tvoje babička?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683568" y="404664"/>
            <a:ext cx="6696744" cy="1152128"/>
          </a:xfrm>
          <a:prstGeom prst="cloud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sports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draw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emoticons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 descr="MC900434707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7388249" y="540743"/>
            <a:ext cx="912813" cy="928688"/>
          </a:xfrm>
          <a:prstGeom prst="rect">
            <a:avLst/>
          </a:prstGeom>
        </p:spPr>
      </p:pic>
      <p:pic>
        <p:nvPicPr>
          <p:cNvPr id="6" name="Obrázek 5" descr="MC900434705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6235398" y="541468"/>
            <a:ext cx="921677" cy="93610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1988840"/>
            <a:ext cx="1728192" cy="649188"/>
          </a:xfrm>
          <a:prstGeom prst="ellipse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TENIS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2492896"/>
            <a:ext cx="2160240" cy="649188"/>
          </a:xfrm>
          <a:prstGeom prst="ellipse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FOTBAL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3284985"/>
            <a:ext cx="3096344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TANCOVÁNÍ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4293096"/>
            <a:ext cx="2520280" cy="64918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VOLEJBAL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2780928"/>
            <a:ext cx="3456384" cy="64918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LEDNÍ HOKEJ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1700808"/>
            <a:ext cx="2088232" cy="649188"/>
          </a:xfrm>
          <a:prstGeom prst="ellipse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ŠACHY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933056"/>
            <a:ext cx="1728192" cy="649188"/>
          </a:xfrm>
          <a:prstGeom prst="ellipse">
            <a:avLst/>
          </a:prstGeom>
          <a:solidFill>
            <a:srgbClr val="F5B20B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GOLF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3861048"/>
            <a:ext cx="2304256" cy="64918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BĚHÁNÍ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5661248"/>
            <a:ext cx="2664296" cy="649188"/>
          </a:xfrm>
          <a:prstGeom prst="ellipse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SKÁKÁNÍ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517232"/>
            <a:ext cx="2376264" cy="649188"/>
          </a:xfrm>
          <a:prstGeom prst="ellipse">
            <a:avLst/>
          </a:prstGeom>
          <a:solidFill>
            <a:srgbClr val="AD6D5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PLAVÁNÍ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4869160"/>
            <a:ext cx="4536504" cy="649188"/>
          </a:xfrm>
          <a:prstGeom prst="ellipse">
            <a:avLst/>
          </a:prstGeom>
          <a:solidFill>
            <a:srgbClr val="4447B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JÍZDA NA KOLE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8316416" y="6021288"/>
            <a:ext cx="576064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763688" y="260648"/>
            <a:ext cx="5688632" cy="1008112"/>
          </a:xfrm>
          <a:prstGeom prst="cloud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animals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(A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ant)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359182"/>
              </p:ext>
            </p:extLst>
          </p:nvPr>
        </p:nvGraphicFramePr>
        <p:xfrm>
          <a:off x="323528" y="1556792"/>
          <a:ext cx="8640961" cy="414766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62438"/>
                <a:gridCol w="2261898"/>
                <a:gridCol w="720080"/>
                <a:gridCol w="2232248"/>
                <a:gridCol w="720080"/>
                <a:gridCol w="1944217"/>
              </a:tblGrid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?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?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466643" y="6048672"/>
            <a:ext cx="648072" cy="548680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2627784" y="260648"/>
            <a:ext cx="3960440" cy="720080"/>
          </a:xfrm>
          <a:prstGeom prst="cloud">
            <a:avLst/>
          </a:prstGeom>
          <a:solidFill>
            <a:srgbClr val="A7E8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3184420"/>
              </p:ext>
            </p:extLst>
          </p:nvPr>
        </p:nvGraphicFramePr>
        <p:xfrm>
          <a:off x="251520" y="980727"/>
          <a:ext cx="8712969" cy="525094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80"/>
                <a:gridCol w="2448272"/>
                <a:gridCol w="792088"/>
                <a:gridCol w="2088232"/>
                <a:gridCol w="648072"/>
                <a:gridCol w="2016225"/>
              </a:tblGrid>
              <a:tr h="77038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alligator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ant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?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rooster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rhino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rabbit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bison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bird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bee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buterfly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bear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jaguar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squirrel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snail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</a:t>
                      </a:r>
                    </a:p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snake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shark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cow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cheetah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cat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chicken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kangaroo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turkey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tiger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turtle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deer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duck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donkey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dog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lion,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ladybird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?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elephant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eagle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mouse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monkey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viper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fish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fly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fox,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1800" b="1" baseline="0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frog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newt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wasp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worm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giraffe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goose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goat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guinea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pig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owl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Z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zebra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1845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hippo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hen,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horse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hamster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</a:t>
                      </a: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pig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panther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98552" y="6344351"/>
            <a:ext cx="432048" cy="43204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556792"/>
            <a:ext cx="813690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MC900437783 (obličej s obrázkem zvířete)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MC900439843 (obličej s míčem)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MC900440414 (obličej s dárkem)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MC900440434 (obličej s dudlíkem)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MC900440458 (obličej s hamburgerem)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MC900432487 (obličej se šálou)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MC900434707 (zamračený obličej)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MC900434705 (veselý obličej)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62068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3089</TotalTime>
  <Words>439</Words>
  <Application>Microsoft Office PowerPoint</Application>
  <PresentationFormat>Předvádění na obrazovce (4:3)</PresentationFormat>
  <Paragraphs>171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249</cp:revision>
  <cp:lastPrinted>2012-10-06T15:49:19Z</cp:lastPrinted>
  <dcterms:created xsi:type="dcterms:W3CDTF">2012-09-11T13:55:05Z</dcterms:created>
  <dcterms:modified xsi:type="dcterms:W3CDTF">2013-04-25T05:43:25Z</dcterms:modified>
</cp:coreProperties>
</file>