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0"/>
  </p:notesMasterIdLst>
  <p:sldIdLst>
    <p:sldId id="258" r:id="rId2"/>
    <p:sldId id="275" r:id="rId3"/>
    <p:sldId id="424" r:id="rId4"/>
    <p:sldId id="425" r:id="rId5"/>
    <p:sldId id="426" r:id="rId6"/>
    <p:sldId id="427" r:id="rId7"/>
    <p:sldId id="428" r:id="rId8"/>
    <p:sldId id="27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8FF01"/>
    <a:srgbClr val="FF0066"/>
    <a:srgbClr val="FF3300"/>
    <a:srgbClr val="893EC2"/>
    <a:srgbClr val="FF3399"/>
    <a:srgbClr val="F5B20B"/>
    <a:srgbClr val="4447BC"/>
    <a:srgbClr val="AD6D53"/>
    <a:srgbClr val="B44CA0"/>
    <a:srgbClr val="FF66C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25" autoAdjust="0"/>
    <p:restoredTop sz="94671" autoAdjust="0"/>
  </p:normalViewPr>
  <p:slideViewPr>
    <p:cSldViewPr>
      <p:cViewPr varScale="1">
        <p:scale>
          <a:sx n="69" d="100"/>
          <a:sy n="69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accent1_2" csCatId="accent1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VY_22_ INOVACE_25_ ANGLICKÝ JAZYK 5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dirty="0" smtClean="0"/>
            <a:t>MAKING QUESTIONS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FlipHor="1" custScaleX="21204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9339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107767" custScaleY="50155" custLinFactY="27739" custLinFactNeighborX="15219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DC76B2F-2560-45B4-9B7C-CCAD9A85EB04}" type="presOf" srcId="{D07A5630-6FBA-4728-88CD-6E1E179CB30C}" destId="{908BA98C-A95B-4D99-AB45-D03C9BA08086}" srcOrd="0" destOrd="0" presId="urn:microsoft.com/office/officeart/2005/8/layout/pyramid2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406BF5DD-5DC7-489F-B790-5DC8EDEBACBA}" type="presOf" srcId="{D14199FD-C0E7-4C1B-9738-0FA9E56F2803}" destId="{E915DD33-C422-48D7-A147-9DF518074CD6}" srcOrd="0" destOrd="0" presId="urn:microsoft.com/office/officeart/2005/8/layout/pyramid2"/>
    <dgm:cxn modelId="{BAB37518-A2CF-40BC-A045-DB53E4804F8C}" type="presOf" srcId="{4998EED1-9AAF-4045-BAC6-AA54B1A3E015}" destId="{6E27EA9C-C67C-450A-8A3C-DF1F4862AEAB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94EE9778-D9C9-45FC-BB7C-B89E3D849378}" type="presOf" srcId="{33733867-CCF3-40F1-A592-7074E0CC194F}" destId="{ED2230FF-1096-48BA-B691-CB70E3195D4E}" srcOrd="0" destOrd="0" presId="urn:microsoft.com/office/officeart/2005/8/layout/pyramid2"/>
    <dgm:cxn modelId="{9C7ED98D-F8A7-4850-A2BF-4B1AA2E5CF89}" type="presParOf" srcId="{E915DD33-C422-48D7-A147-9DF518074CD6}" destId="{AA8D1857-C2BD-4E9B-945E-6C696E0FAF33}" srcOrd="0" destOrd="0" presId="urn:microsoft.com/office/officeart/2005/8/layout/pyramid2"/>
    <dgm:cxn modelId="{E5638475-0E91-4CC5-BBC3-CD28C4EC844E}" type="presParOf" srcId="{E915DD33-C422-48D7-A147-9DF518074CD6}" destId="{3BAA9B1B-BFD6-4CA9-90A9-730241A0D9F7}" srcOrd="1" destOrd="0" presId="urn:microsoft.com/office/officeart/2005/8/layout/pyramid2"/>
    <dgm:cxn modelId="{9F988CF5-932B-4382-AED9-940C01C99D24}" type="presParOf" srcId="{3BAA9B1B-BFD6-4CA9-90A9-730241A0D9F7}" destId="{908BA98C-A95B-4D99-AB45-D03C9BA08086}" srcOrd="0" destOrd="0" presId="urn:microsoft.com/office/officeart/2005/8/layout/pyramid2"/>
    <dgm:cxn modelId="{ECCBDBCD-F2B0-420D-A791-0D0CA27F4B49}" type="presParOf" srcId="{3BAA9B1B-BFD6-4CA9-90A9-730241A0D9F7}" destId="{259FFE0E-3104-4C28-90A5-34C9081B2D21}" srcOrd="1" destOrd="0" presId="urn:microsoft.com/office/officeart/2005/8/layout/pyramid2"/>
    <dgm:cxn modelId="{342B0288-40AE-48D9-A850-7728DF9C545A}" type="presParOf" srcId="{3BAA9B1B-BFD6-4CA9-90A9-730241A0D9F7}" destId="{ED2230FF-1096-48BA-B691-CB70E3195D4E}" srcOrd="2" destOrd="0" presId="urn:microsoft.com/office/officeart/2005/8/layout/pyramid2"/>
    <dgm:cxn modelId="{05229D46-ACCB-4816-B0C8-1B7A1CE1D416}" type="presParOf" srcId="{3BAA9B1B-BFD6-4CA9-90A9-730241A0D9F7}" destId="{73724FA6-330F-43B7-BA60-483C4E413C56}" srcOrd="3" destOrd="0" presId="urn:microsoft.com/office/officeart/2005/8/layout/pyramid2"/>
    <dgm:cxn modelId="{34FEBC02-CCA6-48B2-A15F-A19CE023DFFD}" type="presParOf" srcId="{3BAA9B1B-BFD6-4CA9-90A9-730241A0D9F7}" destId="{6E27EA9C-C67C-450A-8A3C-DF1F4862AEAB}" srcOrd="4" destOrd="0" presId="urn:microsoft.com/office/officeart/2005/8/layout/pyramid2"/>
    <dgm:cxn modelId="{B6BE8715-F0C4-4078-BE63-0511D67E39B0}" type="presParOf" srcId="{3BAA9B1B-BFD6-4CA9-90A9-730241A0D9F7}" destId="{17B3546A-C897-435D-919C-1F74B4E8CF45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A8D1857-C2BD-4E9B-945E-6C696E0FAF33}">
      <dsp:nvSpPr>
        <dsp:cNvPr id="0" name=""/>
        <dsp:cNvSpPr/>
      </dsp:nvSpPr>
      <dsp:spPr>
        <a:xfrm>
          <a:off x="700176" y="0"/>
          <a:ext cx="4714907" cy="4714907"/>
        </a:xfrm>
        <a:prstGeom prst="triangl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9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82000"/>
                <a:satMod val="125000"/>
                <a:lumMod val="74000"/>
              </a:schemeClr>
            </a:gs>
          </a:gsLst>
          <a:lin ang="5400000" scaled="0"/>
        </a:gradFill>
        <a:ln>
          <a:noFill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08BA98C-A95B-4D99-AB45-D03C9BA08086}">
      <dsp:nvSpPr>
        <dsp:cNvPr id="0" name=""/>
        <dsp:cNvSpPr/>
      </dsp:nvSpPr>
      <dsp:spPr>
        <a:xfrm flipH="1">
          <a:off x="1357356" y="474044"/>
          <a:ext cx="6498430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VY_22_ INOVACE_25_ ANGLICKÝ JAZYK 5</a:t>
          </a:r>
          <a:endParaRPr lang="cs-CZ" sz="2500" kern="1200" dirty="0"/>
        </a:p>
      </dsp:txBody>
      <dsp:txXfrm flipH="1">
        <a:off x="1357356" y="474044"/>
        <a:ext cx="6498430" cy="1309492"/>
      </dsp:txXfrm>
    </dsp:sp>
    <dsp:sp modelId="{ED2230FF-1096-48BA-B691-CB70E3195D4E}">
      <dsp:nvSpPr>
        <dsp:cNvPr id="0" name=""/>
        <dsp:cNvSpPr/>
      </dsp:nvSpPr>
      <dsp:spPr>
        <a:xfrm>
          <a:off x="1643169" y="1947222"/>
          <a:ext cx="5926804" cy="1309492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/>
            <a:t>Základní škola a Mateřská škola, Potštejn, okres Rychnov nad Kněžnou</a:t>
          </a:r>
          <a:endParaRPr lang="cs-CZ" sz="2400" kern="1200" dirty="0"/>
        </a:p>
      </dsp:txBody>
      <dsp:txXfrm>
        <a:off x="1643169" y="1947222"/>
        <a:ext cx="5926804" cy="1309492"/>
      </dsp:txXfrm>
    </dsp:sp>
    <dsp:sp modelId="{6E27EA9C-C67C-450A-8A3C-DF1F4862AEAB}">
      <dsp:nvSpPr>
        <dsp:cNvPr id="0" name=""/>
        <dsp:cNvSpPr/>
      </dsp:nvSpPr>
      <dsp:spPr>
        <a:xfrm>
          <a:off x="3421624" y="3947327"/>
          <a:ext cx="3302724" cy="656775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5" dist="22984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152400" extrusionH="63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b="1" kern="1200" dirty="0" smtClean="0"/>
            <a:t>MAKING QUESTIONS</a:t>
          </a:r>
          <a:endParaRPr lang="cs-CZ" sz="2400" b="1" kern="1200" dirty="0"/>
        </a:p>
      </dsp:txBody>
      <dsp:txXfrm>
        <a:off x="3421624" y="3947327"/>
        <a:ext cx="3302724" cy="6567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65641B3-4856-4AF2-9BAB-9703832356B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BBBDA7-3FA5-44F3-9AD0-9F969384140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7999066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BBBDA7-3FA5-44F3-9AD0-9F9693841400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20964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7A09ECB-B27A-420B-8F6D-770B56A63FDA}" type="datetimeFigureOut">
              <a:rPr lang="cs-CZ" smtClean="0"/>
              <a:pPr/>
              <a:t>29.4.2013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37765DDA-31B7-4B64-9507-CD293CA8BFA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979436855"/>
              </p:ext>
            </p:extLst>
          </p:nvPr>
        </p:nvGraphicFramePr>
        <p:xfrm>
          <a:off x="214282" y="1785926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347864" y="4869160"/>
            <a:ext cx="3734726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Mgr. Renata 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571017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VYJMENOVANÁ  SLOVA PO 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9004" y="1134446"/>
            <a:ext cx="8568952" cy="554461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sz="1100" b="1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OVĚŘENÍ VE VÝUCE: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5.3. 2013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PŘEDMĚT: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Anglický jazyk       </a:t>
            </a: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ROČNÍK: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5.</a:t>
            </a:r>
          </a:p>
          <a:p>
            <a:pPr>
              <a:buFont typeface="Arial" pitchFamily="34" charset="0"/>
              <a:buChar char="•"/>
            </a:pP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cs-CZ" sz="2800" b="1" dirty="0" smtClean="0">
                <a:solidFill>
                  <a:schemeClr val="tx1"/>
                </a:solidFill>
                <a:latin typeface="Comic Sans MS" pitchFamily="66" charset="0"/>
              </a:rPr>
              <a:t>ANOTACE: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DUM procvičuje tvoření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otázek se slovesem 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TO BE 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i pomocí </a:t>
            </a:r>
            <a:r>
              <a:rPr lang="cs-CZ" sz="2800" i="1" dirty="0" smtClean="0">
                <a:solidFill>
                  <a:schemeClr val="tx1"/>
                </a:solidFill>
                <a:latin typeface="Comic Sans MS" pitchFamily="66" charset="0"/>
              </a:rPr>
              <a:t>DO, DOES</a:t>
            </a:r>
            <a:r>
              <a:rPr lang="cs-CZ" sz="28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800" dirty="0" smtClean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332655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b="1" dirty="0" smtClean="0">
                <a:latin typeface="Comic Sans MS" pitchFamily="66" charset="0"/>
              </a:rPr>
              <a:t>MAKING  QUESTIONS</a:t>
            </a:r>
            <a:endParaRPr lang="cs-CZ" sz="4800" b="1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624621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Elipsa 5"/>
          <p:cNvSpPr/>
          <p:nvPr/>
        </p:nvSpPr>
        <p:spPr>
          <a:xfrm>
            <a:off x="4211960" y="5589240"/>
            <a:ext cx="914400" cy="9144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Elipsa 6"/>
          <p:cNvSpPr/>
          <p:nvPr/>
        </p:nvSpPr>
        <p:spPr>
          <a:xfrm>
            <a:off x="6228184" y="5589240"/>
            <a:ext cx="1656184" cy="9144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Elipsa 7"/>
          <p:cNvSpPr/>
          <p:nvPr/>
        </p:nvSpPr>
        <p:spPr>
          <a:xfrm>
            <a:off x="1691680" y="5517232"/>
            <a:ext cx="1152128" cy="9144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HE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Elipsa 8"/>
          <p:cNvSpPr/>
          <p:nvPr/>
        </p:nvSpPr>
        <p:spPr>
          <a:xfrm>
            <a:off x="5004048" y="5589240"/>
            <a:ext cx="1584176" cy="9144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Elipsa 9"/>
          <p:cNvSpPr/>
          <p:nvPr/>
        </p:nvSpPr>
        <p:spPr>
          <a:xfrm>
            <a:off x="2555776" y="5589240"/>
            <a:ext cx="1944216" cy="9144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7524328" y="5589240"/>
            <a:ext cx="1152128" cy="9144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611560" y="5589240"/>
            <a:ext cx="1296144" cy="914400"/>
          </a:xfrm>
          <a:prstGeom prst="ellipse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WE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13"/>
          </p:nvPr>
        </p:nvSpPr>
        <p:spPr>
          <a:xfrm>
            <a:off x="539552" y="620688"/>
            <a:ext cx="8352928" cy="4968552"/>
          </a:xfrm>
        </p:spPr>
        <p:txBody>
          <a:bodyPr>
            <a:norm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 ARE             AT HOME?</a:t>
            </a:r>
          </a:p>
          <a:p>
            <a:r>
              <a:rPr lang="cs-CZ" sz="4000" dirty="0" smtClean="0">
                <a:latin typeface="Comic Sans MS" pitchFamily="66" charset="0"/>
              </a:rPr>
              <a:t> IS               ON THE TABLE?</a:t>
            </a:r>
          </a:p>
          <a:p>
            <a:r>
              <a:rPr lang="cs-CZ" sz="4000" dirty="0" smtClean="0">
                <a:latin typeface="Comic Sans MS" pitchFamily="66" charset="0"/>
              </a:rPr>
              <a:t> ARE             AT SCHOOL?</a:t>
            </a:r>
          </a:p>
          <a:p>
            <a:r>
              <a:rPr lang="cs-CZ" sz="4000" dirty="0" smtClean="0">
                <a:latin typeface="Comic Sans MS" pitchFamily="66" charset="0"/>
              </a:rPr>
              <a:t> AM              IN THE KITCHEN?</a:t>
            </a:r>
          </a:p>
          <a:p>
            <a:r>
              <a:rPr lang="cs-CZ" sz="4000" dirty="0" smtClean="0">
                <a:latin typeface="Comic Sans MS" pitchFamily="66" charset="0"/>
              </a:rPr>
              <a:t> IS               ON THE GARDEN?</a:t>
            </a:r>
          </a:p>
          <a:p>
            <a:r>
              <a:rPr lang="cs-CZ" sz="4000" dirty="0" smtClean="0">
                <a:latin typeface="Comic Sans MS" pitchFamily="66" charset="0"/>
              </a:rPr>
              <a:t> ARE             ON THE FARM?</a:t>
            </a:r>
            <a:r>
              <a:rPr lang="cs-CZ" dirty="0" smtClean="0"/>
              <a:t>                              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láček 3"/>
          <p:cNvSpPr/>
          <p:nvPr/>
        </p:nvSpPr>
        <p:spPr>
          <a:xfrm>
            <a:off x="2051720" y="332656"/>
            <a:ext cx="6264696" cy="1084382"/>
          </a:xfrm>
          <a:prstGeom prst="cloudCallout">
            <a:avLst>
              <a:gd name="adj1" fmla="val -51573"/>
              <a:gd name="adj2" fmla="val 44613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Put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in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right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order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188640"/>
            <a:ext cx="1296144" cy="1458162"/>
          </a:xfrm>
          <a:prstGeom prst="rect">
            <a:avLst/>
          </a:prstGeom>
        </p:spPr>
      </p:pic>
      <p:sp>
        <p:nvSpPr>
          <p:cNvPr id="6" name="Zaoblený obdélník 5"/>
          <p:cNvSpPr/>
          <p:nvPr/>
        </p:nvSpPr>
        <p:spPr>
          <a:xfrm>
            <a:off x="971600" y="1988840"/>
            <a:ext cx="1080120" cy="720080"/>
          </a:xfrm>
          <a:prstGeom prst="roundRect">
            <a:avLst/>
          </a:prstGeom>
          <a:solidFill>
            <a:srgbClr val="FF33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2267744" y="1988840"/>
            <a:ext cx="1368152" cy="7200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AM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851920" y="1988840"/>
            <a:ext cx="1728192" cy="720080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STRICT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868144" y="1988840"/>
            <a:ext cx="1080120" cy="720080"/>
          </a:xfrm>
          <a:prstGeom prst="roundRect">
            <a:avLst/>
          </a:prstGeom>
          <a:solidFill>
            <a:srgbClr val="893EC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627784" y="2852936"/>
            <a:ext cx="1296144" cy="720080"/>
          </a:xfrm>
          <a:prstGeom prst="roundRect">
            <a:avLst/>
          </a:prstGeom>
          <a:solidFill>
            <a:srgbClr val="FF33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THEY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1043608" y="3717032"/>
            <a:ext cx="1080120" cy="720080"/>
          </a:xfrm>
          <a:prstGeom prst="roundRect">
            <a:avLst/>
          </a:prstGeom>
          <a:solidFill>
            <a:srgbClr val="FF33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4139952" y="4581128"/>
            <a:ext cx="1080120" cy="720080"/>
          </a:xfrm>
          <a:prstGeom prst="roundRect">
            <a:avLst/>
          </a:prstGeom>
          <a:solidFill>
            <a:srgbClr val="FF33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971600" y="5373216"/>
            <a:ext cx="1080120" cy="720080"/>
          </a:xfrm>
          <a:prstGeom prst="roundRect">
            <a:avLst/>
          </a:prstGeom>
          <a:solidFill>
            <a:srgbClr val="FF33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139952" y="2852936"/>
            <a:ext cx="1368152" cy="7200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ARE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339752" y="3717032"/>
            <a:ext cx="1368152" cy="7200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827584" y="4581128"/>
            <a:ext cx="1368152" cy="7200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ARE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2267744" y="5373216"/>
            <a:ext cx="1368152" cy="7200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IS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923928" y="3717032"/>
            <a:ext cx="1728192" cy="720080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GOOD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827584" y="2852936"/>
            <a:ext cx="1728192" cy="720080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CLEVER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267744" y="4581128"/>
            <a:ext cx="1728192" cy="720080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CRAZY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923928" y="5373216"/>
            <a:ext cx="1728192" cy="720080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LONG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5868144" y="2852936"/>
            <a:ext cx="1080120" cy="720080"/>
          </a:xfrm>
          <a:prstGeom prst="roundRect">
            <a:avLst/>
          </a:prstGeom>
          <a:solidFill>
            <a:srgbClr val="893EC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5868144" y="3717032"/>
            <a:ext cx="1080120" cy="720080"/>
          </a:xfrm>
          <a:prstGeom prst="roundRect">
            <a:avLst/>
          </a:prstGeom>
          <a:solidFill>
            <a:srgbClr val="893EC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5868144" y="4581128"/>
            <a:ext cx="1080120" cy="720080"/>
          </a:xfrm>
          <a:prstGeom prst="roundRect">
            <a:avLst/>
          </a:prstGeom>
          <a:solidFill>
            <a:srgbClr val="893EC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5868144" y="5373216"/>
            <a:ext cx="1080120" cy="720080"/>
          </a:xfrm>
          <a:prstGeom prst="roundRect">
            <a:avLst/>
          </a:prstGeom>
          <a:solidFill>
            <a:srgbClr val="893EC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476672"/>
            <a:ext cx="8352928" cy="5361776"/>
          </a:xfrm>
        </p:spPr>
        <p:txBody>
          <a:bodyPr>
            <a:normAutofit/>
          </a:bodyPr>
          <a:lstStyle/>
          <a:p>
            <a:r>
              <a:rPr lang="cs-CZ" sz="4000" b="1" dirty="0" smtClean="0">
                <a:latin typeface="Comic Sans MS" pitchFamily="66" charset="0"/>
              </a:rPr>
              <a:t>         </a:t>
            </a:r>
            <a:r>
              <a:rPr lang="cs-CZ" sz="4000" dirty="0" smtClean="0">
                <a:latin typeface="Comic Sans MS" pitchFamily="66" charset="0"/>
              </a:rPr>
              <a:t>YOU LIKE MILK?</a:t>
            </a:r>
          </a:p>
          <a:p>
            <a:r>
              <a:rPr lang="cs-CZ" sz="4000" dirty="0" smtClean="0">
                <a:latin typeface="Comic Sans MS" pitchFamily="66" charset="0"/>
              </a:rPr>
              <a:t>             SHE WEAR COATS?</a:t>
            </a:r>
          </a:p>
          <a:p>
            <a:r>
              <a:rPr lang="cs-CZ" sz="4000" dirty="0" smtClean="0">
                <a:latin typeface="Comic Sans MS" pitchFamily="66" charset="0"/>
              </a:rPr>
              <a:t>             WE LIKE WATER?</a:t>
            </a:r>
          </a:p>
          <a:p>
            <a:r>
              <a:rPr lang="cs-CZ" sz="4000" dirty="0" smtClean="0">
                <a:latin typeface="Comic Sans MS" pitchFamily="66" charset="0"/>
              </a:rPr>
              <a:t>             HE DRINK JUICE?</a:t>
            </a:r>
          </a:p>
          <a:p>
            <a:r>
              <a:rPr lang="cs-CZ" sz="4000" dirty="0" smtClean="0">
                <a:latin typeface="Comic Sans MS" pitchFamily="66" charset="0"/>
              </a:rPr>
              <a:t>             I LIVE IN A TOWN?</a:t>
            </a:r>
          </a:p>
          <a:p>
            <a:r>
              <a:rPr lang="cs-CZ" sz="4000" dirty="0" smtClean="0">
                <a:latin typeface="Comic Sans MS" pitchFamily="66" charset="0"/>
              </a:rPr>
              <a:t>             THEY LIKE ANIMALS?</a:t>
            </a:r>
          </a:p>
          <a:p>
            <a:r>
              <a:rPr lang="cs-CZ" sz="4000" dirty="0" smtClean="0">
                <a:latin typeface="Comic Sans MS" pitchFamily="66" charset="0"/>
              </a:rPr>
              <a:t>              IT EAT MEAT?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4" name="Zkosené hrany 3"/>
          <p:cNvSpPr/>
          <p:nvPr/>
        </p:nvSpPr>
        <p:spPr>
          <a:xfrm>
            <a:off x="827584" y="5949280"/>
            <a:ext cx="1584176" cy="698376"/>
          </a:xfrm>
          <a:prstGeom prst="bevel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DO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Zkosené hrany 4"/>
          <p:cNvSpPr/>
          <p:nvPr/>
        </p:nvSpPr>
        <p:spPr>
          <a:xfrm>
            <a:off x="971600" y="5949280"/>
            <a:ext cx="1584176" cy="698376"/>
          </a:xfrm>
          <a:prstGeom prst="bevel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DO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Zkosené hrany 5"/>
          <p:cNvSpPr/>
          <p:nvPr/>
        </p:nvSpPr>
        <p:spPr>
          <a:xfrm>
            <a:off x="971600" y="5949280"/>
            <a:ext cx="1584176" cy="698376"/>
          </a:xfrm>
          <a:prstGeom prst="bevel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DO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Zkosené hrany 6"/>
          <p:cNvSpPr/>
          <p:nvPr/>
        </p:nvSpPr>
        <p:spPr>
          <a:xfrm>
            <a:off x="1115616" y="5949280"/>
            <a:ext cx="1584176" cy="698376"/>
          </a:xfrm>
          <a:prstGeom prst="bevel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DO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8" name="Zkosené hrany 7"/>
          <p:cNvSpPr/>
          <p:nvPr/>
        </p:nvSpPr>
        <p:spPr>
          <a:xfrm>
            <a:off x="1403648" y="5949280"/>
            <a:ext cx="1584176" cy="698376"/>
          </a:xfrm>
          <a:prstGeom prst="bevel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DO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9" name="Zkosené hrany 8"/>
          <p:cNvSpPr/>
          <p:nvPr/>
        </p:nvSpPr>
        <p:spPr>
          <a:xfrm>
            <a:off x="3203848" y="5942027"/>
            <a:ext cx="1584176" cy="698376"/>
          </a:xfrm>
          <a:prstGeom prst="bevel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DOES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0" name="Zkosené hrany 9"/>
          <p:cNvSpPr/>
          <p:nvPr/>
        </p:nvSpPr>
        <p:spPr>
          <a:xfrm>
            <a:off x="3563888" y="5942027"/>
            <a:ext cx="1584176" cy="698376"/>
          </a:xfrm>
          <a:prstGeom prst="bevel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DOES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1" name="Zkosené hrany 10"/>
          <p:cNvSpPr/>
          <p:nvPr/>
        </p:nvSpPr>
        <p:spPr>
          <a:xfrm>
            <a:off x="3995936" y="5942027"/>
            <a:ext cx="1584176" cy="698376"/>
          </a:xfrm>
          <a:prstGeom prst="bevel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DOES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Zkosené hrany 11"/>
          <p:cNvSpPr/>
          <p:nvPr/>
        </p:nvSpPr>
        <p:spPr>
          <a:xfrm>
            <a:off x="4499992" y="5942027"/>
            <a:ext cx="1584176" cy="698376"/>
          </a:xfrm>
          <a:prstGeom prst="bevel">
            <a:avLst/>
          </a:prstGeom>
          <a:solidFill>
            <a:srgbClr val="FF0066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tx1"/>
                </a:solidFill>
                <a:latin typeface="Comic Sans MS" pitchFamily="66" charset="0"/>
              </a:rPr>
              <a:t>DOES</a:t>
            </a:r>
            <a:endParaRPr lang="cs-CZ" sz="32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043608" y="1772816"/>
            <a:ext cx="1080120" cy="720080"/>
          </a:xfrm>
          <a:prstGeom prst="roundRect">
            <a:avLst/>
          </a:prstGeom>
          <a:solidFill>
            <a:srgbClr val="FF33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195736" y="1772816"/>
            <a:ext cx="1368152" cy="7200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707904" y="1844824"/>
            <a:ext cx="1728192" cy="720080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LIKE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524328" y="1772816"/>
            <a:ext cx="1080120" cy="720080"/>
          </a:xfrm>
          <a:prstGeom prst="roundRect">
            <a:avLst/>
          </a:prstGeom>
          <a:solidFill>
            <a:srgbClr val="893EC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508104" y="1772816"/>
            <a:ext cx="1728192" cy="720080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MILK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3" name="Obláček 12"/>
          <p:cNvSpPr/>
          <p:nvPr/>
        </p:nvSpPr>
        <p:spPr>
          <a:xfrm>
            <a:off x="2051720" y="332656"/>
            <a:ext cx="6264696" cy="1084382"/>
          </a:xfrm>
          <a:prstGeom prst="cloudCallout">
            <a:avLst>
              <a:gd name="adj1" fmla="val -51573"/>
              <a:gd name="adj2" fmla="val 44613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Put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it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in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the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right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order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5576" y="188640"/>
            <a:ext cx="1296144" cy="1458162"/>
          </a:xfrm>
          <a:prstGeom prst="rect">
            <a:avLst/>
          </a:prstGeom>
        </p:spPr>
      </p:pic>
      <p:sp>
        <p:nvSpPr>
          <p:cNvPr id="15" name="Zaoblený obdélník 14"/>
          <p:cNvSpPr/>
          <p:nvPr/>
        </p:nvSpPr>
        <p:spPr>
          <a:xfrm>
            <a:off x="6156176" y="2717566"/>
            <a:ext cx="1080120" cy="720080"/>
          </a:xfrm>
          <a:prstGeom prst="roundRect">
            <a:avLst/>
          </a:prstGeom>
          <a:solidFill>
            <a:srgbClr val="FF33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283968" y="3573016"/>
            <a:ext cx="1080120" cy="720080"/>
          </a:xfrm>
          <a:prstGeom prst="roundRect">
            <a:avLst/>
          </a:prstGeom>
          <a:solidFill>
            <a:srgbClr val="FF33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012160" y="4509120"/>
            <a:ext cx="1080120" cy="720080"/>
          </a:xfrm>
          <a:prstGeom prst="roundRect">
            <a:avLst/>
          </a:prstGeom>
          <a:solidFill>
            <a:srgbClr val="FF33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SHE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971600" y="5301208"/>
            <a:ext cx="1080120" cy="720080"/>
          </a:xfrm>
          <a:prstGeom prst="roundRect">
            <a:avLst/>
          </a:prstGeom>
          <a:solidFill>
            <a:srgbClr val="FF33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YOU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899592" y="3573016"/>
            <a:ext cx="1368152" cy="7200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899592" y="2636912"/>
            <a:ext cx="1368152" cy="7200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DOES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2483768" y="4437112"/>
            <a:ext cx="1368152" cy="7200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DOES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411760" y="5301208"/>
            <a:ext cx="1368152" cy="720080"/>
          </a:xfrm>
          <a:prstGeom prst="round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DO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596336" y="2708920"/>
            <a:ext cx="1080120" cy="720080"/>
          </a:xfrm>
          <a:prstGeom prst="roundRect">
            <a:avLst/>
          </a:prstGeom>
          <a:solidFill>
            <a:srgbClr val="893EC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596336" y="3573016"/>
            <a:ext cx="1080120" cy="720080"/>
          </a:xfrm>
          <a:prstGeom prst="roundRect">
            <a:avLst/>
          </a:prstGeom>
          <a:solidFill>
            <a:srgbClr val="893EC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7596336" y="4437112"/>
            <a:ext cx="1080120" cy="720080"/>
          </a:xfrm>
          <a:prstGeom prst="roundRect">
            <a:avLst/>
          </a:prstGeom>
          <a:solidFill>
            <a:srgbClr val="893EC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7596336" y="5301208"/>
            <a:ext cx="1080120" cy="720080"/>
          </a:xfrm>
          <a:prstGeom prst="roundRect">
            <a:avLst/>
          </a:prstGeom>
          <a:solidFill>
            <a:srgbClr val="893EC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cs-CZ" sz="36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2411760" y="3573016"/>
            <a:ext cx="1728192" cy="720080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HAVE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827584" y="4437112"/>
            <a:ext cx="1512168" cy="720080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EAT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3923928" y="5373216"/>
            <a:ext cx="1728192" cy="720080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LIVE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Zaoblený obdélník 29"/>
          <p:cNvSpPr/>
          <p:nvPr/>
        </p:nvSpPr>
        <p:spPr>
          <a:xfrm>
            <a:off x="4247964" y="2708920"/>
            <a:ext cx="1728192" cy="720080"/>
          </a:xfrm>
          <a:prstGeom prst="roundRect">
            <a:avLst/>
          </a:prstGeom>
          <a:solidFill>
            <a:srgbClr val="68FF0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DRINK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2411760" y="2717566"/>
            <a:ext cx="1728192" cy="720080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WATER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3995936" y="4509120"/>
            <a:ext cx="1728192" cy="720080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PEPPERS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5652120" y="3573016"/>
            <a:ext cx="1728192" cy="720080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CARS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Zaoblený obdélník 33"/>
          <p:cNvSpPr/>
          <p:nvPr/>
        </p:nvSpPr>
        <p:spPr>
          <a:xfrm>
            <a:off x="5796136" y="5373216"/>
            <a:ext cx="1728192" cy="720080"/>
          </a:xfrm>
          <a:prstGeom prst="roundRect">
            <a:avLst/>
          </a:prstGeom>
          <a:solidFill>
            <a:schemeClr val="accent3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THERE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576" y="731520"/>
            <a:ext cx="7920880" cy="543378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ü"/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 Kde bydlíš?</a:t>
            </a:r>
          </a:p>
          <a:p>
            <a:pPr>
              <a:buFont typeface="Wingdings" pitchFamily="2" charset="2"/>
              <a:buChar char="ü"/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 Co máš k snídani?</a:t>
            </a:r>
          </a:p>
          <a:p>
            <a:pPr>
              <a:buFont typeface="Wingdings" pitchFamily="2" charset="2"/>
              <a:buChar char="ü"/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 Kde obědváš?</a:t>
            </a:r>
          </a:p>
          <a:p>
            <a:pPr>
              <a:buFont typeface="Wingdings" pitchFamily="2" charset="2"/>
              <a:buChar char="ü"/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 Co máš rád?</a:t>
            </a:r>
          </a:p>
          <a:p>
            <a:pPr>
              <a:buFont typeface="Wingdings" pitchFamily="2" charset="2"/>
              <a:buChar char="ü"/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 Kdy chodíš spát?</a:t>
            </a:r>
          </a:p>
          <a:p>
            <a:pPr>
              <a:buFont typeface="Wingdings" pitchFamily="2" charset="2"/>
              <a:buChar char="ü"/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 Kde hraješ fotbal?</a:t>
            </a:r>
          </a:p>
          <a:p>
            <a:pPr>
              <a:buFont typeface="Wingdings" pitchFamily="2" charset="2"/>
              <a:buChar char="ü"/>
            </a:pPr>
            <a:r>
              <a:rPr lang="cs-CZ" sz="4000" b="1" dirty="0" smtClean="0">
                <a:solidFill>
                  <a:schemeClr val="tx1"/>
                </a:solidFill>
                <a:latin typeface="Comic Sans MS" pitchFamily="66" charset="0"/>
              </a:rPr>
              <a:t> Kdy hraješ na klavír?</a:t>
            </a:r>
            <a:endParaRPr lang="cs-CZ" sz="40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4644008" y="188640"/>
            <a:ext cx="2808312" cy="1084382"/>
          </a:xfrm>
          <a:prstGeom prst="cloudCallout">
            <a:avLst>
              <a:gd name="adj1" fmla="val 61895"/>
              <a:gd name="adj2" fmla="val 13950"/>
            </a:avLst>
          </a:prstGeom>
          <a:solidFill>
            <a:srgbClr val="A7E8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solidFill>
                  <a:schemeClr val="tx1"/>
                </a:solidFill>
                <a:latin typeface="Comic Sans MS" pitchFamily="66" charset="0"/>
              </a:rPr>
              <a:t>Translate</a:t>
            </a:r>
            <a:r>
              <a:rPr lang="cs-CZ" sz="2400" b="1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cs-CZ" sz="2400" b="1" dirty="0">
              <a:solidFill>
                <a:schemeClr val="tx1"/>
              </a:solidFill>
              <a:latin typeface="Comic Sans MS" pitchFamily="66" charset="0"/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68344" y="332656"/>
            <a:ext cx="1056256" cy="1112254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1556792"/>
            <a:ext cx="8136904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Obrazový materiál čerpaný  z otevřené galerie na www -  </a:t>
            </a:r>
            <a:r>
              <a:rPr lang="cs-CZ" sz="2000" dirty="0" smtClean="0">
                <a:hlinkClick r:id="rId3"/>
              </a:rPr>
              <a:t>http://office.</a:t>
            </a:r>
            <a:r>
              <a:rPr lang="cs-CZ" sz="2000" dirty="0" err="1" smtClean="0">
                <a:hlinkClick r:id="rId3"/>
              </a:rPr>
              <a:t>microsoft.com</a:t>
            </a:r>
            <a:r>
              <a:rPr lang="cs-CZ" sz="2000" dirty="0" smtClean="0"/>
              <a:t> </a:t>
            </a:r>
            <a:r>
              <a:rPr lang="cs-CZ" dirty="0" smtClean="0"/>
              <a:t>:</a:t>
            </a:r>
          </a:p>
          <a:p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 </a:t>
            </a:r>
            <a:r>
              <a:rPr lang="cs-CZ" sz="2400" dirty="0" smtClean="0"/>
              <a:t>MC900434411 (obličej s otazníky)</a:t>
            </a:r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MC900440428 (obličej píše)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1403648" y="620688"/>
            <a:ext cx="669674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800" b="1" dirty="0" smtClean="0"/>
              <a:t>Použité zdroje: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xmlns="" val="21104341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3177</TotalTime>
  <Words>277</Words>
  <Application>Microsoft Office PowerPoint</Application>
  <PresentationFormat>Předvádění na obrazovce (4:3)</PresentationFormat>
  <Paragraphs>105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Aerodynamika</vt:lpstr>
      <vt:lpstr>Snímek 1</vt:lpstr>
      <vt:lpstr>VYJMENOVANÁ  SLOVA PO L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250</cp:revision>
  <cp:lastPrinted>2012-10-06T15:49:19Z</cp:lastPrinted>
  <dcterms:created xsi:type="dcterms:W3CDTF">2012-09-11T13:55:05Z</dcterms:created>
  <dcterms:modified xsi:type="dcterms:W3CDTF">2013-04-29T17:31:35Z</dcterms:modified>
</cp:coreProperties>
</file>