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433" r:id="rId3"/>
    <p:sldId id="435" r:id="rId4"/>
    <p:sldId id="431" r:id="rId5"/>
    <p:sldId id="428" r:id="rId6"/>
    <p:sldId id="434" r:id="rId7"/>
    <p:sldId id="432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5B20B"/>
    <a:srgbClr val="893EC2"/>
    <a:srgbClr val="FF66CC"/>
    <a:srgbClr val="68FF01"/>
    <a:srgbClr val="A5F7F9"/>
    <a:srgbClr val="FF0066"/>
    <a:srgbClr val="FF3399"/>
    <a:srgbClr val="4447BC"/>
    <a:srgbClr val="AD6D5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14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INOVACE_28_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PETS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37280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INOVACE_28_ ANGLICKÝ JAZYK 5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501728" y="3947327"/>
          <a:ext cx="1142516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PETS</a:t>
          </a:r>
          <a:endParaRPr lang="cs-CZ" sz="2500" b="1" kern="1200" dirty="0"/>
        </a:p>
      </dsp:txBody>
      <dsp:txXfrm>
        <a:off x="4501728" y="3947327"/>
        <a:ext cx="1142516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26.3. 2013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snake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spider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rabbit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  a dog, 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cat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parrot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 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hamster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turtle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a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fish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téma. Vede ke tvoření otázek a odpovědí. Motivuje také k samostatnému psaní.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PETS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>
            <a:off x="3059832" y="476672"/>
            <a:ext cx="4248472" cy="1008112"/>
          </a:xfrm>
          <a:prstGeom prst="cloudCallout">
            <a:avLst>
              <a:gd name="adj1" fmla="val -78102"/>
              <a:gd name="adj2" fmla="val 24270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04664"/>
            <a:ext cx="1024114" cy="1152128"/>
          </a:xfrm>
          <a:prstGeom prst="rect">
            <a:avLst/>
          </a:prstGeom>
        </p:spPr>
      </p:pic>
      <p:pic>
        <p:nvPicPr>
          <p:cNvPr id="12" name="Obrázek 11" descr="MC90043639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3573016"/>
            <a:ext cx="1008112" cy="1008112"/>
          </a:xfrm>
          <a:prstGeom prst="rect">
            <a:avLst/>
          </a:prstGeom>
        </p:spPr>
      </p:pic>
      <p:pic>
        <p:nvPicPr>
          <p:cNvPr id="14" name="Obrázek 13" descr="MC900436209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1772816"/>
            <a:ext cx="1173130" cy="1656184"/>
          </a:xfrm>
          <a:prstGeom prst="rect">
            <a:avLst/>
          </a:prstGeom>
        </p:spPr>
      </p:pic>
      <p:pic>
        <p:nvPicPr>
          <p:cNvPr id="9" name="Obrázek 8" descr="MC90019226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1628800"/>
            <a:ext cx="1115839" cy="2088232"/>
          </a:xfrm>
          <a:prstGeom prst="rect">
            <a:avLst/>
          </a:prstGeom>
        </p:spPr>
      </p:pic>
      <p:pic>
        <p:nvPicPr>
          <p:cNvPr id="13" name="Obrázek 12" descr="MC900192179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04248" y="4653136"/>
            <a:ext cx="1584176" cy="1515610"/>
          </a:xfrm>
          <a:prstGeom prst="rect">
            <a:avLst/>
          </a:prstGeom>
        </p:spPr>
      </p:pic>
      <p:pic>
        <p:nvPicPr>
          <p:cNvPr id="15" name="Obrázek 14" descr="MC90008785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244349">
            <a:off x="1129220" y="4426867"/>
            <a:ext cx="974023" cy="1389934"/>
          </a:xfrm>
          <a:prstGeom prst="rect">
            <a:avLst/>
          </a:prstGeom>
        </p:spPr>
      </p:pic>
      <p:pic>
        <p:nvPicPr>
          <p:cNvPr id="16" name="Obrázek 15" descr="MC90005721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580112" y="1772816"/>
            <a:ext cx="756733" cy="720080"/>
          </a:xfrm>
          <a:prstGeom prst="rect">
            <a:avLst/>
          </a:prstGeom>
        </p:spPr>
      </p:pic>
      <p:pic>
        <p:nvPicPr>
          <p:cNvPr id="18" name="Obrázek 17" descr="MC90003636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221088"/>
            <a:ext cx="1732788" cy="1228039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3851920" y="5805264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SPIDER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5805264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779912" y="5877272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TURTLE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07904" y="5877272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PARROT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51920" y="5877272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DOG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004320" y="5957664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FISH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79912" y="5877272"/>
            <a:ext cx="237626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HAMSTER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39952" y="5877272"/>
            <a:ext cx="187220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SNAKE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2" name="Obrázek 21" descr="MC900438046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99592" y="2060848"/>
            <a:ext cx="1983160" cy="198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8588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>
            <a:off x="3059832" y="476672"/>
            <a:ext cx="4248472" cy="1008112"/>
          </a:xfrm>
          <a:prstGeom prst="cloudCallout">
            <a:avLst>
              <a:gd name="adj1" fmla="val -78102"/>
              <a:gd name="adj2" fmla="val 24270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04664"/>
            <a:ext cx="1024114" cy="1152128"/>
          </a:xfrm>
          <a:prstGeom prst="rect">
            <a:avLst/>
          </a:prstGeom>
        </p:spPr>
      </p:pic>
      <p:pic>
        <p:nvPicPr>
          <p:cNvPr id="12" name="Obrázek 11" descr="MC90043639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3573016"/>
            <a:ext cx="1008112" cy="1008112"/>
          </a:xfrm>
          <a:prstGeom prst="rect">
            <a:avLst/>
          </a:prstGeom>
        </p:spPr>
      </p:pic>
      <p:pic>
        <p:nvPicPr>
          <p:cNvPr id="14" name="Obrázek 13" descr="MC900436209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1772816"/>
            <a:ext cx="1173130" cy="1656184"/>
          </a:xfrm>
          <a:prstGeom prst="rect">
            <a:avLst/>
          </a:prstGeom>
        </p:spPr>
      </p:pic>
      <p:pic>
        <p:nvPicPr>
          <p:cNvPr id="9" name="Obrázek 8" descr="MC90019226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1628800"/>
            <a:ext cx="1115839" cy="2088232"/>
          </a:xfrm>
          <a:prstGeom prst="rect">
            <a:avLst/>
          </a:prstGeom>
        </p:spPr>
      </p:pic>
      <p:pic>
        <p:nvPicPr>
          <p:cNvPr id="13" name="Obrázek 12" descr="MC900192179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4581128"/>
            <a:ext cx="1368152" cy="1308936"/>
          </a:xfrm>
          <a:prstGeom prst="rect">
            <a:avLst/>
          </a:prstGeom>
        </p:spPr>
      </p:pic>
      <p:pic>
        <p:nvPicPr>
          <p:cNvPr id="15" name="Obrázek 14" descr="MC90008785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244349">
            <a:off x="1129220" y="4426867"/>
            <a:ext cx="974023" cy="1389934"/>
          </a:xfrm>
          <a:prstGeom prst="rect">
            <a:avLst/>
          </a:prstGeom>
        </p:spPr>
      </p:pic>
      <p:pic>
        <p:nvPicPr>
          <p:cNvPr id="16" name="Obrázek 15" descr="MC90005721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580112" y="1772816"/>
            <a:ext cx="756733" cy="720080"/>
          </a:xfrm>
          <a:prstGeom prst="rect">
            <a:avLst/>
          </a:prstGeom>
        </p:spPr>
      </p:pic>
      <p:pic>
        <p:nvPicPr>
          <p:cNvPr id="18" name="Obrázek 17" descr="MC90003636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221088"/>
            <a:ext cx="1732788" cy="1228039"/>
          </a:xfrm>
          <a:prstGeom prst="rect">
            <a:avLst/>
          </a:prstGeom>
        </p:spPr>
      </p:pic>
      <p:cxnSp>
        <p:nvCxnSpPr>
          <p:cNvPr id="22" name="Přímá spojovací čára 21"/>
          <p:cNvCxnSpPr/>
          <p:nvPr/>
        </p:nvCxnSpPr>
        <p:spPr>
          <a:xfrm>
            <a:off x="4932040" y="2852936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131840" y="3789040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27584" y="4077072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948264" y="4149080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364088" y="4797152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660232" y="6309320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347864" y="5949280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971600" y="6309320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1" name="Obrázek 20" descr="MC900438046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27584" y="2348880"/>
            <a:ext cx="1656184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echovka 5"/>
          <p:cNvSpPr/>
          <p:nvPr/>
        </p:nvSpPr>
        <p:spPr>
          <a:xfrm>
            <a:off x="611560" y="2060848"/>
            <a:ext cx="2304256" cy="914400"/>
          </a:xfrm>
          <a:prstGeom prst="can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5724128" y="1772816"/>
            <a:ext cx="2592288" cy="93610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3419872" y="2780928"/>
            <a:ext cx="2160240" cy="936104"/>
          </a:xfrm>
          <a:prstGeom prst="can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name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Plechovka 8"/>
          <p:cNvSpPr/>
          <p:nvPr/>
        </p:nvSpPr>
        <p:spPr>
          <a:xfrm>
            <a:off x="971600" y="5373216"/>
            <a:ext cx="3384376" cy="914400"/>
          </a:xfrm>
          <a:prstGeom prst="can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drink?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Plechovka 9"/>
          <p:cNvSpPr/>
          <p:nvPr/>
        </p:nvSpPr>
        <p:spPr>
          <a:xfrm>
            <a:off x="3347864" y="4437112"/>
            <a:ext cx="3168352" cy="914400"/>
          </a:xfrm>
          <a:prstGeom prst="ca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6012160" y="3284984"/>
            <a:ext cx="1872208" cy="1008112"/>
          </a:xfrm>
          <a:prstGeom prst="can">
            <a:avLst/>
          </a:prstGeom>
          <a:solidFill>
            <a:srgbClr val="F5B2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 long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tail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683568" y="3573016"/>
            <a:ext cx="2592288" cy="936104"/>
          </a:xfrm>
          <a:prstGeom prst="can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many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legs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has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5148064" y="5517232"/>
            <a:ext cx="3312368" cy="936104"/>
          </a:xfrm>
          <a:prstGeom prst="can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live?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3016718" y="416178"/>
            <a:ext cx="4716524" cy="852581"/>
          </a:xfrm>
          <a:prstGeom prst="cloudCallout">
            <a:avLst>
              <a:gd name="adj1" fmla="val -61542"/>
              <a:gd name="adj2" fmla="val 7648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7" name="Obrázek 16" descr="MC90042808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73580" y="362675"/>
            <a:ext cx="911429" cy="1484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echovka 5"/>
          <p:cNvSpPr/>
          <p:nvPr/>
        </p:nvSpPr>
        <p:spPr>
          <a:xfrm>
            <a:off x="755576" y="1988840"/>
            <a:ext cx="3816424" cy="1130424"/>
          </a:xfrm>
          <a:prstGeom prst="can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Máš zvířecího mazlíčka?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5076056" y="1988840"/>
            <a:ext cx="3528392" cy="93610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Jakého mazlíčka máš?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3707904" y="3212976"/>
            <a:ext cx="2736304" cy="936104"/>
          </a:xfrm>
          <a:prstGeom prst="can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Jak se jmenuje?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Plechovka 8"/>
          <p:cNvSpPr/>
          <p:nvPr/>
        </p:nvSpPr>
        <p:spPr>
          <a:xfrm>
            <a:off x="827584" y="5373216"/>
            <a:ext cx="2304256" cy="914400"/>
          </a:xfrm>
          <a:prstGeom prst="can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 pije?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Plechovka 9"/>
          <p:cNvSpPr/>
          <p:nvPr/>
        </p:nvSpPr>
        <p:spPr>
          <a:xfrm>
            <a:off x="3275856" y="4653136"/>
            <a:ext cx="2448272" cy="914400"/>
          </a:xfrm>
          <a:prstGeom prst="ca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 jí?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5940152" y="4221088"/>
            <a:ext cx="2736304" cy="1008112"/>
          </a:xfrm>
          <a:prstGeom prst="can">
            <a:avLst/>
          </a:prstGeom>
          <a:solidFill>
            <a:srgbClr val="F5B2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Má dlouhý ocas?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683568" y="3717032"/>
            <a:ext cx="2592288" cy="936104"/>
          </a:xfrm>
          <a:prstGeom prst="can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Kolik má nohou?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5940152" y="5445224"/>
            <a:ext cx="2736304" cy="936104"/>
          </a:xfrm>
          <a:prstGeom prst="can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Kde bydlí?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3203848" y="404664"/>
            <a:ext cx="4680520" cy="720080"/>
          </a:xfrm>
          <a:prstGeom prst="cloudCallout">
            <a:avLst>
              <a:gd name="adj1" fmla="val -61542"/>
              <a:gd name="adj2" fmla="val 7648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260648"/>
            <a:ext cx="1368152" cy="1672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4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6209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3861048"/>
            <a:ext cx="1686188" cy="2380500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496944" cy="612068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200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I </a:t>
            </a:r>
            <a:r>
              <a:rPr lang="cs-CZ" sz="3200" b="1" dirty="0" err="1" smtClean="0">
                <a:latin typeface="Comic Sans MS" pitchFamily="66" charset="0"/>
              </a:rPr>
              <a:t>have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got</a:t>
            </a:r>
            <a:r>
              <a:rPr lang="cs-CZ" sz="3200" b="1" dirty="0" smtClean="0">
                <a:latin typeface="Comic Sans MS" pitchFamily="66" charset="0"/>
              </a:rPr>
              <a:t> a </a:t>
            </a:r>
            <a:r>
              <a:rPr lang="cs-CZ" sz="3200" b="1" dirty="0" err="1" smtClean="0">
                <a:latin typeface="Comic Sans MS" pitchFamily="66" charset="0"/>
              </a:rPr>
              <a:t>pet</a:t>
            </a:r>
            <a:r>
              <a:rPr lang="cs-CZ" sz="3200" b="1" dirty="0" smtClean="0">
                <a:latin typeface="Comic Sans MS" pitchFamily="66" charset="0"/>
              </a:rPr>
              <a:t>. </a:t>
            </a:r>
            <a:r>
              <a:rPr lang="cs-CZ" sz="3200" b="1" dirty="0" err="1" smtClean="0">
                <a:latin typeface="Comic Sans MS" pitchFamily="66" charset="0"/>
              </a:rPr>
              <a:t>It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a </a:t>
            </a:r>
            <a:r>
              <a:rPr lang="cs-CZ" sz="3200" b="1" dirty="0" err="1" smtClean="0">
                <a:latin typeface="Comic Sans MS" pitchFamily="66" charset="0"/>
              </a:rPr>
              <a:t>cat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Her </a:t>
            </a:r>
            <a:r>
              <a:rPr lang="cs-CZ" sz="3200" b="1" dirty="0" err="1" smtClean="0">
                <a:latin typeface="Comic Sans MS" pitchFamily="66" charset="0"/>
              </a:rPr>
              <a:t>name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Minda</a:t>
            </a:r>
            <a:r>
              <a:rPr lang="cs-CZ" sz="3200" b="1" dirty="0" smtClean="0">
                <a:latin typeface="Comic Sans MS" pitchFamily="66" charset="0"/>
              </a:rPr>
              <a:t>.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black</a:t>
            </a:r>
            <a:r>
              <a:rPr lang="cs-CZ" sz="3200" b="1" dirty="0" smtClean="0">
                <a:latin typeface="Comic Sans MS" pitchFamily="66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has </a:t>
            </a:r>
            <a:r>
              <a:rPr lang="cs-CZ" sz="3200" b="1" dirty="0" err="1" smtClean="0">
                <a:latin typeface="Comic Sans MS" pitchFamily="66" charset="0"/>
              </a:rPr>
              <a:t>got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four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legs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and</a:t>
            </a:r>
            <a:r>
              <a:rPr lang="cs-CZ" sz="3200" b="1" dirty="0" smtClean="0">
                <a:latin typeface="Comic Sans MS" pitchFamily="66" charset="0"/>
              </a:rPr>
              <a:t> a </a:t>
            </a:r>
            <a:r>
              <a:rPr lang="cs-CZ" sz="3200" b="1" dirty="0" err="1" smtClean="0">
                <a:latin typeface="Comic Sans MS" pitchFamily="66" charset="0"/>
              </a:rPr>
              <a:t>long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tail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eats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mice</a:t>
            </a:r>
            <a:r>
              <a:rPr lang="cs-CZ" sz="3200" b="1" dirty="0" smtClean="0">
                <a:latin typeface="Comic Sans MS" pitchFamily="66" charset="0"/>
              </a:rPr>
              <a:t>, </a:t>
            </a:r>
            <a:r>
              <a:rPr lang="cs-CZ" sz="3200" b="1" dirty="0" err="1" smtClean="0">
                <a:latin typeface="Comic Sans MS" pitchFamily="66" charset="0"/>
              </a:rPr>
              <a:t>cat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food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and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meat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doesn</a:t>
            </a:r>
            <a:r>
              <a:rPr lang="cs-CZ" sz="3200" b="1" dirty="0" smtClean="0">
                <a:latin typeface="Comic Sans MS" pitchFamily="66" charset="0"/>
              </a:rPr>
              <a:t>´t drink </a:t>
            </a:r>
            <a:r>
              <a:rPr lang="cs-CZ" sz="3200" b="1" dirty="0" err="1" smtClean="0">
                <a:latin typeface="Comic Sans MS" pitchFamily="66" charset="0"/>
              </a:rPr>
              <a:t>milk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drinks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water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lives</a:t>
            </a:r>
            <a:r>
              <a:rPr lang="cs-CZ" sz="3200" b="1" dirty="0" smtClean="0">
                <a:latin typeface="Comic Sans MS" pitchFamily="66" charset="0"/>
              </a:rPr>
              <a:t> in my </a:t>
            </a:r>
            <a:r>
              <a:rPr lang="cs-CZ" sz="3200" b="1" dirty="0" err="1" smtClean="0">
                <a:latin typeface="Comic Sans MS" pitchFamily="66" charset="0"/>
              </a:rPr>
              <a:t>room</a:t>
            </a:r>
            <a:r>
              <a:rPr lang="cs-CZ" sz="3200" b="1" dirty="0" smtClean="0">
                <a:latin typeface="Comic Sans MS" pitchFamily="66" charset="0"/>
              </a:rPr>
              <a:t>.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1619672" y="332656"/>
            <a:ext cx="5400600" cy="720080"/>
          </a:xfrm>
          <a:prstGeom prst="cloudCallout">
            <a:avLst>
              <a:gd name="adj1" fmla="val 63647"/>
              <a:gd name="adj2" fmla="val 721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88640"/>
            <a:ext cx="1056256" cy="111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96753"/>
            <a:ext cx="8208912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MC900428089 (obličej králík)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MC900429827 (obličej se žárovkou)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MC900436398 (pavouk)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MC900436209 (kočka)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/>
              <a:t> </a:t>
            </a:r>
            <a:r>
              <a:rPr lang="cs-CZ" sz="2400" smtClean="0"/>
              <a:t>MC900438046 </a:t>
            </a:r>
            <a:r>
              <a:rPr lang="cs-CZ" sz="2400" dirty="0" smtClean="0"/>
              <a:t>(želva)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MC900192267 (papoušek)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MC900192179 (pes)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MC900087858 (ryba)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MC900057214 (křeček)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MC900036361 (had)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3509</TotalTime>
  <Words>355</Words>
  <Application>Microsoft Office PowerPoint</Application>
  <PresentationFormat>Předvádění na obrazovce (4:3)</PresentationFormat>
  <Paragraphs>72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257</cp:revision>
  <cp:lastPrinted>2012-10-06T15:49:19Z</cp:lastPrinted>
  <dcterms:created xsi:type="dcterms:W3CDTF">2012-09-11T13:55:05Z</dcterms:created>
  <dcterms:modified xsi:type="dcterms:W3CDTF">2013-04-29T17:47:17Z</dcterms:modified>
</cp:coreProperties>
</file>