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8" r:id="rId2"/>
    <p:sldId id="433" r:id="rId3"/>
    <p:sldId id="436" r:id="rId4"/>
    <p:sldId id="431" r:id="rId5"/>
    <p:sldId id="437" r:id="rId6"/>
    <p:sldId id="439" r:id="rId7"/>
    <p:sldId id="440" r:id="rId8"/>
    <p:sldId id="442" r:id="rId9"/>
    <p:sldId id="438" r:id="rId10"/>
    <p:sldId id="274" r:id="rId11"/>
    <p:sldId id="44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F7F9"/>
    <a:srgbClr val="F3700D"/>
    <a:srgbClr val="AD6D53"/>
    <a:srgbClr val="893EC2"/>
    <a:srgbClr val="68FF01"/>
    <a:srgbClr val="FF3399"/>
    <a:srgbClr val="FF0066"/>
    <a:srgbClr val="FF3300"/>
    <a:srgbClr val="F5B20B"/>
    <a:srgbClr val="FF66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1422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INOVACE_29_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EASTER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704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INOVACE_29_ ANGLICKÝ JAZYK 5</a:t>
          </a:r>
          <a:endParaRPr lang="cs-CZ" sz="26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43169" y="1947222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4204086" y="3947327"/>
          <a:ext cx="1737801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EASTER</a:t>
          </a:r>
          <a:endParaRPr lang="cs-CZ" sz="2500" b="1" kern="1200" dirty="0"/>
        </a:p>
      </dsp:txBody>
      <dsp:txXfrm>
        <a:off x="4204086" y="3947327"/>
        <a:ext cx="1737801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2096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png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14.wmf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 lnSpcReduction="10000"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1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OVĚŘENÍ VE VÝUCE: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27.3. 2013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       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5.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KLÍČOVÁ SLOVA: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rabbit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a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chicken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hen, a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cock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coloured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egg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basket,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chocolate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; to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lay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eggs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to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colour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egg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ANOTACE: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DUM procvičuje slovní zásobu na dané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téma. Vede k porovnávání velikonočních zvyků. 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EASTER</a:t>
            </a:r>
            <a:endParaRPr lang="cs-CZ" sz="4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196752"/>
            <a:ext cx="7920880" cy="540060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sz="3200" b="1" dirty="0" smtClean="0">
                <a:solidFill>
                  <a:srgbClr val="FF3399"/>
                </a:solidFill>
                <a:latin typeface="Comic Sans MS" pitchFamily="66" charset="0"/>
              </a:rPr>
              <a:t>HIGGLEDY PIGGLEDY,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99"/>
                </a:solidFill>
                <a:latin typeface="Comic Sans MS" pitchFamily="66" charset="0"/>
              </a:rPr>
              <a:t>  MY BLACK HEN,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99"/>
                </a:solidFill>
                <a:latin typeface="Comic Sans MS" pitchFamily="66" charset="0"/>
              </a:rPr>
              <a:t>  SHE LAYS EGGS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99"/>
                </a:solidFill>
                <a:latin typeface="Comic Sans MS" pitchFamily="66" charset="0"/>
              </a:rPr>
              <a:t>  FOR GENTLEMEN.</a:t>
            </a:r>
          </a:p>
          <a:p>
            <a:pPr>
              <a:buNone/>
            </a:pPr>
            <a:endParaRPr lang="cs-CZ" sz="3200" b="1" dirty="0" smtClean="0">
              <a:latin typeface="Comic Sans MS" pitchFamily="66" charset="0"/>
            </a:endParaRPr>
          </a:p>
          <a:p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893EC2"/>
                </a:solidFill>
                <a:latin typeface="Comic Sans MS" pitchFamily="66" charset="0"/>
              </a:rPr>
              <a:t>SOMETIMES NINE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893EC2"/>
                </a:solidFill>
                <a:latin typeface="Comic Sans MS" pitchFamily="66" charset="0"/>
              </a:rPr>
              <a:t>  AND SOMETIMES TEN.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893EC2"/>
                </a:solidFill>
                <a:latin typeface="Comic Sans MS" pitchFamily="66" charset="0"/>
              </a:rPr>
              <a:t>  HIGGLEDY PIGGLEDY,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893EC2"/>
                </a:solidFill>
                <a:latin typeface="Comic Sans MS" pitchFamily="66" charset="0"/>
              </a:rPr>
              <a:t>  MY BLACK HEN.</a:t>
            </a:r>
            <a:endParaRPr lang="cs-CZ" sz="3200" dirty="0" smtClean="0">
              <a:solidFill>
                <a:srgbClr val="893EC2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C90032947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2564904"/>
            <a:ext cx="2439171" cy="2193616"/>
          </a:xfrm>
          <a:prstGeom prst="rect">
            <a:avLst/>
          </a:prstGeom>
        </p:spPr>
      </p:pic>
      <p:sp>
        <p:nvSpPr>
          <p:cNvPr id="5" name="Mrak 4"/>
          <p:cNvSpPr/>
          <p:nvPr/>
        </p:nvSpPr>
        <p:spPr>
          <a:xfrm>
            <a:off x="2195736" y="332656"/>
            <a:ext cx="4608512" cy="792088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Listen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rhyme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láček 9"/>
          <p:cNvSpPr/>
          <p:nvPr/>
        </p:nvSpPr>
        <p:spPr>
          <a:xfrm>
            <a:off x="2195736" y="260648"/>
            <a:ext cx="6480720" cy="1224136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know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these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words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1024114" cy="1152128"/>
          </a:xfrm>
          <a:prstGeom prst="rect">
            <a:avLst/>
          </a:prstGeom>
        </p:spPr>
      </p:pic>
      <p:pic>
        <p:nvPicPr>
          <p:cNvPr id="21" name="Obrázek 20" descr="MC90032447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1772816"/>
            <a:ext cx="1821485" cy="1896466"/>
          </a:xfrm>
          <a:prstGeom prst="rect">
            <a:avLst/>
          </a:prstGeom>
        </p:spPr>
      </p:pic>
      <p:pic>
        <p:nvPicPr>
          <p:cNvPr id="31" name="Obrázek 30" descr="MC900038516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4221088"/>
            <a:ext cx="1177747" cy="1687982"/>
          </a:xfrm>
          <a:prstGeom prst="rect">
            <a:avLst/>
          </a:prstGeom>
        </p:spPr>
      </p:pic>
      <p:pic>
        <p:nvPicPr>
          <p:cNvPr id="32" name="Obrázek 31" descr="MC90040461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00192" y="5013176"/>
            <a:ext cx="1080120" cy="946251"/>
          </a:xfrm>
          <a:prstGeom prst="rect">
            <a:avLst/>
          </a:prstGeom>
        </p:spPr>
      </p:pic>
      <p:pic>
        <p:nvPicPr>
          <p:cNvPr id="33" name="Obrázek 32" descr="MC900436182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3861048"/>
            <a:ext cx="1251450" cy="1008112"/>
          </a:xfrm>
          <a:prstGeom prst="rect">
            <a:avLst/>
          </a:prstGeom>
        </p:spPr>
      </p:pic>
      <p:pic>
        <p:nvPicPr>
          <p:cNvPr id="35" name="Obrázek 34" descr="MC900398583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236296" y="2492896"/>
            <a:ext cx="1256386" cy="1886407"/>
          </a:xfrm>
          <a:prstGeom prst="rect">
            <a:avLst/>
          </a:prstGeom>
        </p:spPr>
      </p:pic>
      <p:pic>
        <p:nvPicPr>
          <p:cNvPr id="36" name="Obrázek 35" descr="MC900353827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3528" y="1772816"/>
            <a:ext cx="2044545" cy="2016224"/>
          </a:xfrm>
          <a:prstGeom prst="rect">
            <a:avLst/>
          </a:prstGeom>
        </p:spPr>
      </p:pic>
      <p:pic>
        <p:nvPicPr>
          <p:cNvPr id="39" name="Obrázek 38" descr="MC900290250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076056" y="2780928"/>
            <a:ext cx="1354839" cy="1512168"/>
          </a:xfrm>
          <a:prstGeom prst="rect">
            <a:avLst/>
          </a:prstGeom>
        </p:spPr>
      </p:pic>
      <p:pic>
        <p:nvPicPr>
          <p:cNvPr id="40" name="Obrázek 39" descr="MC900250168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436096" y="1484784"/>
            <a:ext cx="1614669" cy="1296144"/>
          </a:xfrm>
          <a:prstGeom prst="rect">
            <a:avLst/>
          </a:prstGeom>
        </p:spPr>
      </p:pic>
      <p:sp>
        <p:nvSpPr>
          <p:cNvPr id="42" name="TextovéPole 41"/>
          <p:cNvSpPr txBox="1"/>
          <p:nvPr/>
        </p:nvSpPr>
        <p:spPr>
          <a:xfrm>
            <a:off x="683568" y="594928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HEN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771800" y="155679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COCK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99792" y="5013176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COLOURED EGG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588224" y="594928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CHICKEN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76256" y="436510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BASKET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660232" y="155679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RABBIT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644008" y="436510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CHOCOLATE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95536" y="364502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TO COLOUR EGG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0" name="Obrázek 19" descr="MC900441395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123728" y="5229200"/>
            <a:ext cx="1809750" cy="1343025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3707904" y="580526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TO LAY EGGS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láček 9"/>
          <p:cNvSpPr/>
          <p:nvPr/>
        </p:nvSpPr>
        <p:spPr>
          <a:xfrm>
            <a:off x="2123728" y="188640"/>
            <a:ext cx="2160240" cy="936104"/>
          </a:xfrm>
          <a:prstGeom prst="cloudCallout">
            <a:avLst>
              <a:gd name="adj1" fmla="val -72428"/>
              <a:gd name="adj2" fmla="val 58927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1" name="Obrázek 20" descr="MC90032447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91620" y="3933056"/>
            <a:ext cx="1244898" cy="1296144"/>
          </a:xfrm>
          <a:prstGeom prst="rect">
            <a:avLst/>
          </a:prstGeom>
        </p:spPr>
      </p:pic>
      <p:pic>
        <p:nvPicPr>
          <p:cNvPr id="31" name="Obrázek 30" descr="MC900038516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852936"/>
            <a:ext cx="864096" cy="1238448"/>
          </a:xfrm>
          <a:prstGeom prst="rect">
            <a:avLst/>
          </a:prstGeom>
        </p:spPr>
      </p:pic>
      <p:pic>
        <p:nvPicPr>
          <p:cNvPr id="32" name="Obrázek 31" descr="MC900404613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740352" y="1340768"/>
            <a:ext cx="936104" cy="820084"/>
          </a:xfrm>
          <a:prstGeom prst="rect">
            <a:avLst/>
          </a:prstGeom>
        </p:spPr>
      </p:pic>
      <p:pic>
        <p:nvPicPr>
          <p:cNvPr id="33" name="Obrázek 32" descr="MC900436182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1560" y="4221088"/>
            <a:ext cx="936104" cy="754083"/>
          </a:xfrm>
          <a:prstGeom prst="rect">
            <a:avLst/>
          </a:prstGeom>
        </p:spPr>
      </p:pic>
      <p:pic>
        <p:nvPicPr>
          <p:cNvPr id="35" name="Obrázek 34" descr="MC900398583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740352" y="2348880"/>
            <a:ext cx="959176" cy="1440160"/>
          </a:xfrm>
          <a:prstGeom prst="rect">
            <a:avLst/>
          </a:prstGeom>
        </p:spPr>
      </p:pic>
      <p:pic>
        <p:nvPicPr>
          <p:cNvPr id="36" name="Obrázek 35" descr="MC900353827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1700808"/>
            <a:ext cx="1152128" cy="1136169"/>
          </a:xfrm>
          <a:prstGeom prst="rect">
            <a:avLst/>
          </a:prstGeom>
        </p:spPr>
      </p:pic>
      <p:pic>
        <p:nvPicPr>
          <p:cNvPr id="39" name="Obrázek 38" descr="MC900290250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11560" y="5085184"/>
            <a:ext cx="1032258" cy="1152128"/>
          </a:xfrm>
          <a:prstGeom prst="rect">
            <a:avLst/>
          </a:prstGeom>
        </p:spPr>
      </p:pic>
      <p:pic>
        <p:nvPicPr>
          <p:cNvPr id="40" name="Obrázek 39" descr="MC900250168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668344" y="5661248"/>
            <a:ext cx="1152128" cy="924848"/>
          </a:xfrm>
          <a:prstGeom prst="rect">
            <a:avLst/>
          </a:prstGeom>
        </p:spPr>
      </p:pic>
      <p:sp>
        <p:nvSpPr>
          <p:cNvPr id="42" name="TextovéPole 41"/>
          <p:cNvSpPr txBox="1"/>
          <p:nvPr/>
        </p:nvSpPr>
        <p:spPr>
          <a:xfrm>
            <a:off x="3707904" y="5229200"/>
            <a:ext cx="2160240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HEN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707904" y="4581128"/>
            <a:ext cx="2160240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COCK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347864" y="5805264"/>
            <a:ext cx="3096344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COLOURED EGG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707904" y="4005064"/>
            <a:ext cx="2160240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CHICKEN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707904" y="3429000"/>
            <a:ext cx="2160240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BASKET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707904" y="2852936"/>
            <a:ext cx="2160240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RABBIT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707904" y="2276872"/>
            <a:ext cx="2160240" cy="51077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CHOCOLATE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347864" y="1700808"/>
            <a:ext cx="2880320" cy="510778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TO COLOUR EGG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9" name="Obrázek 18" descr="MC900441395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452320" y="260647"/>
            <a:ext cx="1368152" cy="1015313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3347864" y="1124744"/>
            <a:ext cx="2880320" cy="510778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TO LAY EGGS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1169341" cy="14291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412776"/>
            <a:ext cx="7848872" cy="48245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4000" b="1" dirty="0" smtClean="0">
                <a:latin typeface="Comic Sans MS" pitchFamily="66" charset="0"/>
              </a:rPr>
              <a:t>On </a:t>
            </a:r>
            <a:r>
              <a:rPr lang="cs-CZ" sz="4000" b="1" dirty="0" err="1" smtClean="0">
                <a:latin typeface="Comic Sans MS" pitchFamily="66" charset="0"/>
              </a:rPr>
              <a:t>Easter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Sunday</a:t>
            </a:r>
            <a:r>
              <a:rPr lang="cs-CZ" sz="4000" b="1" dirty="0" smtClean="0">
                <a:latin typeface="Comic Sans MS" pitchFamily="66" charset="0"/>
              </a:rPr>
              <a:t>, </a:t>
            </a:r>
            <a:r>
              <a:rPr lang="cs-CZ" sz="4000" b="1" dirty="0" err="1" smtClean="0">
                <a:latin typeface="Comic Sans MS" pitchFamily="66" charset="0"/>
              </a:rPr>
              <a:t>there</a:t>
            </a:r>
            <a:r>
              <a:rPr lang="cs-CZ" sz="4000" b="1" dirty="0" smtClean="0">
                <a:latin typeface="Comic Sans MS" pitchFamily="66" charset="0"/>
              </a:rPr>
              <a:t> are </a:t>
            </a:r>
            <a:r>
              <a:rPr lang="cs-CZ" sz="4000" b="1" dirty="0" err="1" smtClean="0">
                <a:latin typeface="Comic Sans MS" pitchFamily="66" charset="0"/>
              </a:rPr>
              <a:t>some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Easter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eggs</a:t>
            </a:r>
            <a:r>
              <a:rPr lang="cs-CZ" sz="4000" b="1" dirty="0" smtClean="0">
                <a:latin typeface="Comic Sans MS" pitchFamily="66" charset="0"/>
              </a:rPr>
              <a:t> and </a:t>
            </a:r>
            <a:r>
              <a:rPr lang="cs-CZ" sz="4000" b="1" dirty="0" err="1" smtClean="0">
                <a:latin typeface="Comic Sans MS" pitchFamily="66" charset="0"/>
              </a:rPr>
              <a:t>some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Easter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bunnies</a:t>
            </a:r>
            <a:r>
              <a:rPr lang="cs-CZ" sz="4000" b="1" dirty="0" smtClean="0">
                <a:latin typeface="Comic Sans MS" pitchFamily="66" charset="0"/>
              </a:rPr>
              <a:t> in </a:t>
            </a:r>
            <a:r>
              <a:rPr lang="cs-CZ" sz="4000" b="1" dirty="0" err="1" smtClean="0">
                <a:latin typeface="Comic Sans MS" pitchFamily="66" charset="0"/>
              </a:rPr>
              <a:t>the</a:t>
            </a:r>
            <a:r>
              <a:rPr lang="cs-CZ" sz="4000" b="1" dirty="0" smtClean="0">
                <a:latin typeface="Comic Sans MS" pitchFamily="66" charset="0"/>
              </a:rPr>
              <a:t> garden. </a:t>
            </a:r>
          </a:p>
          <a:p>
            <a:r>
              <a:rPr lang="cs-CZ" sz="4000" b="1" dirty="0" err="1" smtClean="0">
                <a:latin typeface="Comic Sans MS" pitchFamily="66" charset="0"/>
              </a:rPr>
              <a:t>An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Easter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egg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is</a:t>
            </a:r>
            <a:r>
              <a:rPr lang="cs-CZ" sz="4000" b="1" dirty="0" smtClean="0">
                <a:latin typeface="Comic Sans MS" pitchFamily="66" charset="0"/>
              </a:rPr>
              <a:t> a </a:t>
            </a:r>
            <a:r>
              <a:rPr lang="cs-CZ" sz="4000" b="1" dirty="0" err="1" smtClean="0">
                <a:latin typeface="Comic Sans MS" pitchFamily="66" charset="0"/>
              </a:rPr>
              <a:t>chocolate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egg</a:t>
            </a:r>
            <a:r>
              <a:rPr lang="cs-CZ" sz="4000" b="1" dirty="0" smtClean="0">
                <a:latin typeface="Comic Sans MS" pitchFamily="66" charset="0"/>
              </a:rPr>
              <a:t>. </a:t>
            </a:r>
          </a:p>
          <a:p>
            <a:r>
              <a:rPr lang="cs-CZ" sz="4000" b="1" dirty="0" err="1" smtClean="0">
                <a:latin typeface="Comic Sans MS" pitchFamily="66" charset="0"/>
              </a:rPr>
              <a:t>An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Easter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bunny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is</a:t>
            </a:r>
            <a:r>
              <a:rPr lang="cs-CZ" sz="4000" b="1" dirty="0" smtClean="0">
                <a:latin typeface="Comic Sans MS" pitchFamily="66" charset="0"/>
              </a:rPr>
              <a:t> a </a:t>
            </a:r>
            <a:r>
              <a:rPr lang="cs-CZ" sz="4000" b="1" dirty="0" err="1" smtClean="0">
                <a:latin typeface="Comic Sans MS" pitchFamily="66" charset="0"/>
              </a:rPr>
              <a:t>small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chocolate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rabbit</a:t>
            </a:r>
            <a:r>
              <a:rPr lang="cs-CZ" sz="4000" b="1" dirty="0" smtClean="0">
                <a:latin typeface="Comic Sans MS" pitchFamily="66" charset="0"/>
              </a:rPr>
              <a:t>.</a:t>
            </a:r>
            <a:endParaRPr lang="cs-CZ" sz="4000" b="1" dirty="0"/>
          </a:p>
        </p:txBody>
      </p:sp>
      <p:pic>
        <p:nvPicPr>
          <p:cNvPr id="4" name="Obrázek 3" descr="MC90042808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4534" y="188640"/>
            <a:ext cx="751431" cy="1224136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339752" y="188640"/>
            <a:ext cx="6120680" cy="1008112"/>
          </a:xfrm>
          <a:prstGeom prst="cloudCallout">
            <a:avLst>
              <a:gd name="adj1" fmla="val -62576"/>
              <a:gd name="adj2" fmla="val 46245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err="1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Easter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England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2367789" y="97610"/>
            <a:ext cx="6120680" cy="1224136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err="1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Tell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us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Easter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Czech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republic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0301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731520"/>
            <a:ext cx="7416824" cy="5793824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sz="2400" b="1" dirty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TWO LONG EARS,</a:t>
            </a:r>
          </a:p>
          <a:p>
            <a:pPr marL="45720" indent="0"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  FOUR STRONG LEGS,</a:t>
            </a:r>
          </a:p>
          <a:p>
            <a:pPr marL="45720" indent="0"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  HOP, HOP, HOP,</a:t>
            </a:r>
          </a:p>
          <a:p>
            <a:pPr marL="45720" indent="0"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  BRING ME EGGS.</a:t>
            </a:r>
          </a:p>
          <a:p>
            <a:endParaRPr lang="cs-CZ" sz="3200" b="1" dirty="0">
              <a:solidFill>
                <a:srgbClr val="FF3399"/>
              </a:solidFill>
              <a:latin typeface="Comic Sans MS" pitchFamily="66" charset="0"/>
            </a:endParaRPr>
          </a:p>
          <a:p>
            <a:r>
              <a:rPr lang="cs-CZ" sz="3200" b="1" dirty="0" smtClean="0">
                <a:solidFill>
                  <a:srgbClr val="FF3300"/>
                </a:solidFill>
                <a:latin typeface="Comic Sans MS" pitchFamily="66" charset="0"/>
              </a:rPr>
              <a:t> EASTER BUNNY, EASTER BUNNY,</a:t>
            </a:r>
          </a:p>
          <a:p>
            <a:pPr marL="45720" indent="0">
              <a:buNone/>
            </a:pPr>
            <a:r>
              <a:rPr lang="cs-CZ" sz="3200" b="1" dirty="0" smtClean="0">
                <a:solidFill>
                  <a:srgbClr val="FF3300"/>
                </a:solidFill>
                <a:latin typeface="Comic Sans MS" pitchFamily="66" charset="0"/>
              </a:rPr>
              <a:t>  HOP, HOP, HOP.</a:t>
            </a:r>
          </a:p>
          <a:p>
            <a:pPr marL="45720" indent="0">
              <a:buNone/>
            </a:pPr>
            <a:r>
              <a:rPr lang="cs-CZ" sz="3200" b="1" dirty="0" smtClean="0">
                <a:solidFill>
                  <a:srgbClr val="FF3300"/>
                </a:solidFill>
                <a:latin typeface="Comic Sans MS" pitchFamily="66" charset="0"/>
              </a:rPr>
              <a:t>  EASTER BUNNY, EASTER BUNNY,</a:t>
            </a:r>
          </a:p>
          <a:p>
            <a:pPr marL="45720" indent="0">
              <a:buNone/>
            </a:pPr>
            <a:r>
              <a:rPr lang="cs-CZ" sz="3200" b="1" dirty="0" smtClean="0">
                <a:solidFill>
                  <a:srgbClr val="FF3300"/>
                </a:solidFill>
                <a:latin typeface="Comic Sans MS" pitchFamily="66" charset="0"/>
              </a:rPr>
              <a:t>  PLEASE DON´T STOP!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1027" y="692696"/>
            <a:ext cx="2304256" cy="2831845"/>
          </a:xfrm>
          <a:prstGeom prst="rect">
            <a:avLst/>
          </a:prstGeom>
        </p:spPr>
      </p:pic>
      <p:sp>
        <p:nvSpPr>
          <p:cNvPr id="5" name="Mrak 4"/>
          <p:cNvSpPr/>
          <p:nvPr/>
        </p:nvSpPr>
        <p:spPr>
          <a:xfrm>
            <a:off x="755576" y="188640"/>
            <a:ext cx="4608512" cy="792088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Listen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rhyme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02619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lipsa 11"/>
          <p:cNvSpPr/>
          <p:nvPr/>
        </p:nvSpPr>
        <p:spPr>
          <a:xfrm>
            <a:off x="1331640" y="4293096"/>
            <a:ext cx="360040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08104" y="5589240"/>
            <a:ext cx="360040" cy="50405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MC90034446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3789040"/>
            <a:ext cx="2160240" cy="1500924"/>
          </a:xfrm>
          <a:prstGeom prst="rect">
            <a:avLst/>
          </a:prstGeom>
        </p:spPr>
      </p:pic>
      <p:pic>
        <p:nvPicPr>
          <p:cNvPr id="4" name="Obrázek 3" descr="MC900437457.WMF"/>
          <p:cNvPicPr>
            <a:picLocks noChangeAspect="1"/>
          </p:cNvPicPr>
          <p:nvPr/>
        </p:nvPicPr>
        <p:blipFill>
          <a:blip r:embed="rId3" cstate="print"/>
          <a:srcRect l="-2083" t="16014"/>
          <a:stretch>
            <a:fillRect/>
          </a:stretch>
        </p:blipFill>
        <p:spPr>
          <a:xfrm>
            <a:off x="5436096" y="1628800"/>
            <a:ext cx="3528392" cy="3776347"/>
          </a:xfrm>
          <a:prstGeom prst="rect">
            <a:avLst/>
          </a:prstGeom>
        </p:spPr>
      </p:pic>
      <p:pic>
        <p:nvPicPr>
          <p:cNvPr id="5" name="Obrázek 4" descr="MC900398227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51720" y="5013176"/>
            <a:ext cx="4577486" cy="1399032"/>
          </a:xfrm>
          <a:prstGeom prst="rect">
            <a:avLst/>
          </a:prstGeom>
        </p:spPr>
      </p:pic>
      <p:pic>
        <p:nvPicPr>
          <p:cNvPr id="6" name="Obrázek 5" descr="MC90034446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4005064"/>
            <a:ext cx="2160240" cy="1500924"/>
          </a:xfrm>
          <a:prstGeom prst="rect">
            <a:avLst/>
          </a:prstGeom>
        </p:spPr>
      </p:pic>
      <p:pic>
        <p:nvPicPr>
          <p:cNvPr id="8" name="Obrázek 7" descr="MC900428089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188640"/>
            <a:ext cx="751431" cy="1224136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1691680" y="188640"/>
            <a:ext cx="6912767" cy="1315166"/>
          </a:xfrm>
          <a:prstGeom prst="cloudCallout">
            <a:avLst>
              <a:gd name="adj1" fmla="val -54007"/>
              <a:gd name="adj2" fmla="val 3932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Easter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eggs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" name="Obrázek 9" descr="MC900398583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740352" y="4293096"/>
            <a:ext cx="959176" cy="1440160"/>
          </a:xfrm>
          <a:prstGeom prst="rect">
            <a:avLst/>
          </a:prstGeom>
        </p:spPr>
      </p:pic>
      <p:sp>
        <p:nvSpPr>
          <p:cNvPr id="13" name="Elipsa 12"/>
          <p:cNvSpPr/>
          <p:nvPr/>
        </p:nvSpPr>
        <p:spPr>
          <a:xfrm rot="1247134">
            <a:off x="6579498" y="4473100"/>
            <a:ext cx="277565" cy="407555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308304" y="2276872"/>
            <a:ext cx="288032" cy="360040"/>
          </a:xfrm>
          <a:prstGeom prst="ellipse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 rot="16862064">
            <a:off x="7983250" y="5564548"/>
            <a:ext cx="311445" cy="439117"/>
          </a:xfrm>
          <a:prstGeom prst="ellipse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19279929">
            <a:off x="3681891" y="5934499"/>
            <a:ext cx="360040" cy="504056"/>
          </a:xfrm>
          <a:prstGeom prst="ellipse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2731700">
            <a:off x="1313565" y="4994162"/>
            <a:ext cx="360040" cy="504056"/>
          </a:xfrm>
          <a:prstGeom prst="ellipse">
            <a:avLst/>
          </a:prstGeom>
          <a:solidFill>
            <a:srgbClr val="F3700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39552" y="170080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206084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1560" y="256490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UNDER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763688" y="170080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BEHIND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95736" y="234888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INFRONT OF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19872" y="155679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139952" y="184482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BETWEEN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7944" y="2780928"/>
            <a:ext cx="41409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3399"/>
                </a:solidFill>
                <a:latin typeface="Comic Sans MS" pitchFamily="66" charset="0"/>
              </a:rPr>
              <a:t>HAPPY </a:t>
            </a:r>
          </a:p>
          <a:p>
            <a:pPr algn="ctr"/>
            <a:r>
              <a:rPr lang="cs-CZ" sz="6000" b="1" dirty="0" smtClean="0">
                <a:solidFill>
                  <a:srgbClr val="FF3399"/>
                </a:solidFill>
                <a:latin typeface="Comic Sans MS" pitchFamily="66" charset="0"/>
              </a:rPr>
              <a:t>EASTER!</a:t>
            </a:r>
            <a:endParaRPr lang="cs-CZ" sz="6000" b="1" dirty="0">
              <a:solidFill>
                <a:srgbClr val="FF3399"/>
              </a:solidFill>
              <a:latin typeface="Comic Sans MS" pitchFamily="66" charset="0"/>
            </a:endParaRPr>
          </a:p>
        </p:txBody>
      </p:sp>
      <p:pic>
        <p:nvPicPr>
          <p:cNvPr id="3" name="Obrázek 2" descr="MC90028684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2060848"/>
            <a:ext cx="4608512" cy="4488376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683568" y="404664"/>
            <a:ext cx="5040560" cy="1136566"/>
          </a:xfrm>
          <a:prstGeom prst="cloudCallout">
            <a:avLst>
              <a:gd name="adj1" fmla="val 75848"/>
              <a:gd name="adj2" fmla="val -545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friends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76672"/>
            <a:ext cx="1056256" cy="11122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80728"/>
            <a:ext cx="8208912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000" dirty="0" smtClean="0"/>
              <a:t>MC900434411 (obličej s otazníky</a:t>
            </a:r>
            <a:r>
              <a:rPr lang="cs-CZ" sz="2000" dirty="0" smtClean="0"/>
              <a:t>)             MC900398227 (květiny)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MC900440428 (obličej píše</a:t>
            </a:r>
            <a:r>
              <a:rPr lang="cs-CZ" sz="2000" dirty="0" smtClean="0"/>
              <a:t>)                      MC900437457 (strom)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MC900429827 (obličej se žárovkou</a:t>
            </a:r>
            <a:r>
              <a:rPr lang="cs-CZ" sz="2000" dirty="0" smtClean="0"/>
              <a:t>)           MC900344461 (tráva)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MC900428089 (obličej králík</a:t>
            </a:r>
            <a:r>
              <a:rPr lang="cs-CZ" sz="2000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MC900329477 (černá slepice)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MC900384478 (bílá slepice)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MC900324478 (kohout)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MC900404613 (kuře)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MC900436182 (vejce)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MC900398583 (vejce v košíku)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MC900353827 (barvení vajíčka)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MC900441395 (snášení vajíček)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MC900250168 (králíček)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MC900438159 </a:t>
            </a:r>
            <a:r>
              <a:rPr lang="cs-CZ" sz="2000" dirty="0" smtClean="0"/>
              <a:t>(EASTER BUNNY)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MC900290250 (čokoláda)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MC900286841 </a:t>
            </a:r>
            <a:r>
              <a:rPr lang="cs-CZ" sz="2000" dirty="0" smtClean="0"/>
              <a:t>(Velikonoce</a:t>
            </a:r>
            <a:r>
              <a:rPr lang="cs-CZ" sz="2000" dirty="0" smtClean="0"/>
              <a:t>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332656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96753"/>
            <a:ext cx="820891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Textový materiál o Velikonocích čerpaný:</a:t>
            </a:r>
          </a:p>
          <a:p>
            <a:r>
              <a:rPr lang="cs-CZ" sz="2400" dirty="0" smtClean="0"/>
              <a:t>  </a:t>
            </a:r>
          </a:p>
          <a:p>
            <a:r>
              <a:rPr lang="cs-CZ" sz="2400" dirty="0" smtClean="0"/>
              <a:t>Dagmar Kolářová, Marta Mičánková, Pavol </a:t>
            </a:r>
            <a:r>
              <a:rPr lang="cs-CZ" sz="2400" dirty="0" err="1" smtClean="0"/>
              <a:t>Tarábek</a:t>
            </a:r>
            <a:r>
              <a:rPr lang="cs-CZ" sz="2400" dirty="0" smtClean="0"/>
              <a:t> - Angličtina pro 3.ročník základní školy, nakladatelství </a:t>
            </a:r>
            <a:r>
              <a:rPr lang="cs-CZ" sz="2400" dirty="0" err="1" smtClean="0"/>
              <a:t>Didaktis</a:t>
            </a:r>
            <a:r>
              <a:rPr lang="cs-CZ" sz="2400" dirty="0"/>
              <a:t> </a:t>
            </a:r>
            <a:r>
              <a:rPr lang="cs-CZ" sz="2400" dirty="0" smtClean="0"/>
              <a:t>(str.93), ISBN 978-80-7358-074-2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422414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3667</TotalTime>
  <Words>453</Words>
  <Application>Microsoft Office PowerPoint</Application>
  <PresentationFormat>Předvádění na obrazovce (4:3)</PresentationFormat>
  <Paragraphs>102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262</cp:revision>
  <cp:lastPrinted>2012-10-06T15:49:19Z</cp:lastPrinted>
  <dcterms:created xsi:type="dcterms:W3CDTF">2012-09-11T13:55:05Z</dcterms:created>
  <dcterms:modified xsi:type="dcterms:W3CDTF">2013-04-17T16:47:29Z</dcterms:modified>
</cp:coreProperties>
</file>