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58" r:id="rId2"/>
    <p:sldId id="433" r:id="rId3"/>
    <p:sldId id="446" r:id="rId4"/>
    <p:sldId id="448" r:id="rId5"/>
    <p:sldId id="449" r:id="rId6"/>
    <p:sldId id="450" r:id="rId7"/>
    <p:sldId id="452" r:id="rId8"/>
    <p:sldId id="440" r:id="rId9"/>
    <p:sldId id="44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3EC2"/>
    <a:srgbClr val="68FF01"/>
    <a:srgbClr val="FF3399"/>
    <a:srgbClr val="FF3300"/>
    <a:srgbClr val="F5B20B"/>
    <a:srgbClr val="FF66CC"/>
    <a:srgbClr val="A5F7F9"/>
    <a:srgbClr val="FF0066"/>
    <a:srgbClr val="4447BC"/>
    <a:srgbClr val="AD6D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57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INOVACE_31_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SEASONS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704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INOVACE_31_ ANGLICKÝ JAZYK 5</a:t>
          </a:r>
          <a:endParaRPr lang="cs-CZ" sz="24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204086" y="3947327"/>
          <a:ext cx="173780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SEASONS</a:t>
          </a:r>
          <a:endParaRPr lang="cs-CZ" sz="2400" b="1" kern="1200" dirty="0"/>
        </a:p>
      </dsp:txBody>
      <dsp:txXfrm>
        <a:off x="4236147" y="3979388"/>
        <a:ext cx="1673679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wmf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26.wmf"/><Relationship Id="rId3" Type="http://schemas.openxmlformats.org/officeDocument/2006/relationships/image" Target="../media/image10.wmf"/><Relationship Id="rId7" Type="http://schemas.openxmlformats.org/officeDocument/2006/relationships/image" Target="../media/image15.wmf"/><Relationship Id="rId12" Type="http://schemas.openxmlformats.org/officeDocument/2006/relationships/image" Target="../media/image19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6.wmf"/><Relationship Id="rId5" Type="http://schemas.openxmlformats.org/officeDocument/2006/relationships/image" Target="../media/image23.wmf"/><Relationship Id="rId10" Type="http://schemas.openxmlformats.org/officeDocument/2006/relationships/image" Target="../media/image25.wmf"/><Relationship Id="rId4" Type="http://schemas.openxmlformats.org/officeDocument/2006/relationships/image" Target="../media/image11.wmf"/><Relationship Id="rId9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7879187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lang="cs-CZ" sz="2800" noProof="0" dirty="0" smtClean="0">
                <a:latin typeface="Comic Sans MS" pitchFamily="66" charset="0"/>
              </a:rPr>
              <a:t>15.4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spring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summer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autumn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winter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slovní zásobu na dané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téma. </a:t>
            </a:r>
            <a:r>
              <a:rPr lang="cs-CZ" sz="2800" noProof="0" dirty="0" smtClean="0">
                <a:latin typeface="Comic Sans MS" pitchFamily="66" charset="0"/>
              </a:rPr>
              <a:t>Motivuje </a:t>
            </a:r>
            <a:r>
              <a:rPr lang="cs-CZ" sz="2800" noProof="0" dirty="0" smtClean="0">
                <a:latin typeface="Comic Sans MS" pitchFamily="66" charset="0"/>
              </a:rPr>
              <a:t>k tvoření </a:t>
            </a:r>
            <a:r>
              <a:rPr lang="cs-CZ" sz="2800" noProof="0" dirty="0" smtClean="0">
                <a:latin typeface="Comic Sans MS" pitchFamily="66" charset="0"/>
              </a:rPr>
              <a:t>vět i odpovědí na otázky.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SEASONS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122861sněženky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4725144"/>
            <a:ext cx="720080" cy="722326"/>
          </a:xfrm>
          <a:prstGeom prst="rect">
            <a:avLst/>
          </a:prstGeom>
        </p:spPr>
      </p:pic>
      <p:pic>
        <p:nvPicPr>
          <p:cNvPr id="3" name="Obrázek 2" descr="MC90029618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5661248"/>
            <a:ext cx="412275" cy="792088"/>
          </a:xfrm>
          <a:prstGeom prst="rect">
            <a:avLst/>
          </a:prstGeom>
        </p:spPr>
      </p:pic>
      <p:pic>
        <p:nvPicPr>
          <p:cNvPr id="4" name="Obrázek 3" descr="MC900297871.WMF"/>
          <p:cNvPicPr>
            <a:picLocks noChangeAspect="1"/>
          </p:cNvPicPr>
          <p:nvPr/>
        </p:nvPicPr>
        <p:blipFill>
          <a:blip r:embed="rId4" cstate="print"/>
          <a:srcRect l="7983" t="7986" r="12190" b="8153"/>
          <a:stretch>
            <a:fillRect/>
          </a:stretch>
        </p:blipFill>
        <p:spPr>
          <a:xfrm>
            <a:off x="7812360" y="5229200"/>
            <a:ext cx="1080120" cy="1134126"/>
          </a:xfrm>
          <a:prstGeom prst="rect">
            <a:avLst/>
          </a:prstGeom>
        </p:spPr>
      </p:pic>
      <p:pic>
        <p:nvPicPr>
          <p:cNvPr id="5" name="Obrázek 4" descr="MC900232172slunce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5301208"/>
            <a:ext cx="1154713" cy="1152128"/>
          </a:xfrm>
          <a:prstGeom prst="rect">
            <a:avLst/>
          </a:prstGeom>
        </p:spPr>
      </p:pic>
      <p:pic>
        <p:nvPicPr>
          <p:cNvPr id="6" name="Obrázek 5" descr="MC900240219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5301208"/>
            <a:ext cx="899953" cy="1224136"/>
          </a:xfrm>
          <a:prstGeom prst="rect">
            <a:avLst/>
          </a:prstGeom>
        </p:spPr>
      </p:pic>
      <p:pic>
        <p:nvPicPr>
          <p:cNvPr id="7" name="Obrázek 6" descr="MC900336110motýl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493801">
            <a:off x="3348849" y="5060412"/>
            <a:ext cx="771099" cy="512672"/>
          </a:xfrm>
          <a:prstGeom prst="rect">
            <a:avLst/>
          </a:prstGeom>
        </p:spPr>
      </p:pic>
      <p:pic>
        <p:nvPicPr>
          <p:cNvPr id="8" name="Obrázek 7" descr="MC900370298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588224" y="5229200"/>
            <a:ext cx="1152128" cy="1152704"/>
          </a:xfrm>
          <a:prstGeom prst="rect">
            <a:avLst/>
          </a:prstGeom>
        </p:spPr>
      </p:pic>
      <p:pic>
        <p:nvPicPr>
          <p:cNvPr id="9" name="Obrázek 8" descr="MC900195904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55776" y="5013176"/>
            <a:ext cx="591304" cy="648072"/>
          </a:xfrm>
          <a:prstGeom prst="rect">
            <a:avLst/>
          </a:prstGeom>
        </p:spPr>
      </p:pic>
      <p:pic>
        <p:nvPicPr>
          <p:cNvPr id="10" name="Obrázek 9" descr="MC900300203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148064" y="5229200"/>
            <a:ext cx="1296144" cy="1252351"/>
          </a:xfrm>
          <a:prstGeom prst="rect">
            <a:avLst/>
          </a:prstGeom>
        </p:spPr>
      </p:pic>
      <p:pic>
        <p:nvPicPr>
          <p:cNvPr id="11" name="Obrázek 10" descr="MC900411093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995936" y="5301208"/>
            <a:ext cx="1152128" cy="1076548"/>
          </a:xfrm>
          <a:prstGeom prst="rect">
            <a:avLst/>
          </a:prstGeom>
        </p:spPr>
      </p:pic>
      <p:pic>
        <p:nvPicPr>
          <p:cNvPr id="12" name="Obrázek 11" descr="MC900250507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092280" y="5661248"/>
            <a:ext cx="1728192" cy="838362"/>
          </a:xfrm>
          <a:prstGeom prst="rect">
            <a:avLst/>
          </a:prstGeom>
        </p:spPr>
      </p:pic>
      <p:pic>
        <p:nvPicPr>
          <p:cNvPr id="13" name="Obrázek 12" descr="MC900410591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355976" y="4437112"/>
            <a:ext cx="1214390" cy="1296144"/>
          </a:xfrm>
          <a:prstGeom prst="rect">
            <a:avLst/>
          </a:prstGeom>
        </p:spPr>
      </p:pic>
      <p:pic>
        <p:nvPicPr>
          <p:cNvPr id="14" name="Obrázek 13" descr="MC900097745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043608" y="5085184"/>
            <a:ext cx="1087186" cy="1368152"/>
          </a:xfrm>
          <a:prstGeom prst="rect">
            <a:avLst/>
          </a:prstGeom>
        </p:spPr>
      </p:pic>
      <p:pic>
        <p:nvPicPr>
          <p:cNvPr id="15" name="Obrázek 14" descr="MC900234281.WMF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5868144" y="4509120"/>
            <a:ext cx="980878" cy="1224136"/>
          </a:xfrm>
          <a:prstGeom prst="rect">
            <a:avLst/>
          </a:prstGeom>
        </p:spPr>
      </p:pic>
      <p:pic>
        <p:nvPicPr>
          <p:cNvPr id="16" name="Obrázek 15" descr="MC900088782.WMF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3419872" y="5373216"/>
            <a:ext cx="925755" cy="1152128"/>
          </a:xfrm>
          <a:prstGeom prst="rect">
            <a:avLst/>
          </a:prstGeom>
        </p:spPr>
      </p:pic>
      <p:pic>
        <p:nvPicPr>
          <p:cNvPr id="17" name="Obrázek 16" descr="MC900231348.WMF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4572000" y="5661248"/>
            <a:ext cx="1224136" cy="854247"/>
          </a:xfrm>
          <a:prstGeom prst="rect">
            <a:avLst/>
          </a:prstGeom>
        </p:spPr>
      </p:pic>
      <p:pic>
        <p:nvPicPr>
          <p:cNvPr id="18" name="Obrázek 17" descr="MC900036444.WMF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6156177" y="5517232"/>
            <a:ext cx="1082424" cy="792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 descr="MC900090242.WMF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2627784" y="5805264"/>
            <a:ext cx="888051" cy="792088"/>
          </a:xfrm>
          <a:prstGeom prst="rect">
            <a:avLst/>
          </a:prstGeom>
        </p:spPr>
      </p:pic>
      <p:sp>
        <p:nvSpPr>
          <p:cNvPr id="20" name="Zaoblený obdélník 19"/>
          <p:cNvSpPr/>
          <p:nvPr/>
        </p:nvSpPr>
        <p:spPr>
          <a:xfrm>
            <a:off x="395536" y="1412776"/>
            <a:ext cx="2016224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SPRING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483768" y="1412776"/>
            <a:ext cx="2016224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SUMMER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72000" y="1412776"/>
            <a:ext cx="2016224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AUTUMN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660232" y="1412776"/>
            <a:ext cx="2016224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WINTER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Obláček 23"/>
          <p:cNvSpPr/>
          <p:nvPr/>
        </p:nvSpPr>
        <p:spPr>
          <a:xfrm>
            <a:off x="2411760" y="332656"/>
            <a:ext cx="3600400" cy="864096"/>
          </a:xfrm>
          <a:prstGeom prst="cloudCallout">
            <a:avLst>
              <a:gd name="adj1" fmla="val -66419"/>
              <a:gd name="adj2" fmla="val 2081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0648"/>
            <a:ext cx="1024114" cy="1152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764704"/>
          <a:ext cx="8280916" cy="57606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2061"/>
                <a:gridCol w="552061"/>
                <a:gridCol w="552061"/>
                <a:gridCol w="552061"/>
                <a:gridCol w="552061"/>
                <a:gridCol w="552061"/>
                <a:gridCol w="552061"/>
                <a:gridCol w="552061"/>
                <a:gridCol w="537272"/>
                <a:gridCol w="591494"/>
                <a:gridCol w="527418"/>
                <a:gridCol w="552061"/>
                <a:gridCol w="552061"/>
                <a:gridCol w="552061"/>
                <a:gridCol w="552061"/>
              </a:tblGrid>
              <a:tr h="480053">
                <a:tc>
                  <a:txBody>
                    <a:bodyPr/>
                    <a:lstStyle/>
                    <a:p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55776" y="69269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KVĚTINA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26876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MRAK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177281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DEŠTNÍK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MOTÝL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314096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VELIKONOCE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645024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DRAK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407707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ZMRZLINA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65313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SLUNCE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085184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HOUBA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5589240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SNÍH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609329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TRÁVA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6" name="Obláček 15"/>
          <p:cNvSpPr/>
          <p:nvPr/>
        </p:nvSpPr>
        <p:spPr>
          <a:xfrm>
            <a:off x="1187624" y="188640"/>
            <a:ext cx="1944216" cy="648072"/>
          </a:xfrm>
          <a:prstGeom prst="cloudCallout">
            <a:avLst>
              <a:gd name="adj1" fmla="val -66419"/>
              <a:gd name="adj2" fmla="val 2081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Fill in.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720080" cy="810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764704"/>
          <a:ext cx="8280916" cy="57606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2061"/>
                <a:gridCol w="552061"/>
                <a:gridCol w="552061"/>
                <a:gridCol w="552061"/>
                <a:gridCol w="552061"/>
                <a:gridCol w="552061"/>
                <a:gridCol w="552061"/>
                <a:gridCol w="552061"/>
                <a:gridCol w="537272"/>
                <a:gridCol w="591494"/>
                <a:gridCol w="527418"/>
                <a:gridCol w="552061"/>
                <a:gridCol w="552061"/>
                <a:gridCol w="552061"/>
                <a:gridCol w="552061"/>
              </a:tblGrid>
              <a:tr h="480053">
                <a:tc>
                  <a:txBody>
                    <a:bodyPr/>
                    <a:lstStyle/>
                    <a:p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C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B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B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C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C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H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G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55776" y="69269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KVĚTINA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268760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MRAK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177281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DEŠTNÍK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MOTÝL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314096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VELIKONOCE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645024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DRAK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407707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ZMRZLINA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65313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SLUNCE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085184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HOUBA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5589240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SNÍH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6093296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93EC2"/>
                </a:solidFill>
                <a:latin typeface="Comic Sans MS" pitchFamily="66" charset="0"/>
              </a:rPr>
              <a:t>TRÁVA</a:t>
            </a:r>
            <a:endParaRPr lang="cs-CZ" sz="24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251520" y="188640"/>
            <a:ext cx="2520280" cy="648072"/>
          </a:xfrm>
          <a:prstGeom prst="cloud">
            <a:avLst/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052736"/>
            <a:ext cx="8352928" cy="53285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3200" dirty="0" err="1" smtClean="0">
                <a:latin typeface="Comic Sans MS" pitchFamily="66" charset="0"/>
              </a:rPr>
              <a:t>It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__________ .</a:t>
            </a:r>
          </a:p>
          <a:p>
            <a:r>
              <a:rPr lang="cs-CZ" sz="3200" dirty="0" smtClean="0">
                <a:latin typeface="Comic Sans MS" pitchFamily="66" charset="0"/>
              </a:rPr>
              <a:t> Sun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_________. 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Flowers</a:t>
            </a:r>
            <a:r>
              <a:rPr lang="cs-CZ" sz="3200" dirty="0" smtClean="0">
                <a:latin typeface="Comic Sans MS" pitchFamily="66" charset="0"/>
              </a:rPr>
              <a:t> are ________ .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Leaves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of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trees</a:t>
            </a:r>
            <a:r>
              <a:rPr lang="cs-CZ" sz="3200" dirty="0" smtClean="0">
                <a:latin typeface="Comic Sans MS" pitchFamily="66" charset="0"/>
              </a:rPr>
              <a:t> are ______.</a:t>
            </a:r>
          </a:p>
          <a:p>
            <a:r>
              <a:rPr lang="cs-CZ" sz="3200" dirty="0" smtClean="0">
                <a:latin typeface="Comic Sans MS" pitchFamily="66" charset="0"/>
              </a:rPr>
              <a:t> ______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green.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Children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can</a:t>
            </a:r>
            <a:r>
              <a:rPr lang="cs-CZ" sz="3200" dirty="0" smtClean="0">
                <a:latin typeface="Comic Sans MS" pitchFamily="66" charset="0"/>
              </a:rPr>
              <a:t> _____ </a:t>
            </a:r>
            <a:r>
              <a:rPr lang="cs-CZ" sz="3200" dirty="0" err="1" smtClean="0">
                <a:latin typeface="Comic Sans MS" pitchFamily="66" charset="0"/>
              </a:rPr>
              <a:t>and</a:t>
            </a:r>
            <a:r>
              <a:rPr lang="cs-CZ" sz="3200" dirty="0" smtClean="0">
                <a:latin typeface="Comic Sans MS" pitchFamily="66" charset="0"/>
              </a:rPr>
              <a:t> _____ on </a:t>
            </a:r>
            <a:r>
              <a:rPr lang="cs-CZ" sz="3200" dirty="0" err="1" smtClean="0">
                <a:latin typeface="Comic Sans MS" pitchFamily="66" charset="0"/>
              </a:rPr>
              <a:t>grass</a:t>
            </a:r>
            <a:r>
              <a:rPr lang="cs-CZ" sz="3200" dirty="0" smtClean="0">
                <a:latin typeface="Comic Sans MS" pitchFamily="66" charset="0"/>
              </a:rPr>
              <a:t>.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_______ in </a:t>
            </a:r>
            <a:r>
              <a:rPr lang="cs-CZ" sz="3200" dirty="0" err="1" smtClean="0">
                <a:latin typeface="Comic Sans MS" pitchFamily="66" charset="0"/>
              </a:rPr>
              <a:t>spring</a:t>
            </a:r>
            <a:r>
              <a:rPr lang="cs-CZ" sz="3200" dirty="0" smtClean="0">
                <a:latin typeface="Comic Sans MS" pitchFamily="66" charset="0"/>
              </a:rPr>
              <a:t>. 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Girls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__________ </a:t>
            </a:r>
            <a:r>
              <a:rPr lang="cs-CZ" sz="3200" dirty="0" err="1" smtClean="0">
                <a:latin typeface="Comic Sans MS" pitchFamily="66" charset="0"/>
              </a:rPr>
              <a:t>eggs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for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boys</a:t>
            </a:r>
            <a:r>
              <a:rPr lang="cs-CZ" sz="3200" dirty="0" smtClean="0">
                <a:latin typeface="Comic Sans MS" pitchFamily="66" charset="0"/>
              </a:rPr>
              <a:t>.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899592" y="5733256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SPRING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04248" y="5733256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SHINING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4048" y="5949280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GROWING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059832" y="6165304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GREEN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660232" y="6237312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GRASS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76056" y="6165304"/>
            <a:ext cx="13681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RUN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51720" y="6165304"/>
            <a:ext cx="140466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PLAY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3528" y="6165304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EASTER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71800" y="5805264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COLOURING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2195736" y="188640"/>
            <a:ext cx="4608512" cy="620688"/>
          </a:xfrm>
          <a:prstGeom prst="cloudCallout">
            <a:avLst>
              <a:gd name="adj1" fmla="val -66419"/>
              <a:gd name="adj2" fmla="val 2081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missing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5" name="Obrázek 14" descr="MC90042573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88640"/>
            <a:ext cx="1008112" cy="9206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208912" cy="50405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summer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your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favourite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season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Do </a:t>
            </a:r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like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swimming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Why</a:t>
            </a:r>
            <a:r>
              <a:rPr lang="cs-CZ" sz="3200" dirty="0" smtClean="0">
                <a:latin typeface="Comic Sans MS" pitchFamily="66" charset="0"/>
              </a:rPr>
              <a:t> do </a:t>
            </a:r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like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swimming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Where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can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swim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Do </a:t>
            </a:r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like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ice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cream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What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ice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cream</a:t>
            </a:r>
            <a:r>
              <a:rPr lang="cs-CZ" sz="3200" dirty="0" smtClean="0">
                <a:latin typeface="Comic Sans MS" pitchFamily="66" charset="0"/>
              </a:rPr>
              <a:t> do </a:t>
            </a:r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like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When</a:t>
            </a:r>
            <a:r>
              <a:rPr lang="cs-CZ" sz="3200" dirty="0" smtClean="0">
                <a:latin typeface="Comic Sans MS" pitchFamily="66" charset="0"/>
              </a:rPr>
              <a:t> do </a:t>
            </a:r>
            <a:r>
              <a:rPr lang="cs-CZ" sz="3200" dirty="0" err="1" smtClean="0">
                <a:latin typeface="Comic Sans MS" pitchFamily="66" charset="0"/>
              </a:rPr>
              <a:t>we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holidays</a:t>
            </a:r>
            <a:r>
              <a:rPr lang="cs-CZ" sz="3200" dirty="0" smtClean="0">
                <a:latin typeface="Comic Sans MS" pitchFamily="66" charset="0"/>
              </a:rPr>
              <a:t>?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Where</a:t>
            </a:r>
            <a:r>
              <a:rPr lang="cs-CZ" sz="3200" dirty="0" smtClean="0">
                <a:latin typeface="Comic Sans MS" pitchFamily="66" charset="0"/>
              </a:rPr>
              <a:t> are </a:t>
            </a:r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going</a:t>
            </a:r>
            <a:r>
              <a:rPr lang="cs-CZ" sz="3200" dirty="0" smtClean="0">
                <a:latin typeface="Comic Sans MS" pitchFamily="66" charset="0"/>
              </a:rPr>
              <a:t> on </a:t>
            </a:r>
            <a:r>
              <a:rPr lang="cs-CZ" sz="3200" dirty="0" err="1" smtClean="0">
                <a:latin typeface="Comic Sans MS" pitchFamily="66" charset="0"/>
              </a:rPr>
              <a:t>holidays</a:t>
            </a:r>
            <a:r>
              <a:rPr lang="cs-CZ" sz="3200" dirty="0" smtClean="0">
                <a:latin typeface="Comic Sans MS" pitchFamily="66" charset="0"/>
              </a:rPr>
              <a:t>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2267744" y="260648"/>
            <a:ext cx="4248472" cy="1008112"/>
          </a:xfrm>
          <a:prstGeom prst="cloudCallout">
            <a:avLst>
              <a:gd name="adj1" fmla="val 61694"/>
              <a:gd name="adj2" fmla="val 28010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 descr="MC90042582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188640"/>
            <a:ext cx="1584176" cy="13753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195904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916832"/>
            <a:ext cx="985507" cy="1080120"/>
          </a:xfrm>
          <a:prstGeom prst="rect">
            <a:avLst/>
          </a:prstGeom>
        </p:spPr>
      </p:pic>
      <p:pic>
        <p:nvPicPr>
          <p:cNvPr id="3" name="Obrázek 2" descr="MC90030020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1628800"/>
            <a:ext cx="1863151" cy="1800200"/>
          </a:xfrm>
          <a:prstGeom prst="rect">
            <a:avLst/>
          </a:prstGeom>
        </p:spPr>
      </p:pic>
      <p:pic>
        <p:nvPicPr>
          <p:cNvPr id="4" name="Obrázek 3" descr="MC900411093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365104"/>
            <a:ext cx="1440160" cy="1345685"/>
          </a:xfrm>
          <a:prstGeom prst="rect">
            <a:avLst/>
          </a:prstGeom>
        </p:spPr>
      </p:pic>
      <p:sp>
        <p:nvSpPr>
          <p:cNvPr id="6" name="Mrak 5"/>
          <p:cNvSpPr/>
          <p:nvPr/>
        </p:nvSpPr>
        <p:spPr>
          <a:xfrm>
            <a:off x="1547664" y="476672"/>
            <a:ext cx="5904656" cy="1152128"/>
          </a:xfrm>
          <a:prstGeom prst="cloud">
            <a:avLst/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Tell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us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AUTUMN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WINTER.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 descr="MC900428129déšť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188640"/>
            <a:ext cx="1621178" cy="1512168"/>
          </a:xfrm>
          <a:prstGeom prst="rect">
            <a:avLst/>
          </a:prstGeom>
        </p:spPr>
      </p:pic>
      <p:pic>
        <p:nvPicPr>
          <p:cNvPr id="9" name="Obrázek 8" descr="MC900097745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051720" y="2492896"/>
            <a:ext cx="1373287" cy="1728192"/>
          </a:xfrm>
          <a:prstGeom prst="rect">
            <a:avLst/>
          </a:prstGeom>
        </p:spPr>
      </p:pic>
      <p:pic>
        <p:nvPicPr>
          <p:cNvPr id="10" name="Obrázek 9" descr="MC900234281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19872" y="1844824"/>
            <a:ext cx="1269372" cy="1584176"/>
          </a:xfrm>
          <a:prstGeom prst="rect">
            <a:avLst/>
          </a:prstGeom>
        </p:spPr>
      </p:pic>
      <p:pic>
        <p:nvPicPr>
          <p:cNvPr id="11" name="Obrázek 10" descr="MC900410591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07904" y="4077072"/>
            <a:ext cx="1551720" cy="1656184"/>
          </a:xfrm>
          <a:prstGeom prst="rect">
            <a:avLst/>
          </a:prstGeom>
        </p:spPr>
      </p:pic>
      <p:pic>
        <p:nvPicPr>
          <p:cNvPr id="12" name="Obrázek 11" descr="MC900331497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724128" y="4653136"/>
            <a:ext cx="1050613" cy="1512168"/>
          </a:xfrm>
          <a:prstGeom prst="rect">
            <a:avLst/>
          </a:prstGeom>
        </p:spPr>
      </p:pic>
      <p:pic>
        <p:nvPicPr>
          <p:cNvPr id="13" name="Obrázek 12" descr="MC900440436sněhulák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596336" y="2852936"/>
            <a:ext cx="1201154" cy="1368152"/>
          </a:xfrm>
          <a:prstGeom prst="rect">
            <a:avLst/>
          </a:prstGeom>
        </p:spPr>
      </p:pic>
      <p:pic>
        <p:nvPicPr>
          <p:cNvPr id="14" name="Obrázek 13" descr="MC900088782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308304" y="4797152"/>
            <a:ext cx="1388633" cy="1728192"/>
          </a:xfrm>
          <a:prstGeom prst="rect">
            <a:avLst/>
          </a:prstGeom>
        </p:spPr>
      </p:pic>
      <p:pic>
        <p:nvPicPr>
          <p:cNvPr id="15" name="Obrázek 14" descr="MC900090242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051720" y="4941168"/>
            <a:ext cx="1533907" cy="1368152"/>
          </a:xfrm>
          <a:prstGeom prst="rect">
            <a:avLst/>
          </a:prstGeom>
        </p:spPr>
      </p:pic>
      <p:pic>
        <p:nvPicPr>
          <p:cNvPr id="16" name="Obrázek 15" descr="MC900425774mikuláš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236296" y="260648"/>
            <a:ext cx="1368152" cy="1585869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979712" y="422108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</a:t>
            </a:r>
            <a:r>
              <a:rPr lang="cs-CZ" b="1" dirty="0" err="1" smtClean="0">
                <a:latin typeface="Comic Sans MS" pitchFamily="66" charset="0"/>
              </a:rPr>
              <a:t>fly</a:t>
            </a:r>
            <a:r>
              <a:rPr lang="cs-CZ" b="1" dirty="0" smtClean="0">
                <a:latin typeface="Comic Sans MS" pitchFamily="66" charset="0"/>
              </a:rPr>
              <a:t> a </a:t>
            </a:r>
            <a:r>
              <a:rPr lang="cs-CZ" b="1" dirty="0" err="1" smtClean="0">
                <a:latin typeface="Comic Sans MS" pitchFamily="66" charset="0"/>
              </a:rPr>
              <a:t>kite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33569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</a:t>
            </a:r>
            <a:r>
              <a:rPr lang="cs-CZ" b="1" dirty="0" err="1" smtClean="0">
                <a:latin typeface="Comic Sans MS" pitchFamily="66" charset="0"/>
              </a:rPr>
              <a:t>pick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up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566124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</a:t>
            </a:r>
            <a:r>
              <a:rPr lang="cs-CZ" b="1" dirty="0" err="1" smtClean="0">
                <a:latin typeface="Comic Sans MS" pitchFamily="66" charset="0"/>
              </a:rPr>
              <a:t>celebrate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57332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</a:t>
            </a:r>
            <a:r>
              <a:rPr lang="cs-CZ" b="1" dirty="0" err="1" smtClean="0">
                <a:latin typeface="Comic Sans MS" pitchFamily="66" charset="0"/>
              </a:rPr>
              <a:t>decorate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41490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</a:t>
            </a:r>
            <a:r>
              <a:rPr lang="cs-CZ" b="1" dirty="0" err="1" smtClean="0">
                <a:latin typeface="Comic Sans MS" pitchFamily="66" charset="0"/>
              </a:rPr>
              <a:t>make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snowman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4035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ski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23728" y="616530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skate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616530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cold</a:t>
            </a:r>
            <a:r>
              <a:rPr lang="cs-CZ" b="1" dirty="0" smtClean="0">
                <a:latin typeface="Comic Sans MS" pitchFamily="66" charset="0"/>
              </a:rPr>
              <a:t>, </a:t>
            </a:r>
            <a:r>
              <a:rPr lang="cs-CZ" b="1" dirty="0" err="1" smtClean="0">
                <a:latin typeface="Comic Sans MS" pitchFamily="66" charset="0"/>
              </a:rPr>
              <a:t>snow</a:t>
            </a:r>
            <a:r>
              <a:rPr lang="cs-CZ" b="1" dirty="0" smtClean="0">
                <a:latin typeface="Comic Sans MS" pitchFamily="66" charset="0"/>
              </a:rPr>
              <a:t>, </a:t>
            </a:r>
            <a:r>
              <a:rPr lang="cs-CZ" b="1" dirty="0" err="1" smtClean="0">
                <a:latin typeface="Comic Sans MS" pitchFamily="66" charset="0"/>
              </a:rPr>
              <a:t>frost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29249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a </a:t>
            </a:r>
            <a:r>
              <a:rPr lang="cs-CZ" b="1" dirty="0" err="1" smtClean="0">
                <a:latin typeface="Comic Sans MS" pitchFamily="66" charset="0"/>
              </a:rPr>
              <a:t>coloured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leaf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76056" y="335699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 </a:t>
            </a:r>
            <a:r>
              <a:rPr lang="cs-CZ" b="1" dirty="0" err="1" smtClean="0">
                <a:latin typeface="Comic Sans MS" pitchFamily="66" charset="0"/>
              </a:rPr>
              <a:t>fall</a:t>
            </a:r>
            <a:r>
              <a:rPr lang="cs-CZ" b="1" dirty="0" smtClean="0">
                <a:latin typeface="Comic Sans MS" pitchFamily="66" charset="0"/>
              </a:rPr>
              <a:t> on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ground</a:t>
            </a:r>
            <a:r>
              <a:rPr lang="cs-CZ" b="1" dirty="0" smtClean="0">
                <a:latin typeface="Comic Sans MS" pitchFamily="66" charset="0"/>
              </a:rPr>
              <a:t> 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96753"/>
            <a:ext cx="8208912" cy="66787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1600" dirty="0" smtClean="0"/>
              <a:t>MC900425738 (obličej s květinou)            MC900425774 (obličej Mikuláš)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MC900122861 (sněženky)                          MC900331497 (zimní okno)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MC900232172 (slunce)                              MC900410591 (Vánoce)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MC90096183 (tulipán)                               MC900088782 (lyžování)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MC900297871 (jarní strom)                       MC900090242 (bruslení)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MC900250507 (Velikonoce)                       MC900440436 (sněhulák)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MC900425828 (obličej se </a:t>
            </a:r>
            <a:r>
              <a:rPr lang="cs-CZ" sz="1600" smtClean="0"/>
              <a:t>zmrzlinou)         MC900434411 (obličej s otazníky)</a:t>
            </a: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MC900440446 (obličej se surfem)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MC900240219 (slunce, zmrzlina)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MC900336110 (motýl)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MC900370298 (palma, brýle)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MC900036444 (slunečnice)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MC900231348 (koupání)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MC900428129 (obličej s deštníkem)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MC900195904 (list)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MC900300203 (podzimní strom)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MC900411093 (</a:t>
            </a:r>
            <a:r>
              <a:rPr lang="cs-CZ" sz="1600" dirty="0" err="1" smtClean="0"/>
              <a:t>Halloween</a:t>
            </a:r>
            <a:r>
              <a:rPr lang="cs-CZ" sz="1600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MC900097745 (pouštění draka)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MC900234281 (houby)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332656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3870</TotalTime>
  <Words>490</Words>
  <Application>Microsoft Office PowerPoint</Application>
  <PresentationFormat>Předvádění na obrazovce (4:3)</PresentationFormat>
  <Paragraphs>172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264</cp:revision>
  <cp:lastPrinted>2012-10-06T15:49:19Z</cp:lastPrinted>
  <dcterms:created xsi:type="dcterms:W3CDTF">2012-09-11T13:55:05Z</dcterms:created>
  <dcterms:modified xsi:type="dcterms:W3CDTF">2013-04-26T07:44:59Z</dcterms:modified>
</cp:coreProperties>
</file>