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0" r:id="rId4"/>
    <p:sldId id="272" r:id="rId5"/>
    <p:sldId id="261" r:id="rId6"/>
    <p:sldId id="262" r:id="rId7"/>
    <p:sldId id="263" r:id="rId8"/>
    <p:sldId id="264" r:id="rId9"/>
    <p:sldId id="265" r:id="rId10"/>
    <p:sldId id="268" r:id="rId11"/>
    <p:sldId id="267" r:id="rId12"/>
    <p:sldId id="269" r:id="rId13"/>
    <p:sldId id="270" r:id="rId14"/>
    <p:sldId id="271" r:id="rId15"/>
    <p:sldId id="258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71B9916-B674-40E0-AAC9-EE894EBECDC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6A4DF8DE-FC29-4C8C-9DA9-0727D68C8BB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B9916-B674-40E0-AAC9-EE894EBECDC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DF8DE-FC29-4C8C-9DA9-0727D68C8BBC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71B9916-B674-40E0-AAC9-EE894EBECDC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DF8DE-FC29-4C8C-9DA9-0727D68C8BB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B9916-B674-40E0-AAC9-EE894EBECDC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DF8DE-FC29-4C8C-9DA9-0727D68C8BB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B9916-B674-40E0-AAC9-EE894EBECDC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DF8DE-FC29-4C8C-9DA9-0727D68C8BB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71B9916-B674-40E0-AAC9-EE894EBECDC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DF8DE-FC29-4C8C-9DA9-0727D68C8BB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B9916-B674-40E0-AAC9-EE894EBECDC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DF8DE-FC29-4C8C-9DA9-0727D68C8B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71B9916-B674-40E0-AAC9-EE894EBECDC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DF8DE-FC29-4C8C-9DA9-0727D68C8BB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71B9916-B674-40E0-AAC9-EE894EBECDC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DF8DE-FC29-4C8C-9DA9-0727D68C8BB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B9916-B674-40E0-AAC9-EE894EBECDC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DF8DE-FC29-4C8C-9DA9-0727D68C8B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B9916-B674-40E0-AAC9-EE894EBECDC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DF8DE-FC29-4C8C-9DA9-0727D68C8B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571B9916-B674-40E0-AAC9-EE894EBECDC6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6A4DF8DE-FC29-4C8C-9DA9-0727D68C8BB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oogle.cz/imgres?q=chr%C3%A1m+sv.+v%C3%ADta&amp;num=10&amp;hl=cs&amp;tbo=d&amp;biw=1366&amp;bih=667&amp;tbm=isch&amp;tbnid=UqhclntORGYwFM:&amp;imgrefurl=http://www.hrad.cz/cs/prazsky-hrad/turisticky-rozcestnik/katedrala-sv-vita.shtml&amp;docid=zICswN7vkiEtjM&amp;imgurl=http://www.hrad.cz/img/u/prazsky-hrad/img-katedrala-sv-vita-1.jpg&amp;w=800&amp;h=533&amp;ei=U-3pUMDxAsGZtQaGiYHADA&amp;zoom=1&amp;iact=hc&amp;vpx=4&amp;vpy=126&amp;dur=124&amp;hovh=183&amp;hovw=275&amp;tx=135&amp;ty=129&amp;sig=102017272120240730438&amp;page=1&amp;tbnh=135&amp;tbnw=191&amp;start=0&amp;ndsp=24&amp;ved=1t:429,r:0,s:0,i:102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Svatý Václav</a:t>
            </a:r>
            <a:endParaRPr lang="cs-CZ" sz="6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1412776"/>
            <a:ext cx="5256584" cy="201622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Rok v jeho proměnách </a:t>
            </a:r>
            <a:br>
              <a:rPr lang="cs-CZ" sz="3600" dirty="0" smtClean="0"/>
            </a:br>
            <a:r>
              <a:rPr lang="cs-CZ" sz="3600" dirty="0" smtClean="0"/>
              <a:t>a slavnostech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98718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28600"/>
            <a:ext cx="8928992" cy="1066801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 v jeho proměnách a slavnostech – Sv. Václav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628800"/>
            <a:ext cx="8928992" cy="4968552"/>
          </a:xfrm>
        </p:spPr>
        <p:txBody>
          <a:bodyPr/>
          <a:lstStyle/>
          <a:p>
            <a:pPr marL="0" lvl="0" indent="0">
              <a:lnSpc>
                <a:spcPct val="150000"/>
              </a:lnSpc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None/>
            </a:pPr>
            <a:r>
              <a:rPr lang="cs-CZ" sz="2400" spc="0" dirty="0">
                <a:solidFill>
                  <a:prstClr val="black"/>
                </a:solidFill>
                <a:latin typeface="Trebuchet MS"/>
                <a:cs typeface="+mn-cs"/>
              </a:rPr>
              <a:t>Základní škola Choltice, okres Pardubice – „Učíme se pro život“</a:t>
            </a:r>
          </a:p>
          <a:p>
            <a:pPr marL="0" lvl="0" indent="0">
              <a:lnSpc>
                <a:spcPct val="150000"/>
              </a:lnSpc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None/>
            </a:pPr>
            <a:r>
              <a:rPr lang="cs-CZ" sz="2400" spc="0" dirty="0">
                <a:solidFill>
                  <a:prstClr val="black"/>
                </a:solidFill>
                <a:latin typeface="Trebuchet MS"/>
                <a:cs typeface="+mn-cs"/>
              </a:rPr>
              <a:t>Šablona: č. III/2 Inovace a zkvalitnění výuky pomocí ICT</a:t>
            </a:r>
          </a:p>
          <a:p>
            <a:pPr marL="0" lvl="0" indent="0">
              <a:lnSpc>
                <a:spcPct val="150000"/>
              </a:lnSpc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None/>
            </a:pPr>
            <a:r>
              <a:rPr lang="cs-CZ" sz="2400" spc="0" dirty="0">
                <a:solidFill>
                  <a:prstClr val="black"/>
                </a:solidFill>
                <a:latin typeface="Trebuchet MS"/>
                <a:cs typeface="+mn-cs"/>
              </a:rPr>
              <a:t>Pořadové číslo: </a:t>
            </a:r>
            <a:r>
              <a:rPr lang="cs-CZ" sz="2400" spc="0" dirty="0" smtClean="0">
                <a:solidFill>
                  <a:prstClr val="black"/>
                </a:solidFill>
                <a:latin typeface="Trebuchet MS"/>
                <a:cs typeface="+mn-cs"/>
              </a:rPr>
              <a:t>42</a:t>
            </a:r>
            <a:endParaRPr lang="cs-CZ" sz="2400" spc="0" dirty="0">
              <a:solidFill>
                <a:prstClr val="black"/>
              </a:solidFill>
              <a:latin typeface="Trebuchet MS"/>
              <a:cs typeface="+mn-cs"/>
            </a:endParaRPr>
          </a:p>
          <a:p>
            <a:pPr marL="0" lvl="0" indent="0">
              <a:lnSpc>
                <a:spcPct val="150000"/>
              </a:lnSpc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None/>
            </a:pPr>
            <a:r>
              <a:rPr lang="cs-CZ" sz="2400" spc="0" dirty="0">
                <a:solidFill>
                  <a:prstClr val="black"/>
                </a:solidFill>
                <a:latin typeface="Trebuchet MS"/>
                <a:cs typeface="+mn-cs"/>
              </a:rPr>
              <a:t>Autor: Machová Alena</a:t>
            </a:r>
          </a:p>
          <a:p>
            <a:pPr marL="0" lvl="0" indent="0">
              <a:lnSpc>
                <a:spcPct val="150000"/>
              </a:lnSpc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None/>
            </a:pPr>
            <a:r>
              <a:rPr lang="es-ES" sz="2400" spc="0" dirty="0">
                <a:solidFill>
                  <a:prstClr val="black"/>
                </a:solidFill>
                <a:latin typeface="Trebuchet MS"/>
                <a:cs typeface="+mn-cs"/>
              </a:rPr>
              <a:t>Ověření ve výuce: 6. třída</a:t>
            </a:r>
          </a:p>
          <a:p>
            <a:pPr marL="0" lvl="0" indent="0">
              <a:lnSpc>
                <a:spcPct val="150000"/>
              </a:lnSpc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None/>
            </a:pPr>
            <a:r>
              <a:rPr lang="cs-CZ" sz="2400" spc="0" dirty="0">
                <a:solidFill>
                  <a:prstClr val="black"/>
                </a:solidFill>
                <a:latin typeface="Trebuchet MS"/>
                <a:cs typeface="+mn-cs"/>
              </a:rPr>
              <a:t>Datum ověření: </a:t>
            </a:r>
            <a:r>
              <a:rPr lang="cs-CZ" sz="2400" spc="0" dirty="0" smtClean="0">
                <a:solidFill>
                  <a:prstClr val="black"/>
                </a:solidFill>
                <a:latin typeface="Trebuchet MS"/>
                <a:cs typeface="+mn-cs"/>
              </a:rPr>
              <a:t>25. </a:t>
            </a:r>
            <a:r>
              <a:rPr lang="cs-CZ" sz="2400" spc="0" dirty="0">
                <a:solidFill>
                  <a:prstClr val="black"/>
                </a:solidFill>
                <a:latin typeface="Trebuchet MS"/>
                <a:cs typeface="+mn-cs"/>
              </a:rPr>
              <a:t>9. 2012</a:t>
            </a:r>
          </a:p>
        </p:txBody>
      </p:sp>
    </p:spTree>
    <p:extLst>
      <p:ext uri="{BB962C8B-B14F-4D97-AF65-F5344CB8AC3E}">
        <p14:creationId xmlns:p14="http://schemas.microsoft.com/office/powerpoint/2010/main" val="111444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36725"/>
            <a:ext cx="6858000" cy="3382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0985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Metodika: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557784" lvl="0" indent="-342900">
              <a:spcAft>
                <a:spcPts val="300"/>
              </a:spcAft>
              <a:buClrTx/>
              <a:buSzPct val="130000"/>
            </a:pP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Žákům promítneme prezentaci, kterou lze doplnit vlastním výkladem.</a:t>
            </a:r>
          </a:p>
          <a:p>
            <a:pPr marL="557784" lvl="0" indent="-342900">
              <a:spcAft>
                <a:spcPts val="300"/>
              </a:spcAft>
              <a:buClrTx/>
              <a:buSzPct val="130000"/>
            </a:pP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Z prezentace vybereme několik nejdůležitějších poznámek jako zápis. </a:t>
            </a:r>
          </a:p>
          <a:p>
            <a:pPr marL="557784" lvl="0" indent="-342900">
              <a:spcAft>
                <a:spcPts val="300"/>
              </a:spcAft>
              <a:buClrTx/>
              <a:buSzPct val="130000"/>
            </a:pP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Pro kontrolu pozornosti žáků při výkladu je určen závěrečný test.</a:t>
            </a:r>
            <a:b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</a:br>
            <a:endParaRPr lang="cs-CZ" sz="2400" dirty="0">
              <a:solidFill>
                <a:prstClr val="black">
                  <a:lumMod val="75000"/>
                  <a:lumOff val="25000"/>
                </a:prstClr>
              </a:solidFill>
              <a:latin typeface="Trebuchet MS"/>
            </a:endParaRPr>
          </a:p>
          <a:p>
            <a:pPr marL="557784" lvl="0" indent="-342900">
              <a:spcAft>
                <a:spcPts val="300"/>
              </a:spcAft>
              <a:buClrTx/>
              <a:buSzPct val="130000"/>
            </a:pPr>
            <a:r>
              <a:rPr lang="cs-CZ" sz="2400" u="sng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Cíl:</a:t>
            </a: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 Žáci by měli porozumět novým pojmům, seznámit se </a:t>
            </a: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s historií.</a:t>
            </a: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/>
            </a:r>
            <a:b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</a:br>
            <a:endParaRPr lang="cs-CZ" sz="2400" dirty="0">
              <a:solidFill>
                <a:prstClr val="black">
                  <a:lumMod val="75000"/>
                  <a:lumOff val="25000"/>
                </a:prstClr>
              </a:solidFill>
              <a:latin typeface="Trebuchet MS"/>
            </a:endParaRPr>
          </a:p>
          <a:p>
            <a:pPr marL="557784" lvl="0" indent="-342900">
              <a:spcAft>
                <a:spcPts val="300"/>
              </a:spcAft>
              <a:buClrTx/>
              <a:buSzPct val="130000"/>
            </a:pPr>
            <a:r>
              <a:rPr lang="cs-CZ" sz="2400" u="sng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Klíčová slova:</a:t>
            </a: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 </a:t>
            </a: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legenda, zvyky, pranostiky.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8751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9600" dirty="0" smtClean="0"/>
              <a:t>Svátky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298448"/>
            <a:ext cx="8352928" cy="4937760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Svátky mají důležitou funkci = </a:t>
            </a:r>
            <a:r>
              <a:rPr lang="cs-CZ" sz="2800" b="1" dirty="0" smtClean="0"/>
              <a:t>stmelují lidské společenství.</a:t>
            </a:r>
            <a:endParaRPr lang="cs-CZ" sz="2800" dirty="0" smtClean="0"/>
          </a:p>
          <a:p>
            <a:r>
              <a:rPr lang="cs-CZ" sz="2800" dirty="0" smtClean="0"/>
              <a:t>Svátky můžeme rozdělit na dvě základní skupiny:</a:t>
            </a:r>
          </a:p>
          <a:p>
            <a:pPr marL="687388" lvl="1" indent="-514350">
              <a:buFont typeface="+mj-lt"/>
              <a:buAutoNum type="alphaLcParenR"/>
            </a:pPr>
            <a:r>
              <a:rPr lang="cs-CZ" sz="2800" b="1" dirty="0" smtClean="0"/>
              <a:t>Rodinné svátky</a:t>
            </a:r>
          </a:p>
          <a:p>
            <a:pPr marL="687388" lvl="1" indent="-514350">
              <a:buFont typeface="+mj-lt"/>
              <a:buAutoNum type="alphaLcParenR"/>
            </a:pPr>
            <a:r>
              <a:rPr lang="cs-CZ" sz="2800" b="1" dirty="0" smtClean="0"/>
              <a:t>Společenské svátky</a:t>
            </a:r>
          </a:p>
          <a:p>
            <a:pPr marL="173038" lvl="1" indent="0">
              <a:buNone/>
            </a:pPr>
            <a:endParaRPr lang="cs-CZ" sz="2800" dirty="0"/>
          </a:p>
          <a:p>
            <a:pPr marL="457200" indent="-457200"/>
            <a:r>
              <a:rPr lang="cs-CZ" sz="3000" b="1" u="sng" dirty="0" smtClean="0"/>
              <a:t>Rodinné svátky </a:t>
            </a:r>
            <a:r>
              <a:rPr lang="cs-CZ" sz="3000" dirty="0" smtClean="0"/>
              <a:t>= spojeny s důležitými událostmi v životě člověka.</a:t>
            </a:r>
            <a:br>
              <a:rPr lang="cs-CZ" sz="3000" dirty="0" smtClean="0"/>
            </a:br>
            <a:r>
              <a:rPr lang="cs-CZ" sz="3000" dirty="0" smtClean="0"/>
              <a:t>př.: narození, křest, svatba, apod.</a:t>
            </a:r>
          </a:p>
          <a:p>
            <a:pPr marL="457200" indent="-457200"/>
            <a:r>
              <a:rPr lang="cs-CZ" sz="3000" b="1" u="sng" dirty="0" smtClean="0"/>
              <a:t>Společenské svátky</a:t>
            </a:r>
            <a:r>
              <a:rPr lang="cs-CZ" sz="3000" dirty="0" smtClean="0"/>
              <a:t> = provázejí život člověka od pravěku, jsou spojené s kalendářním rokem.</a:t>
            </a:r>
            <a:endParaRPr lang="cs-CZ" sz="3000" b="1" u="sng" dirty="0" smtClean="0"/>
          </a:p>
          <a:p>
            <a:pPr marL="457200" indent="-457200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14217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/>
              <a:t>Společenské svátky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298448"/>
            <a:ext cx="8928992" cy="493776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Řadíme sem: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b="1" u="sng" dirty="0"/>
              <a:t>N</a:t>
            </a:r>
            <a:r>
              <a:rPr lang="cs-CZ" sz="3200" b="1" u="sng" dirty="0" smtClean="0"/>
              <a:t>áboženské svátky</a:t>
            </a:r>
            <a:r>
              <a:rPr lang="cs-CZ" sz="3200" b="1" dirty="0" smtClean="0"/>
              <a:t> – nejznámější svátky křesťanské </a:t>
            </a:r>
            <a:r>
              <a:rPr lang="cs-CZ" sz="3200" dirty="0" smtClean="0"/>
              <a:t>(u nás nejrozšířenější náboženství), př.: Vánoce.</a:t>
            </a:r>
            <a:br>
              <a:rPr lang="cs-CZ" sz="3200" dirty="0" smtClean="0"/>
            </a:br>
            <a:r>
              <a:rPr lang="cs-CZ" sz="3200" dirty="0" smtClean="0"/>
              <a:t>Své vlastní svátky však slaví i </a:t>
            </a:r>
            <a:r>
              <a:rPr lang="cs-CZ" sz="3200" b="1" dirty="0" smtClean="0"/>
              <a:t>židé </a:t>
            </a:r>
            <a:r>
              <a:rPr lang="cs-CZ" sz="3200" dirty="0" smtClean="0"/>
              <a:t> a </a:t>
            </a:r>
            <a:r>
              <a:rPr lang="cs-CZ" sz="3200" b="1" dirty="0" smtClean="0"/>
              <a:t>muslimové </a:t>
            </a:r>
            <a:r>
              <a:rPr lang="cs-CZ" sz="3200" dirty="0" smtClean="0"/>
              <a:t>žijící v naší zemi.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b="1" u="sng" dirty="0" smtClean="0"/>
              <a:t>Státní svátky ČR</a:t>
            </a:r>
            <a:r>
              <a:rPr lang="cs-CZ" sz="3200" b="1" dirty="0" smtClean="0"/>
              <a:t> – připomínají důležité události z našich dějin. </a:t>
            </a:r>
            <a:r>
              <a:rPr lang="cs-CZ" sz="3200" dirty="0" smtClean="0"/>
              <a:t>Jedná se o </a:t>
            </a:r>
            <a:r>
              <a:rPr lang="cs-CZ" sz="3200" b="1" dirty="0" smtClean="0"/>
              <a:t>dny pracovního klidu.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val="2222084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9600" dirty="0" smtClean="0"/>
              <a:t>Svatý Václav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 </a:t>
            </a:r>
            <a:r>
              <a:rPr lang="cs-CZ" sz="3600" b="1" dirty="0"/>
              <a:t>S</a:t>
            </a:r>
            <a:r>
              <a:rPr lang="cs-CZ" sz="3600" b="1" dirty="0" smtClean="0"/>
              <a:t>tátní svátek </a:t>
            </a:r>
            <a:r>
              <a:rPr lang="cs-CZ" sz="3600" dirty="0" smtClean="0"/>
              <a:t>nazvaný – </a:t>
            </a:r>
            <a:r>
              <a:rPr lang="cs-CZ" sz="3600" b="1" dirty="0" smtClean="0"/>
              <a:t>Den české státnosti</a:t>
            </a:r>
            <a:r>
              <a:rPr lang="cs-CZ" sz="3600" dirty="0" smtClean="0"/>
              <a:t>, slavíme ho </a:t>
            </a:r>
            <a:r>
              <a:rPr lang="cs-CZ" sz="3600" b="1" dirty="0" smtClean="0"/>
              <a:t>28. září.</a:t>
            </a:r>
            <a:br>
              <a:rPr lang="cs-CZ" sz="3600" b="1" dirty="0" smtClean="0"/>
            </a:br>
            <a:endParaRPr lang="cs-CZ" sz="3600" b="1" dirty="0" smtClean="0"/>
          </a:p>
          <a:p>
            <a:r>
              <a:rPr lang="cs-CZ" sz="3600" b="1" dirty="0"/>
              <a:t> </a:t>
            </a:r>
            <a:r>
              <a:rPr lang="cs-CZ" sz="3600" dirty="0" smtClean="0"/>
              <a:t>Je to </a:t>
            </a:r>
            <a:r>
              <a:rPr lang="cs-CZ" sz="3600" b="1" dirty="0" smtClean="0"/>
              <a:t>den úmrtí nejvýznamnějšího českého světce a knížete</a:t>
            </a:r>
            <a:r>
              <a:rPr lang="cs-CZ" sz="3600" dirty="0" smtClean="0"/>
              <a:t>.</a:t>
            </a:r>
            <a:br>
              <a:rPr lang="cs-CZ" sz="3600" dirty="0" smtClean="0"/>
            </a:b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b="1" dirty="0" smtClean="0"/>
              <a:t>Svatý Václav </a:t>
            </a:r>
            <a:r>
              <a:rPr lang="cs-CZ" sz="3600" dirty="0" smtClean="0"/>
              <a:t>= historicky doložená postava.</a:t>
            </a:r>
          </a:p>
        </p:txBody>
      </p:sp>
    </p:spTree>
    <p:extLst>
      <p:ext uri="{BB962C8B-B14F-4D97-AF65-F5344CB8AC3E}">
        <p14:creationId xmlns:p14="http://schemas.microsoft.com/office/powerpoint/2010/main" val="2653330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9600" dirty="0" smtClean="0"/>
              <a:t>Svatý Václav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96752"/>
            <a:ext cx="8856984" cy="5544616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/>
              <a:t>Velmi vzdělaný člověk.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Vychovávala ho babička – </a:t>
            </a:r>
            <a:r>
              <a:rPr lang="cs-CZ" sz="3600" b="1" dirty="0" smtClean="0"/>
              <a:t>kněžna Ludmila</a:t>
            </a:r>
            <a:r>
              <a:rPr lang="cs-CZ" sz="3600" dirty="0" smtClean="0"/>
              <a:t>.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Úzce spolupracoval a </a:t>
            </a:r>
            <a:r>
              <a:rPr lang="cs-CZ" sz="3600" b="1" dirty="0" smtClean="0"/>
              <a:t>podporoval křesťanskou církev</a:t>
            </a:r>
            <a:r>
              <a:rPr lang="cs-CZ" sz="3600" dirty="0" smtClean="0"/>
              <a:t> a to </a:t>
            </a:r>
            <a:r>
              <a:rPr lang="cs-CZ" sz="3600" b="1" dirty="0" smtClean="0"/>
              <a:t>vyvolávalo odpor </a:t>
            </a:r>
            <a:r>
              <a:rPr lang="cs-CZ" sz="3600" dirty="0" smtClean="0"/>
              <a:t>u </a:t>
            </a:r>
            <a:r>
              <a:rPr lang="cs-CZ" sz="3600" b="1" dirty="0" smtClean="0"/>
              <a:t>pohanské šlechty. </a:t>
            </a:r>
            <a:r>
              <a:rPr lang="cs-CZ" sz="3600" dirty="0" smtClean="0"/>
              <a:t>Ta se spojila s jeho mladším bratrem </a:t>
            </a:r>
            <a:r>
              <a:rPr lang="cs-CZ" sz="3600" b="1" dirty="0" smtClean="0"/>
              <a:t>Boleslavem</a:t>
            </a:r>
            <a:r>
              <a:rPr lang="cs-CZ" sz="3600" dirty="0" smtClean="0"/>
              <a:t>.</a:t>
            </a:r>
          </a:p>
          <a:p>
            <a:r>
              <a:rPr lang="cs-CZ" sz="3600" b="1" dirty="0"/>
              <a:t> </a:t>
            </a:r>
            <a:r>
              <a:rPr lang="cs-CZ" sz="3600" dirty="0" smtClean="0"/>
              <a:t>Po válečném konfliktu se sousedem císařem </a:t>
            </a:r>
            <a:r>
              <a:rPr lang="cs-CZ" sz="3600" b="1" dirty="0" smtClean="0"/>
              <a:t>Jindřichem I. Ptáčníkem</a:t>
            </a:r>
            <a:r>
              <a:rPr lang="cs-CZ" sz="3600" dirty="0" smtClean="0"/>
              <a:t>, který nedopadl pro Václava vítězně, vznikl konflikt i mezi oběma bratry.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66982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/>
              <a:t>Konflikt mezi bratry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556792"/>
            <a:ext cx="8595360" cy="468052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Vyvrcholil </a:t>
            </a:r>
            <a:r>
              <a:rPr lang="cs-CZ" sz="3600" b="1" dirty="0" smtClean="0"/>
              <a:t>28. září 929 </a:t>
            </a:r>
            <a:r>
              <a:rPr lang="cs-CZ" sz="3600" dirty="0" smtClean="0"/>
              <a:t>–</a:t>
            </a:r>
            <a:r>
              <a:rPr lang="cs-CZ" sz="3600" b="1" dirty="0" smtClean="0"/>
              <a:t> </a:t>
            </a:r>
            <a:r>
              <a:rPr lang="cs-CZ" sz="3600" dirty="0" smtClean="0"/>
              <a:t>Václav přijal bratrovo pozvání na svěcení kostela v Boleslavi. Zde byl také </a:t>
            </a:r>
            <a:r>
              <a:rPr lang="cs-CZ" sz="3600" b="1" dirty="0" smtClean="0"/>
              <a:t>zavražděn.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Ostatky Václava </a:t>
            </a:r>
            <a:r>
              <a:rPr lang="cs-CZ" sz="3600" dirty="0" smtClean="0"/>
              <a:t> byly převezeny do Prahy do Václavem založeného Chrámu sv. Víta na Pražském hradě – dodnes jsou uloženy ve Svatováclavské kapli. 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1707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990276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7664" y="282390"/>
            <a:ext cx="6048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Chrám svatého Víta, Praha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024469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9600" dirty="0" smtClean="0"/>
              <a:t>Svatý Václav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298448"/>
            <a:ext cx="8712968" cy="5298904"/>
          </a:xfrm>
        </p:spPr>
        <p:txBody>
          <a:bodyPr>
            <a:normAutofit/>
          </a:bodyPr>
          <a:lstStyle/>
          <a:p>
            <a:pPr lvl="0">
              <a:buClr>
                <a:srgbClr val="61625E"/>
              </a:buClr>
            </a:pPr>
            <a:r>
              <a:rPr lang="cs-CZ" sz="3600" dirty="0" smtClean="0">
                <a:solidFill>
                  <a:srgbClr val="48231E"/>
                </a:solidFill>
              </a:rPr>
              <a:t> Svatý </a:t>
            </a:r>
            <a:r>
              <a:rPr lang="cs-CZ" sz="3600" dirty="0">
                <a:solidFill>
                  <a:srgbClr val="48231E"/>
                </a:solidFill>
              </a:rPr>
              <a:t>Václav byl </a:t>
            </a:r>
            <a:r>
              <a:rPr lang="cs-CZ" sz="3600" b="1" dirty="0">
                <a:solidFill>
                  <a:srgbClr val="48231E"/>
                </a:solidFill>
              </a:rPr>
              <a:t>statečný voják</a:t>
            </a:r>
            <a:r>
              <a:rPr lang="cs-CZ" sz="3600" dirty="0">
                <a:solidFill>
                  <a:srgbClr val="48231E"/>
                </a:solidFill>
              </a:rPr>
              <a:t>, prostý </a:t>
            </a:r>
            <a:r>
              <a:rPr lang="cs-CZ" sz="3600" b="1" dirty="0">
                <a:solidFill>
                  <a:srgbClr val="48231E"/>
                </a:solidFill>
              </a:rPr>
              <a:t>lid ho </a:t>
            </a:r>
            <a:r>
              <a:rPr lang="cs-CZ" sz="3600" b="1" dirty="0" smtClean="0">
                <a:solidFill>
                  <a:srgbClr val="48231E"/>
                </a:solidFill>
              </a:rPr>
              <a:t>ctil</a:t>
            </a:r>
            <a:r>
              <a:rPr lang="cs-CZ" sz="3600" dirty="0" smtClean="0">
                <a:solidFill>
                  <a:srgbClr val="48231E"/>
                </a:solidFill>
              </a:rPr>
              <a:t>.</a:t>
            </a:r>
          </a:p>
          <a:p>
            <a:pPr lvl="0">
              <a:buClr>
                <a:srgbClr val="61625E"/>
              </a:buClr>
            </a:pPr>
            <a:r>
              <a:rPr lang="cs-CZ" sz="3600" dirty="0">
                <a:solidFill>
                  <a:srgbClr val="48231E"/>
                </a:solidFill>
              </a:rPr>
              <a:t> </a:t>
            </a:r>
            <a:r>
              <a:rPr lang="cs-CZ" sz="3600" dirty="0" smtClean="0">
                <a:solidFill>
                  <a:srgbClr val="48231E"/>
                </a:solidFill>
              </a:rPr>
              <a:t>Začaly se šířit </a:t>
            </a:r>
            <a:r>
              <a:rPr lang="cs-CZ" sz="3600" b="1" dirty="0" smtClean="0">
                <a:solidFill>
                  <a:srgbClr val="48231E"/>
                </a:solidFill>
              </a:rPr>
              <a:t>příběhy a legendy </a:t>
            </a:r>
            <a:br>
              <a:rPr lang="cs-CZ" sz="3600" b="1" dirty="0" smtClean="0">
                <a:solidFill>
                  <a:srgbClr val="48231E"/>
                </a:solidFill>
              </a:rPr>
            </a:br>
            <a:r>
              <a:rPr lang="cs-CZ" sz="3600" b="1" dirty="0" smtClean="0">
                <a:solidFill>
                  <a:srgbClr val="48231E"/>
                </a:solidFill>
              </a:rPr>
              <a:t>o zázracích</a:t>
            </a:r>
            <a:r>
              <a:rPr lang="cs-CZ" sz="3600" dirty="0" smtClean="0">
                <a:solidFill>
                  <a:srgbClr val="48231E"/>
                </a:solidFill>
              </a:rPr>
              <a:t> v souvislosti s jeho osobou.</a:t>
            </a:r>
            <a:br>
              <a:rPr lang="cs-CZ" sz="3600" dirty="0" smtClean="0">
                <a:solidFill>
                  <a:srgbClr val="48231E"/>
                </a:solidFill>
              </a:rPr>
            </a:br>
            <a:r>
              <a:rPr lang="cs-CZ" sz="3600" dirty="0" smtClean="0">
                <a:solidFill>
                  <a:srgbClr val="48231E"/>
                </a:solidFill>
              </a:rPr>
              <a:t>= </a:t>
            </a:r>
            <a:r>
              <a:rPr lang="cs-CZ" sz="3600" b="1" dirty="0" smtClean="0">
                <a:solidFill>
                  <a:srgbClr val="48231E"/>
                </a:solidFill>
              </a:rPr>
              <a:t>důvod</a:t>
            </a:r>
            <a:r>
              <a:rPr lang="cs-CZ" sz="3600" dirty="0" smtClean="0">
                <a:solidFill>
                  <a:srgbClr val="48231E"/>
                </a:solidFill>
              </a:rPr>
              <a:t> pro kněží, aby jeho </a:t>
            </a:r>
            <a:r>
              <a:rPr lang="cs-CZ" sz="3600" b="1" dirty="0" smtClean="0">
                <a:solidFill>
                  <a:srgbClr val="48231E"/>
                </a:solidFill>
              </a:rPr>
              <a:t>uctívání</a:t>
            </a:r>
            <a:r>
              <a:rPr lang="cs-CZ" sz="3600" dirty="0" smtClean="0">
                <a:solidFill>
                  <a:srgbClr val="48231E"/>
                </a:solidFill>
              </a:rPr>
              <a:t> podporovali, </a:t>
            </a:r>
            <a:r>
              <a:rPr lang="cs-CZ" sz="3600" b="1" dirty="0" smtClean="0">
                <a:solidFill>
                  <a:srgbClr val="48231E"/>
                </a:solidFill>
              </a:rPr>
              <a:t>prohlásili</a:t>
            </a:r>
            <a:r>
              <a:rPr lang="cs-CZ" sz="3600" dirty="0" smtClean="0">
                <a:solidFill>
                  <a:srgbClr val="48231E"/>
                </a:solidFill>
              </a:rPr>
              <a:t> ho </a:t>
            </a:r>
            <a:r>
              <a:rPr lang="cs-CZ" sz="3600" b="1" dirty="0" smtClean="0">
                <a:solidFill>
                  <a:srgbClr val="48231E"/>
                </a:solidFill>
              </a:rPr>
              <a:t>mučedníkem</a:t>
            </a:r>
            <a:r>
              <a:rPr lang="cs-CZ" sz="3600" dirty="0" smtClean="0">
                <a:solidFill>
                  <a:srgbClr val="48231E"/>
                </a:solidFill>
              </a:rPr>
              <a:t>, tedy </a:t>
            </a:r>
            <a:r>
              <a:rPr lang="cs-CZ" sz="3600" b="1" dirty="0" smtClean="0">
                <a:solidFill>
                  <a:srgbClr val="48231E"/>
                </a:solidFill>
              </a:rPr>
              <a:t>svatým</a:t>
            </a:r>
            <a:r>
              <a:rPr lang="cs-CZ" sz="3600" dirty="0" smtClean="0">
                <a:solidFill>
                  <a:srgbClr val="48231E"/>
                </a:solidFill>
              </a:rPr>
              <a:t>.</a:t>
            </a:r>
          </a:p>
          <a:p>
            <a:pPr lvl="0">
              <a:buClr>
                <a:srgbClr val="61625E"/>
              </a:buClr>
            </a:pPr>
            <a:r>
              <a:rPr lang="cs-CZ" sz="3600" dirty="0">
                <a:solidFill>
                  <a:srgbClr val="48231E"/>
                </a:solidFill>
              </a:rPr>
              <a:t> </a:t>
            </a:r>
            <a:r>
              <a:rPr lang="cs-CZ" sz="3600" dirty="0" smtClean="0">
                <a:solidFill>
                  <a:srgbClr val="48231E"/>
                </a:solidFill>
              </a:rPr>
              <a:t>Stal se </a:t>
            </a:r>
            <a:r>
              <a:rPr lang="cs-CZ" sz="3600" b="1" dirty="0" smtClean="0">
                <a:solidFill>
                  <a:srgbClr val="48231E"/>
                </a:solidFill>
              </a:rPr>
              <a:t>patronem celé české země</a:t>
            </a:r>
            <a:r>
              <a:rPr lang="cs-CZ" sz="3600" dirty="0" smtClean="0">
                <a:solidFill>
                  <a:srgbClr val="48231E"/>
                </a:solidFill>
              </a:rPr>
              <a:t>, ale také </a:t>
            </a:r>
            <a:r>
              <a:rPr lang="cs-CZ" sz="3600" b="1" dirty="0" smtClean="0">
                <a:solidFill>
                  <a:srgbClr val="48231E"/>
                </a:solidFill>
              </a:rPr>
              <a:t>vinařů a sládků</a:t>
            </a:r>
            <a:r>
              <a:rPr lang="cs-CZ" sz="3600" dirty="0" smtClean="0">
                <a:solidFill>
                  <a:srgbClr val="48231E"/>
                </a:solidFill>
              </a:rPr>
              <a:t>.</a:t>
            </a:r>
            <a:endParaRPr lang="cs-CZ" sz="3600" dirty="0">
              <a:solidFill>
                <a:srgbClr val="48231E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091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9600" dirty="0" smtClean="0"/>
              <a:t>Zvyky a tradice: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 Legenda praví, že v </a:t>
            </a:r>
            <a:r>
              <a:rPr lang="cs-CZ" sz="3600" b="1" dirty="0" smtClean="0"/>
              <a:t>bájné hoře Blaník </a:t>
            </a:r>
            <a:r>
              <a:rPr lang="cs-CZ" sz="3600" dirty="0" smtClean="0"/>
              <a:t>je </a:t>
            </a:r>
            <a:r>
              <a:rPr lang="cs-CZ" sz="3600" b="1" dirty="0" smtClean="0"/>
              <a:t>ukryto vojsko se svatým Václavem </a:t>
            </a:r>
            <a:r>
              <a:rPr lang="cs-CZ" sz="3600" dirty="0" smtClean="0"/>
              <a:t>a až bude </a:t>
            </a:r>
            <a:r>
              <a:rPr lang="cs-CZ" sz="3600" b="1" dirty="0" smtClean="0"/>
              <a:t>české zemi nejhůře</a:t>
            </a:r>
            <a:r>
              <a:rPr lang="cs-CZ" sz="3600" dirty="0" smtClean="0"/>
              <a:t>, toto vojsko jí </a:t>
            </a:r>
            <a:r>
              <a:rPr lang="cs-CZ" sz="3600" b="1" dirty="0" smtClean="0"/>
              <a:t>přijde na pomoc</a:t>
            </a:r>
            <a:r>
              <a:rPr lang="cs-CZ" sz="3600" dirty="0" smtClean="0"/>
              <a:t>. V okolí se stalo tradicí konat </a:t>
            </a:r>
            <a:r>
              <a:rPr lang="cs-CZ" sz="3600" b="1" dirty="0" smtClean="0"/>
              <a:t>Svatováclavské slavnosti</a:t>
            </a:r>
            <a:r>
              <a:rPr lang="cs-CZ" sz="3600" dirty="0" smtClean="0"/>
              <a:t>.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V tento den se také konávaly </a:t>
            </a:r>
            <a:r>
              <a:rPr lang="cs-CZ" sz="3600" b="1" dirty="0" smtClean="0"/>
              <a:t>slavnostní mše, poutě, svatováclavské posvícení </a:t>
            </a:r>
            <a:br>
              <a:rPr lang="cs-CZ" sz="3600" b="1" dirty="0" smtClean="0"/>
            </a:br>
            <a:r>
              <a:rPr lang="cs-CZ" sz="3600" b="1" dirty="0" smtClean="0"/>
              <a:t>a lidové veselice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12360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Opakování: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740664" indent="-742950">
              <a:buFont typeface="+mj-lt"/>
              <a:buAutoNum type="arabicParenR"/>
            </a:pPr>
            <a:r>
              <a:rPr lang="cs-CZ" sz="3600" dirty="0" smtClean="0"/>
              <a:t>Jak dělíme svátky?</a:t>
            </a:r>
          </a:p>
          <a:p>
            <a:pPr marL="740664" indent="-742950">
              <a:buFont typeface="+mj-lt"/>
              <a:buAutoNum type="arabicParenR"/>
            </a:pPr>
            <a:r>
              <a:rPr lang="cs-CZ" sz="3600" dirty="0" smtClean="0"/>
              <a:t>Jaký název nese 28. září jako státní svátek?</a:t>
            </a:r>
          </a:p>
          <a:p>
            <a:pPr marL="740664" indent="-742950">
              <a:buFont typeface="+mj-lt"/>
              <a:buAutoNum type="arabicParenR"/>
            </a:pPr>
            <a:r>
              <a:rPr lang="cs-CZ" sz="3600" dirty="0" smtClean="0"/>
              <a:t>Kdo vychovával sv. Václava?</a:t>
            </a:r>
          </a:p>
          <a:p>
            <a:pPr marL="740664" indent="-742950">
              <a:buFont typeface="+mj-lt"/>
              <a:buAutoNum type="arabicParenR"/>
            </a:pPr>
            <a:r>
              <a:rPr lang="cs-CZ" sz="3600" dirty="0" smtClean="0"/>
              <a:t>Jaký byl osud sv. Václava?</a:t>
            </a:r>
          </a:p>
          <a:p>
            <a:pPr marL="740664" indent="-742950">
              <a:buFont typeface="+mj-lt"/>
              <a:buAutoNum type="arabicParenR"/>
            </a:pPr>
            <a:r>
              <a:rPr lang="cs-CZ" sz="3600" dirty="0" smtClean="0"/>
              <a:t>Čeho je sv. Václav patronem?</a:t>
            </a:r>
          </a:p>
          <a:p>
            <a:pPr marL="740664" indent="-742950">
              <a:buFont typeface="+mj-lt"/>
              <a:buAutoNum type="arabicParenR"/>
            </a:pPr>
            <a:r>
              <a:rPr lang="cs-CZ" sz="3600" dirty="0" smtClean="0"/>
              <a:t>Jaké zvyky a tradice se dodržovali?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5791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Řešení: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124744"/>
            <a:ext cx="9036496" cy="5616624"/>
          </a:xfrm>
        </p:spPr>
        <p:txBody>
          <a:bodyPr>
            <a:normAutofit/>
          </a:bodyPr>
          <a:lstStyle/>
          <a:p>
            <a:pPr marL="454914" indent="-457200">
              <a:buFont typeface="+mj-lt"/>
              <a:buAutoNum type="arabicParenR"/>
            </a:pPr>
            <a:r>
              <a:rPr lang="cs-CZ" sz="3600" dirty="0" smtClean="0"/>
              <a:t>Svátky dělíme na rodinné a společenské, společenské dále na náboženské a státní.</a:t>
            </a:r>
          </a:p>
          <a:p>
            <a:pPr marL="454914" indent="-457200">
              <a:buFont typeface="+mj-lt"/>
              <a:buAutoNum type="arabicParenR"/>
            </a:pPr>
            <a:r>
              <a:rPr lang="cs-CZ" sz="3600" dirty="0"/>
              <a:t> </a:t>
            </a:r>
            <a:r>
              <a:rPr lang="cs-CZ" sz="3600" dirty="0" smtClean="0"/>
              <a:t>Den české státnosti.</a:t>
            </a:r>
          </a:p>
          <a:p>
            <a:pPr marL="454914" indent="-457200">
              <a:buFont typeface="+mj-lt"/>
              <a:buAutoNum type="arabicParenR"/>
            </a:pPr>
            <a:r>
              <a:rPr lang="cs-CZ" sz="3600" dirty="0"/>
              <a:t> </a:t>
            </a:r>
            <a:r>
              <a:rPr lang="cs-CZ" sz="3600" dirty="0" smtClean="0"/>
              <a:t>Jeho babička – kněžna Ludmila.</a:t>
            </a:r>
          </a:p>
          <a:p>
            <a:pPr marL="454914" indent="-457200">
              <a:buFont typeface="+mj-lt"/>
              <a:buAutoNum type="arabicParenR"/>
            </a:pPr>
            <a:r>
              <a:rPr lang="cs-CZ" sz="3600" dirty="0"/>
              <a:t> </a:t>
            </a:r>
            <a:r>
              <a:rPr lang="cs-CZ" sz="3600" dirty="0" smtClean="0"/>
              <a:t>Velice vzdělaný, podporoval křesťanství – konflikt s bratrem = zavražděn, ostatky uloženy v Chrámu sv. Víta v Praze.</a:t>
            </a:r>
          </a:p>
          <a:p>
            <a:pPr marL="454914" indent="-457200">
              <a:buFont typeface="+mj-lt"/>
              <a:buAutoNum type="arabicParenR"/>
            </a:pPr>
            <a:r>
              <a:rPr lang="cs-CZ" sz="3600" dirty="0" smtClean="0"/>
              <a:t>Patron české země, vinařů a sládků.</a:t>
            </a:r>
          </a:p>
          <a:p>
            <a:pPr marL="454914" indent="-457200">
              <a:buFont typeface="+mj-lt"/>
              <a:buAutoNum type="arabicParenR"/>
            </a:pPr>
            <a:r>
              <a:rPr lang="cs-CZ" sz="3600" dirty="0"/>
              <a:t> </a:t>
            </a:r>
            <a:r>
              <a:rPr lang="cs-CZ" sz="3600" dirty="0" smtClean="0"/>
              <a:t>Svatováclavské slavnosti, mše, poutě, atd.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86539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Zdroje: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2800" i="1" spc="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  <a:cs typeface="+mn-cs"/>
              </a:rPr>
              <a:t>Výchova k občanství: učebnice vytvořená v souladu s RVP ZV</a:t>
            </a:r>
            <a:r>
              <a:rPr lang="cs-CZ" sz="2800" spc="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  <a:cs typeface="+mn-cs"/>
              </a:rPr>
              <a:t>. 3. vyd. Brno: Nová škola, 2012. ISBN 978-80-7289-367-6. </a:t>
            </a: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2800" spc="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  <a:cs typeface="+mn-cs"/>
              </a:rPr>
              <a:t> </a:t>
            </a:r>
            <a:r>
              <a:rPr lang="cs-CZ" sz="2800" i="1" spc="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  <a:cs typeface="+mn-cs"/>
              </a:rPr>
              <a:t>Občanská výchova: učebnice pro ZŠ a víceletá gymnázia</a:t>
            </a:r>
            <a:r>
              <a:rPr lang="cs-CZ" sz="2800" spc="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  <a:cs typeface="+mn-cs"/>
              </a:rPr>
              <a:t>. 2. vyd. Plzeň: Fraus, 2009. ISBN 978-80-7238-886-8. </a:t>
            </a: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2800" spc="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  <a:cs typeface="+mn-cs"/>
              </a:rPr>
              <a:t> ŠOTTNEROVÁ, Dagmar. </a:t>
            </a:r>
            <a:r>
              <a:rPr lang="cs-CZ" sz="2800" i="1" spc="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  <a:cs typeface="+mn-cs"/>
              </a:rPr>
              <a:t>Lidové tradice</a:t>
            </a:r>
            <a:r>
              <a:rPr lang="cs-CZ" sz="2800" spc="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  <a:cs typeface="+mn-cs"/>
              </a:rPr>
              <a:t>. 1. vyd. Olomouc: </a:t>
            </a:r>
            <a:r>
              <a:rPr lang="cs-CZ" sz="2800" spc="0" dirty="0" err="1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  <a:cs typeface="+mn-cs"/>
              </a:rPr>
              <a:t>Rubico</a:t>
            </a:r>
            <a:r>
              <a:rPr lang="cs-CZ" sz="2800" spc="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  <a:cs typeface="+mn-cs"/>
              </a:rPr>
              <a:t>, 2009. ISBN 978-80-7346-096-9.</a:t>
            </a: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2800" spc="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  <a:cs typeface="+mn-cs"/>
              </a:rPr>
              <a:t> VELEBNÁ, Eva a Karel MAJER. </a:t>
            </a:r>
            <a:r>
              <a:rPr lang="cs-CZ" sz="2800" i="1" spc="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  <a:cs typeface="+mn-cs"/>
              </a:rPr>
              <a:t>Lidové zvyky a obyčeje v křesťanském roce</a:t>
            </a:r>
            <a:r>
              <a:rPr lang="cs-CZ" sz="2800" spc="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  <a:cs typeface="+mn-cs"/>
              </a:rPr>
              <a:t>. 1. vyd. Praha: </a:t>
            </a:r>
            <a:r>
              <a:rPr lang="cs-CZ" sz="2800" spc="0" dirty="0" err="1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  <a:cs typeface="+mn-cs"/>
              </a:rPr>
              <a:t>Albra</a:t>
            </a:r>
            <a:r>
              <a:rPr lang="cs-CZ" sz="2800" spc="0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  <a:cs typeface="+mn-cs"/>
              </a:rPr>
              <a:t>, 1996. ISBN 250-030.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283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Zdroje obrázků: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sz="5400" dirty="0" smtClean="0"/>
              <a:t> </a:t>
            </a:r>
            <a:r>
              <a:rPr lang="cs-CZ" sz="5400" dirty="0"/>
              <a:t>Obrázky uloženy </a:t>
            </a: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s </a:t>
            </a:r>
            <a:r>
              <a:rPr lang="cs-CZ" sz="5400" dirty="0"/>
              <a:t>hypertextovými odkazy.</a:t>
            </a:r>
          </a:p>
        </p:txBody>
      </p:sp>
    </p:spTree>
    <p:extLst>
      <p:ext uri="{BB962C8B-B14F-4D97-AF65-F5344CB8AC3E}">
        <p14:creationId xmlns:p14="http://schemas.microsoft.com/office/powerpoint/2010/main" val="301389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98</TotalTime>
  <Words>582</Words>
  <Application>Microsoft Office PowerPoint</Application>
  <PresentationFormat>Předvádění na obrazovce (4:3)</PresentationFormat>
  <Paragraphs>68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Soho</vt:lpstr>
      <vt:lpstr>Rok v jeho proměnách  a slavnostech</vt:lpstr>
      <vt:lpstr>Rok v jeho proměnách a slavnostech – Sv. Václav</vt:lpstr>
      <vt:lpstr>Prezentace aplikace PowerPoint</vt:lpstr>
      <vt:lpstr>Metodika:</vt:lpstr>
      <vt:lpstr>Svátky</vt:lpstr>
      <vt:lpstr>Společenské svátky</vt:lpstr>
      <vt:lpstr>Svatý Václav</vt:lpstr>
      <vt:lpstr>Svatý Václav</vt:lpstr>
      <vt:lpstr>Konflikt mezi bratry</vt:lpstr>
      <vt:lpstr>Prezentace aplikace PowerPoint</vt:lpstr>
      <vt:lpstr>Svatý Václav</vt:lpstr>
      <vt:lpstr>Zvyky a tradice: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 v jeho proměnách  a slavnostech</dc:title>
  <dc:creator>Machová Alena</dc:creator>
  <cp:lastModifiedBy>Machová Alena</cp:lastModifiedBy>
  <cp:revision>23</cp:revision>
  <dcterms:created xsi:type="dcterms:W3CDTF">2013-01-06T20:11:56Z</dcterms:created>
  <dcterms:modified xsi:type="dcterms:W3CDTF">2013-01-07T12:18:42Z</dcterms:modified>
</cp:coreProperties>
</file>