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1"/>
  </p:sldMasterIdLst>
  <p:sldIdLst>
    <p:sldId id="256" r:id="rId2"/>
    <p:sldId id="259" r:id="rId3"/>
    <p:sldId id="257" r:id="rId4"/>
    <p:sldId id="258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60" r:id="rId16"/>
    <p:sldId id="26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53AE8E-7A06-4AA7-8B8E-BF4C5CA30145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A30446-193C-4BBD-8080-141EFC54DF5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53AE8E-7A06-4AA7-8B8E-BF4C5CA30145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A30446-193C-4BBD-8080-141EFC54DF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53AE8E-7A06-4AA7-8B8E-BF4C5CA30145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A30446-193C-4BBD-8080-141EFC54DF5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53AE8E-7A06-4AA7-8B8E-BF4C5CA30145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A30446-193C-4BBD-8080-141EFC54DF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53AE8E-7A06-4AA7-8B8E-BF4C5CA30145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A30446-193C-4BBD-8080-141EFC54DF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53AE8E-7A06-4AA7-8B8E-BF4C5CA30145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A30446-193C-4BBD-8080-141EFC54DF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53AE8E-7A06-4AA7-8B8E-BF4C5CA30145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A30446-193C-4BBD-8080-141EFC54DF52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53AE8E-7A06-4AA7-8B8E-BF4C5CA30145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A30446-193C-4BBD-8080-141EFC54DF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53AE8E-7A06-4AA7-8B8E-BF4C5CA30145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A30446-193C-4BBD-8080-141EFC54DF5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53AE8E-7A06-4AA7-8B8E-BF4C5CA30145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A30446-193C-4BBD-8080-141EFC54DF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53AE8E-7A06-4AA7-8B8E-BF4C5CA30145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A30446-193C-4BBD-8080-141EFC54DF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B053AE8E-7A06-4AA7-8B8E-BF4C5CA30145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DA30446-193C-4BBD-8080-141EFC54DF52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google.cz/imgres?q=f%C3%A1ze+m%C4%9Bs%C3%ADce&amp;num=10&amp;hl=cs&amp;tbo=d&amp;biw=1366&amp;bih=667&amp;tbm=isch&amp;tbnid=Z3wmIsBKy7xLqM:&amp;imgrefurl=http://astronomia.zcu.cz/planety/zeme/1959-faze-mesice&amp;docid=duR6WFhb50OypM&amp;imgurl=http://astronomia.zcu.cz/obr/planety/zeme/mesic/faze01.jpg&amp;w=527&amp;h=342&amp;ei=SMPpUMrGG83htQa4hYCAAg&amp;zoom=1&amp;iact=hc&amp;vpx=12&amp;vpy=181&amp;dur=446&amp;hovh=179&amp;hovw=276&amp;tx=126&amp;ty=80&amp;sig=102017272120240730438&amp;page=1&amp;tbnh=146&amp;tbnw=225&amp;start=0&amp;ndsp=20&amp;ved=1t:429,r:0,s:0,i:128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google.cz/imgres?q=oto%C4%8Den%C3%AD+zem%C4%9B+kolem+slunce&amp;hl=cs&amp;tbo=d&amp;biw=1366&amp;bih=667&amp;tbm=isch&amp;tbnid=Dc8xnVbfZb8OMM:&amp;imgrefurl=http://mfweb.wz.cz/astronomie/84.htm&amp;docid=vImaoK1GSOrChM&amp;imgurl=http://mfweb.wz.cz/astronomie/images/170.gif&amp;w=499&amp;h=305&amp;ei=dMTpUOiEIcjesgawx4CwBw&amp;zoom=1&amp;iact=hc&amp;vpx=313&amp;vpy=280&amp;dur=1403&amp;hovh=175&amp;hovw=287&amp;tx=133&amp;ty=109&amp;sig=102017272120240730438&amp;page=1&amp;tbnh=101&amp;tbnw=144&amp;start=0&amp;ndsp=25&amp;ved=1t:429,r:8,s:0,i:109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2560" y="620688"/>
            <a:ext cx="7406640" cy="1656184"/>
          </a:xfrm>
        </p:spPr>
        <p:txBody>
          <a:bodyPr/>
          <a:lstStyle/>
          <a:p>
            <a:pPr algn="ctr"/>
            <a:r>
              <a:rPr lang="cs-CZ" dirty="0" smtClean="0"/>
              <a:t>Rok v jeho proměnách </a:t>
            </a:r>
            <a:br>
              <a:rPr lang="cs-CZ" dirty="0" smtClean="0"/>
            </a:br>
            <a:r>
              <a:rPr lang="cs-CZ" dirty="0" smtClean="0"/>
              <a:t>a slavnostech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2560" y="2780928"/>
            <a:ext cx="7406640" cy="1872208"/>
          </a:xfrm>
        </p:spPr>
        <p:txBody>
          <a:bodyPr>
            <a:normAutofit/>
          </a:bodyPr>
          <a:lstStyle/>
          <a:p>
            <a:pPr algn="ctr"/>
            <a:r>
              <a:rPr lang="cs-CZ" sz="9600" dirty="0" smtClean="0"/>
              <a:t>Kalendář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861437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/>
              <a:t>Kalendář</a:t>
            </a:r>
            <a:endParaRPr lang="cs-CZ" sz="9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447800"/>
            <a:ext cx="7674056" cy="4800600"/>
          </a:xfrm>
        </p:spPr>
        <p:txBody>
          <a:bodyPr/>
          <a:lstStyle/>
          <a:p>
            <a:r>
              <a:rPr lang="cs-CZ" dirty="0"/>
              <a:t>Základní škola Choltice, okres Pardubice – „Učíme se pro život“</a:t>
            </a:r>
          </a:p>
          <a:p>
            <a:r>
              <a:rPr lang="cs-CZ" dirty="0"/>
              <a:t>Šablona: č. III/2 Inovace a zkvalitnění výuky pomocí ICT</a:t>
            </a:r>
          </a:p>
          <a:p>
            <a:r>
              <a:rPr lang="cs-CZ" dirty="0"/>
              <a:t>Pořadové číslo</a:t>
            </a:r>
            <a:r>
              <a:rPr lang="cs-CZ"/>
              <a:t>: </a:t>
            </a:r>
            <a:r>
              <a:rPr lang="cs-CZ" smtClean="0"/>
              <a:t>44</a:t>
            </a:r>
            <a:endParaRPr lang="cs-CZ" dirty="0"/>
          </a:p>
          <a:p>
            <a:r>
              <a:rPr lang="cs-CZ" dirty="0"/>
              <a:t>Autor: Machová Alena</a:t>
            </a:r>
          </a:p>
          <a:p>
            <a:r>
              <a:rPr lang="cs-CZ" dirty="0"/>
              <a:t>Ověření ve výuce: 6. třída</a:t>
            </a:r>
          </a:p>
          <a:p>
            <a:r>
              <a:rPr lang="cs-CZ" dirty="0"/>
              <a:t>Datum ověření: </a:t>
            </a:r>
            <a:r>
              <a:rPr lang="cs-CZ" dirty="0" smtClean="0"/>
              <a:t>16. 10. </a:t>
            </a:r>
            <a:r>
              <a:rPr lang="cs-CZ" dirty="0"/>
              <a:t>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3872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1124744"/>
            <a:ext cx="6858000" cy="3384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13816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Metodika: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28600" lvl="0" indent="-18288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  <a:buFont typeface="Georgia" pitchFamily="18" charset="0"/>
              <a:buChar char="*"/>
            </a:pPr>
            <a:r>
              <a:rPr lang="cs-CZ" sz="2400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</a:rPr>
              <a:t>Žákům promítneme prezentaci, kterou lze doplnit vlastním výkladem.</a:t>
            </a:r>
          </a:p>
          <a:p>
            <a:pPr marL="228600" lvl="0" indent="-18288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  <a:buFont typeface="Georgia" pitchFamily="18" charset="0"/>
              <a:buChar char="*"/>
            </a:pPr>
            <a:r>
              <a:rPr lang="cs-CZ" sz="2400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</a:rPr>
              <a:t>Z prezentace vybereme několik nejdůležitějších poznámek jako zápis. </a:t>
            </a:r>
          </a:p>
          <a:p>
            <a:pPr marL="228600" lvl="0" indent="-18288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  <a:buFont typeface="Georgia" pitchFamily="18" charset="0"/>
              <a:buChar char="*"/>
            </a:pPr>
            <a:r>
              <a:rPr lang="cs-CZ" sz="2400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</a:rPr>
              <a:t>Pro kontrolu pozornosti žáků při výkladu je určen závěrečný test.</a:t>
            </a:r>
            <a:br>
              <a:rPr lang="cs-CZ" sz="2400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</a:rPr>
            </a:br>
            <a:endParaRPr lang="cs-CZ" sz="2400" dirty="0">
              <a:solidFill>
                <a:prstClr val="black">
                  <a:lumMod val="75000"/>
                  <a:lumOff val="25000"/>
                </a:prstClr>
              </a:solidFill>
              <a:latin typeface="Trebuchet MS"/>
            </a:endParaRPr>
          </a:p>
          <a:p>
            <a:pPr marL="228600" lvl="0" indent="-18288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  <a:buFont typeface="Georgia" pitchFamily="18" charset="0"/>
              <a:buChar char="*"/>
            </a:pPr>
            <a:r>
              <a:rPr lang="cs-CZ" sz="2400" u="sng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</a:rPr>
              <a:t>Cíl:</a:t>
            </a:r>
            <a:r>
              <a:rPr lang="cs-CZ" sz="2400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</a:rPr>
              <a:t> Žáci by si měli uvědomit </a:t>
            </a:r>
            <a:r>
              <a:rPr lang="cs-CZ" sz="24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</a:rPr>
              <a:t>co bylo podmínkou vzniku kalendáře, porozumět </a:t>
            </a:r>
            <a:r>
              <a:rPr lang="cs-CZ" sz="2400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</a:rPr>
              <a:t>novým pojmům.</a:t>
            </a:r>
            <a:br>
              <a:rPr lang="cs-CZ" sz="2400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</a:rPr>
            </a:br>
            <a:endParaRPr lang="cs-CZ" sz="2400" dirty="0">
              <a:solidFill>
                <a:prstClr val="black">
                  <a:lumMod val="75000"/>
                  <a:lumOff val="25000"/>
                </a:prstClr>
              </a:solidFill>
              <a:latin typeface="Trebuchet MS"/>
            </a:endParaRPr>
          </a:p>
          <a:p>
            <a:pPr marL="228600" lvl="0" indent="-18288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  <a:buFont typeface="Georgia" pitchFamily="18" charset="0"/>
              <a:buChar char="*"/>
            </a:pPr>
            <a:r>
              <a:rPr lang="cs-CZ" sz="2400" u="sng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</a:rPr>
              <a:t>Klíčová slova</a:t>
            </a:r>
            <a:r>
              <a:rPr lang="cs-CZ" sz="2400" u="sng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</a:rPr>
              <a:t>:</a:t>
            </a:r>
            <a:r>
              <a:rPr lang="cs-CZ" sz="24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</a:rPr>
              <a:t> kalendář, den, měsíc, rok, historický vývoj kalendáře.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3853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9600" dirty="0" smtClean="0"/>
              <a:t>Kalendář</a:t>
            </a:r>
            <a:endParaRPr lang="cs-CZ" sz="9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447800"/>
            <a:ext cx="7818072" cy="514955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Z lat. slova </a:t>
            </a:r>
            <a:r>
              <a:rPr lang="cs-CZ" i="1" dirty="0" smtClean="0"/>
              <a:t>„</a:t>
            </a:r>
            <a:r>
              <a:rPr lang="cs-CZ" i="1" dirty="0" err="1" smtClean="0"/>
              <a:t>Calendarium</a:t>
            </a:r>
            <a:r>
              <a:rPr lang="cs-CZ" i="1" dirty="0" smtClean="0"/>
              <a:t>“</a:t>
            </a:r>
            <a:r>
              <a:rPr lang="cs-CZ" dirty="0" smtClean="0"/>
              <a:t> = kniha se jmény věřitelů, sumou vypůjčených peněz a datem splatnosti.   </a:t>
            </a:r>
          </a:p>
          <a:p>
            <a:r>
              <a:rPr lang="cs-CZ" dirty="0" smtClean="0"/>
              <a:t>Ucelená soustava dělení času do úseků.</a:t>
            </a:r>
          </a:p>
          <a:p>
            <a:r>
              <a:rPr lang="cs-CZ" dirty="0" smtClean="0"/>
              <a:t>Základními časovými úseky, na které je kalendář rozdělen, jsou:</a:t>
            </a:r>
          </a:p>
          <a:p>
            <a:pPr marL="870966" lvl="1" indent="-514350">
              <a:buFont typeface="+mj-lt"/>
              <a:buAutoNum type="alphaLcParenR"/>
            </a:pPr>
            <a:r>
              <a:rPr lang="cs-CZ" dirty="0" smtClean="0"/>
              <a:t>Den </a:t>
            </a:r>
          </a:p>
          <a:p>
            <a:pPr marL="870966" lvl="1" indent="-514350">
              <a:buFont typeface="+mj-lt"/>
              <a:buAutoNum type="alphaLcParenR"/>
            </a:pPr>
            <a:r>
              <a:rPr lang="cs-CZ" dirty="0" smtClean="0"/>
              <a:t>Týden</a:t>
            </a:r>
          </a:p>
          <a:p>
            <a:pPr marL="870966" lvl="1" indent="-514350">
              <a:buFont typeface="+mj-lt"/>
              <a:buAutoNum type="alphaLcParenR"/>
            </a:pPr>
            <a:r>
              <a:rPr lang="cs-CZ" dirty="0" smtClean="0"/>
              <a:t>Měsíc</a:t>
            </a:r>
          </a:p>
          <a:p>
            <a:pPr marL="870966" lvl="1" indent="-514350">
              <a:buFont typeface="+mj-lt"/>
              <a:buAutoNum type="alphaLcParenR"/>
            </a:pPr>
            <a:r>
              <a:rPr lang="cs-CZ" dirty="0" smtClean="0"/>
              <a:t>Rok</a:t>
            </a:r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9014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800" dirty="0" smtClean="0"/>
              <a:t>Den, měsíc, rok</a:t>
            </a:r>
            <a:endParaRPr lang="cs-CZ" sz="8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14955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Tyto časové jednotky byly určeny na základě pohybů ve vesmíru.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DEN = doba jednoho otočení Země kolem své osy.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Měsíc = doba, za kterou se vystřídají čtyři fáze Měsíce.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Rok = doba oběhu Země kolem Slunce.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8188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908720"/>
            <a:ext cx="7989098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99772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7817" y="1556792"/>
            <a:ext cx="7870891" cy="48108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92057" y="620688"/>
            <a:ext cx="55224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Otočení Země kolem Slunce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55382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/>
              <a:t>Historický vývoj kalendáře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447800"/>
            <a:ext cx="7992888" cy="4800600"/>
          </a:xfrm>
        </p:spPr>
        <p:txBody>
          <a:bodyPr/>
          <a:lstStyle/>
          <a:p>
            <a:r>
              <a:rPr lang="cs-CZ" dirty="0" smtClean="0"/>
              <a:t>Dnešní kalendář se vyvinul z </a:t>
            </a:r>
            <a:r>
              <a:rPr lang="cs-CZ" b="1" dirty="0" smtClean="0"/>
              <a:t>křesťanského kalendáře</a:t>
            </a:r>
            <a:r>
              <a:rPr lang="cs-CZ" dirty="0" smtClean="0"/>
              <a:t> – počítá čas od předpokládaného data narození Ježíše Krista.</a:t>
            </a:r>
            <a:br>
              <a:rPr lang="cs-CZ" dirty="0" smtClean="0"/>
            </a:br>
            <a:r>
              <a:rPr lang="cs-CZ" dirty="0" smtClean="0"/>
              <a:t>Proto se setkáváme se zkratkami:</a:t>
            </a:r>
            <a:br>
              <a:rPr lang="cs-CZ" dirty="0" smtClean="0"/>
            </a:br>
            <a:r>
              <a:rPr lang="cs-CZ" b="1" dirty="0" smtClean="0"/>
              <a:t>př. n. l. = před naším letopočtem</a:t>
            </a:r>
            <a:br>
              <a:rPr lang="cs-CZ" b="1" dirty="0" smtClean="0"/>
            </a:br>
            <a:r>
              <a:rPr lang="cs-CZ" b="1" dirty="0" smtClean="0"/>
              <a:t>př. Kr. = před Kristem</a:t>
            </a:r>
            <a:br>
              <a:rPr lang="cs-CZ" b="1" dirty="0" smtClean="0"/>
            </a:br>
            <a:r>
              <a:rPr lang="cs-CZ" dirty="0" smtClean="0"/>
              <a:t>nebo</a:t>
            </a:r>
            <a:br>
              <a:rPr lang="cs-CZ" dirty="0" smtClean="0"/>
            </a:br>
            <a:r>
              <a:rPr lang="cs-CZ" b="1" dirty="0" smtClean="0"/>
              <a:t>n. l. </a:t>
            </a:r>
            <a:r>
              <a:rPr lang="cs-CZ" dirty="0" smtClean="0"/>
              <a:t>= našeho letopočtu</a:t>
            </a:r>
            <a:br>
              <a:rPr lang="cs-CZ" dirty="0" smtClean="0"/>
            </a:br>
            <a:r>
              <a:rPr lang="cs-CZ" b="1" dirty="0" smtClean="0"/>
              <a:t>po Kr. </a:t>
            </a:r>
            <a:r>
              <a:rPr lang="cs-CZ" dirty="0" smtClean="0"/>
              <a:t>= po Kristu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228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000" dirty="0" smtClean="0"/>
              <a:t>Juliánský kalendář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628800"/>
            <a:ext cx="7890080" cy="5040560"/>
          </a:xfrm>
        </p:spPr>
        <p:txBody>
          <a:bodyPr/>
          <a:lstStyle/>
          <a:p>
            <a:r>
              <a:rPr lang="cs-CZ" dirty="0" smtClean="0"/>
              <a:t>Pojmenovaný podle slavného vládce, římského císaře = </a:t>
            </a:r>
            <a:r>
              <a:rPr lang="cs-CZ" b="1" dirty="0" err="1" smtClean="0"/>
              <a:t>Gaius</a:t>
            </a:r>
            <a:r>
              <a:rPr lang="cs-CZ" b="1" dirty="0" smtClean="0"/>
              <a:t> Julius Caesar.</a:t>
            </a:r>
          </a:p>
          <a:p>
            <a:r>
              <a:rPr lang="cs-CZ" dirty="0" smtClean="0"/>
              <a:t>Protože se původní </a:t>
            </a:r>
            <a:r>
              <a:rPr lang="cs-CZ" b="1" dirty="0" err="1" smtClean="0"/>
              <a:t>řecko</a:t>
            </a:r>
            <a:r>
              <a:rPr lang="cs-CZ" b="1" dirty="0" smtClean="0"/>
              <a:t>–římský kalendář</a:t>
            </a:r>
            <a:r>
              <a:rPr lang="cs-CZ" dirty="0" smtClean="0"/>
              <a:t>, který vycházel z pohybu Měsíce, neshodoval s délkou </a:t>
            </a:r>
            <a:r>
              <a:rPr lang="cs-CZ" b="1" dirty="0" smtClean="0"/>
              <a:t>skutečného </a:t>
            </a:r>
            <a:r>
              <a:rPr lang="cs-CZ" sz="3600" b="1" dirty="0" smtClean="0"/>
              <a:t>(</a:t>
            </a:r>
            <a:r>
              <a:rPr lang="cs-CZ" sz="3600" dirty="0" smtClean="0"/>
              <a:t>tzv. </a:t>
            </a:r>
            <a:r>
              <a:rPr lang="cs-CZ" sz="3600" b="1" dirty="0" smtClean="0"/>
              <a:t>slunečního) roku, </a:t>
            </a:r>
            <a:r>
              <a:rPr lang="cs-CZ" sz="3600" dirty="0" smtClean="0"/>
              <a:t>zavedl r. 46 př. n. l. kalendář nový s </a:t>
            </a:r>
            <a:r>
              <a:rPr lang="cs-CZ" sz="3600" b="1" dirty="0" smtClean="0"/>
              <a:t>365 dny </a:t>
            </a:r>
            <a:r>
              <a:rPr lang="cs-CZ" sz="3600" dirty="0" smtClean="0"/>
              <a:t> a </a:t>
            </a:r>
            <a:r>
              <a:rPr lang="cs-CZ" sz="3600" b="1" dirty="0" smtClean="0"/>
              <a:t> každý čtvrtý rok </a:t>
            </a:r>
            <a:r>
              <a:rPr lang="cs-CZ" sz="3600" dirty="0" smtClean="0"/>
              <a:t> stanovil jako </a:t>
            </a:r>
            <a:r>
              <a:rPr lang="cs-CZ" sz="3600" b="1" dirty="0" smtClean="0"/>
              <a:t>přestupný.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5075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/>
              <a:t>Gregoriánský kalendář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447800"/>
            <a:ext cx="7890080" cy="4800600"/>
          </a:xfrm>
        </p:spPr>
        <p:txBody>
          <a:bodyPr/>
          <a:lstStyle/>
          <a:p>
            <a:r>
              <a:rPr lang="cs-CZ" b="1" dirty="0" smtClean="0"/>
              <a:t>Juliánský kalendář</a:t>
            </a:r>
            <a:r>
              <a:rPr lang="cs-CZ" dirty="0" smtClean="0"/>
              <a:t> měl odpovídat délce skutečného slunečního roku, ale </a:t>
            </a:r>
            <a:r>
              <a:rPr lang="cs-CZ" b="1" dirty="0" smtClean="0"/>
              <a:t>nebyl vypočítán přesně</a:t>
            </a:r>
            <a:r>
              <a:rPr lang="cs-CZ" dirty="0" smtClean="0"/>
              <a:t>. V roce 1852 se rozcházel se skutečností už o celých 10 dní.</a:t>
            </a:r>
          </a:p>
          <a:p>
            <a:r>
              <a:rPr lang="cs-CZ" dirty="0" smtClean="0"/>
              <a:t>Papež </a:t>
            </a:r>
            <a:r>
              <a:rPr lang="cs-CZ" b="1" dirty="0" smtClean="0"/>
              <a:t>Řehoř XIII. </a:t>
            </a:r>
            <a:r>
              <a:rPr lang="cs-CZ" dirty="0" smtClean="0"/>
              <a:t> </a:t>
            </a:r>
            <a:r>
              <a:rPr lang="cs-CZ" dirty="0"/>
              <a:t>n</a:t>
            </a:r>
            <a:r>
              <a:rPr lang="cs-CZ" dirty="0" smtClean="0"/>
              <a:t>ařídil změnu – byl zaveden nový kalendář = </a:t>
            </a:r>
            <a:r>
              <a:rPr lang="cs-CZ" b="1" dirty="0" smtClean="0"/>
              <a:t>Gregoriánský </a:t>
            </a:r>
            <a:br>
              <a:rPr lang="cs-CZ" b="1" dirty="0" smtClean="0"/>
            </a:br>
            <a:r>
              <a:rPr lang="cs-CZ" dirty="0" smtClean="0"/>
              <a:t>(podle latinské podoby jména Řehoř).</a:t>
            </a:r>
          </a:p>
          <a:p>
            <a:r>
              <a:rPr lang="cs-CZ" b="1" dirty="0" smtClean="0"/>
              <a:t>Dodnes nejpoužívanější kalendář na světě.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08063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000" dirty="0" smtClean="0"/>
              <a:t>Funkce kalendáře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700808"/>
            <a:ext cx="7498080" cy="4547592"/>
          </a:xfrm>
        </p:spPr>
        <p:txBody>
          <a:bodyPr/>
          <a:lstStyle/>
          <a:p>
            <a:r>
              <a:rPr lang="cs-CZ" b="1" dirty="0" smtClean="0"/>
              <a:t>Kalendář</a:t>
            </a:r>
            <a:r>
              <a:rPr lang="cs-CZ" dirty="0" smtClean="0"/>
              <a:t> = soupis dní a měsíců v časové posloupnosti během jednoho roku.</a:t>
            </a:r>
            <a:br>
              <a:rPr lang="cs-CZ" dirty="0" smtClean="0"/>
            </a:br>
            <a:endParaRPr lang="cs-CZ" dirty="0" smtClean="0"/>
          </a:p>
          <a:p>
            <a:r>
              <a:rPr lang="cs-CZ" b="1" dirty="0" smtClean="0"/>
              <a:t>Obsahuje:</a:t>
            </a:r>
            <a:r>
              <a:rPr lang="cs-CZ" dirty="0" smtClean="0"/>
              <a:t> </a:t>
            </a:r>
          </a:p>
          <a:p>
            <a:pPr marL="870966" lvl="1" indent="-514350">
              <a:buFont typeface="+mj-lt"/>
              <a:buAutoNum type="alphaLcParenR"/>
            </a:pPr>
            <a:r>
              <a:rPr lang="cs-CZ" dirty="0" smtClean="0"/>
              <a:t>Údaje o jmeninách</a:t>
            </a:r>
          </a:p>
          <a:p>
            <a:pPr marL="870966" lvl="1" indent="-514350">
              <a:buFont typeface="+mj-lt"/>
              <a:buAutoNum type="alphaLcParenR"/>
            </a:pPr>
            <a:r>
              <a:rPr lang="cs-CZ" dirty="0" smtClean="0"/>
              <a:t>Upozorňuje na významné státní svátky</a:t>
            </a:r>
          </a:p>
          <a:p>
            <a:pPr marL="870966" lvl="1" indent="-514350">
              <a:buFont typeface="+mj-lt"/>
              <a:buAutoNum type="alphaLcParenR"/>
            </a:pPr>
            <a:r>
              <a:rPr lang="cs-CZ" dirty="0" smtClean="0"/>
              <a:t>Sleduje fáze Měsíce, apod.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7254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/>
              <a:t>Opakování:</a:t>
            </a:r>
            <a:endParaRPr lang="cs-CZ" sz="9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6646" indent="-514350">
              <a:buFont typeface="+mj-lt"/>
              <a:buAutoNum type="arabicParenR"/>
            </a:pPr>
            <a:r>
              <a:rPr lang="cs-CZ" dirty="0" smtClean="0"/>
              <a:t>Na jaké základní časové úseky se kalendář dělí?</a:t>
            </a:r>
          </a:p>
          <a:p>
            <a:pPr marL="596646" indent="-514350">
              <a:buFont typeface="+mj-lt"/>
              <a:buAutoNum type="arabicParenR"/>
            </a:pPr>
            <a:r>
              <a:rPr lang="cs-CZ" dirty="0" smtClean="0"/>
              <a:t>Z jakého kalendáře vychází ten dnešní?</a:t>
            </a:r>
          </a:p>
          <a:p>
            <a:pPr marL="596646" indent="-514350">
              <a:buFont typeface="+mj-lt"/>
              <a:buAutoNum type="arabicParenR"/>
            </a:pPr>
            <a:r>
              <a:rPr lang="cs-CZ" dirty="0" smtClean="0"/>
              <a:t>Jak se jmenuje dodnes nejpoužívanější kalendář na světě?</a:t>
            </a:r>
          </a:p>
          <a:p>
            <a:pPr marL="596646" indent="-514350">
              <a:buFont typeface="+mj-lt"/>
              <a:buAutoNum type="arabicParenR"/>
            </a:pPr>
            <a:r>
              <a:rPr lang="cs-CZ" dirty="0" smtClean="0"/>
              <a:t>Jaké druhy kalendáře z hlediska jeho vývoje znáš?</a:t>
            </a:r>
          </a:p>
          <a:p>
            <a:pPr marL="596646" indent="-514350">
              <a:buFont typeface="+mj-lt"/>
              <a:buAutoNum type="arabicParenR"/>
            </a:pPr>
            <a:r>
              <a:rPr lang="cs-CZ" dirty="0" smtClean="0"/>
              <a:t>Které významné osobnosti se podíleli na vývoji kalendáře?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8957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/>
              <a:t>Řešení:</a:t>
            </a:r>
            <a:endParaRPr lang="cs-CZ" sz="9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772816"/>
            <a:ext cx="7498080" cy="4475584"/>
          </a:xfrm>
        </p:spPr>
        <p:txBody>
          <a:bodyPr/>
          <a:lstStyle/>
          <a:p>
            <a:pPr marL="596646" indent="-514350">
              <a:buFont typeface="+mj-lt"/>
              <a:buAutoNum type="arabicParenR"/>
            </a:pPr>
            <a:r>
              <a:rPr lang="cs-CZ" dirty="0" smtClean="0"/>
              <a:t>Dělí se na: den, týden, měsíc, rok.</a:t>
            </a:r>
          </a:p>
          <a:p>
            <a:pPr marL="596646" indent="-514350">
              <a:buFont typeface="+mj-lt"/>
              <a:buAutoNum type="arabicParenR"/>
            </a:pPr>
            <a:r>
              <a:rPr lang="cs-CZ" dirty="0" smtClean="0"/>
              <a:t>Vychází z křesťanského kalendáře.</a:t>
            </a:r>
          </a:p>
          <a:p>
            <a:pPr marL="596646" indent="-514350">
              <a:buFont typeface="+mj-lt"/>
              <a:buAutoNum type="arabicParenR"/>
            </a:pPr>
            <a:r>
              <a:rPr lang="cs-CZ" dirty="0" smtClean="0"/>
              <a:t>Gregoriánský kalendář.</a:t>
            </a:r>
          </a:p>
          <a:p>
            <a:pPr marL="596646" indent="-514350">
              <a:buFont typeface="+mj-lt"/>
              <a:buAutoNum type="arabicParenR"/>
            </a:pPr>
            <a:r>
              <a:rPr lang="cs-CZ" dirty="0" smtClean="0"/>
              <a:t>Křesťanský, Juliánský, Gregoriánský.</a:t>
            </a:r>
          </a:p>
          <a:p>
            <a:pPr marL="596646" indent="-514350">
              <a:buFont typeface="+mj-lt"/>
              <a:buAutoNum type="arabicParenR"/>
            </a:pPr>
            <a:r>
              <a:rPr lang="cs-CZ" dirty="0" smtClean="0"/>
              <a:t>Římský císař – </a:t>
            </a:r>
            <a:r>
              <a:rPr lang="cs-CZ" dirty="0" err="1" smtClean="0"/>
              <a:t>Gaius</a:t>
            </a:r>
            <a:r>
              <a:rPr lang="cs-CZ" dirty="0" smtClean="0"/>
              <a:t> Julius Caesar,</a:t>
            </a:r>
            <a:br>
              <a:rPr lang="cs-CZ" dirty="0" smtClean="0"/>
            </a:br>
            <a:r>
              <a:rPr lang="cs-CZ" dirty="0" smtClean="0"/>
              <a:t>papež – Řehoř XIII.</a:t>
            </a:r>
          </a:p>
          <a:p>
            <a:pPr marL="596646" indent="-514350">
              <a:buFont typeface="+mj-lt"/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4409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Zdroje: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447800"/>
            <a:ext cx="7704856" cy="5221560"/>
          </a:xfrm>
        </p:spPr>
        <p:txBody>
          <a:bodyPr>
            <a:normAutofit fontScale="92500" lnSpcReduction="20000"/>
          </a:bodyPr>
          <a:lstStyle/>
          <a:p>
            <a:r>
              <a:rPr lang="cs-CZ" i="1" dirty="0"/>
              <a:t>Výchova k občanství: učebnice vytvořená v </a:t>
            </a:r>
            <a:r>
              <a:rPr lang="cs-CZ" i="1" dirty="0" smtClean="0"/>
              <a:t>souladu s </a:t>
            </a:r>
            <a:r>
              <a:rPr lang="cs-CZ" i="1" dirty="0"/>
              <a:t>RVP ZV</a:t>
            </a:r>
            <a:r>
              <a:rPr lang="cs-CZ" dirty="0"/>
              <a:t>. 3. vyd. Brno: Nová škola, 2012. ISBN 978-80-7289-367-6. </a:t>
            </a:r>
          </a:p>
          <a:p>
            <a:r>
              <a:rPr lang="cs-CZ" dirty="0"/>
              <a:t> </a:t>
            </a:r>
            <a:r>
              <a:rPr lang="cs-CZ" i="1" dirty="0"/>
              <a:t>Občanská výchova: učebnice pro ZŠ a víceletá gymnázia</a:t>
            </a:r>
            <a:r>
              <a:rPr lang="cs-CZ" dirty="0"/>
              <a:t>. 2. vyd. Plzeň: Fraus, 2009. ISBN 978-80-7238-886-8. </a:t>
            </a:r>
          </a:p>
          <a:p>
            <a:r>
              <a:rPr lang="cs-CZ" dirty="0"/>
              <a:t> ŠOTTNEROVÁ, Dagmar. </a:t>
            </a:r>
            <a:r>
              <a:rPr lang="cs-CZ" i="1" dirty="0"/>
              <a:t>Lidové tradice</a:t>
            </a:r>
            <a:r>
              <a:rPr lang="cs-CZ" dirty="0"/>
              <a:t>. 1. vyd. Olomouc: </a:t>
            </a:r>
            <a:r>
              <a:rPr lang="cs-CZ" dirty="0" err="1"/>
              <a:t>Rubico</a:t>
            </a:r>
            <a:r>
              <a:rPr lang="cs-CZ" dirty="0"/>
              <a:t>, 2009. ISBN 978-80-7346-096-9.</a:t>
            </a:r>
          </a:p>
          <a:p>
            <a:r>
              <a:rPr lang="cs-CZ" dirty="0"/>
              <a:t> VELEBNÁ, Eva a Karel MAJER. </a:t>
            </a:r>
            <a:r>
              <a:rPr lang="cs-CZ" i="1" dirty="0"/>
              <a:t>Lidové zvyky a obyčeje v křesťanském roce</a:t>
            </a:r>
            <a:r>
              <a:rPr lang="cs-CZ" dirty="0"/>
              <a:t>. 1. vyd. Praha: </a:t>
            </a:r>
            <a:r>
              <a:rPr lang="cs-CZ" dirty="0" err="1"/>
              <a:t>Albra</a:t>
            </a:r>
            <a:r>
              <a:rPr lang="cs-CZ" dirty="0"/>
              <a:t>, 1996. ISBN 250-030.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2790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Zdroje obrázků: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algn="ctr"/>
            <a:r>
              <a:rPr lang="cs-CZ" sz="4400" dirty="0"/>
              <a:t>Obrázky uloženy 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s </a:t>
            </a:r>
            <a:r>
              <a:rPr lang="cs-CZ" sz="4400" dirty="0"/>
              <a:t>hypertextovými odkazy</a:t>
            </a:r>
            <a:r>
              <a:rPr lang="cs-CZ" sz="5400" dirty="0"/>
              <a:t>.</a:t>
            </a:r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7883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199</TotalTime>
  <Words>473</Words>
  <Application>Microsoft Office PowerPoint</Application>
  <PresentationFormat>Předvádění na obrazovce (4:3)</PresentationFormat>
  <Paragraphs>63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Slunovrat</vt:lpstr>
      <vt:lpstr>Rok v jeho proměnách  a slavnostech</vt:lpstr>
      <vt:lpstr>Kalendář</vt:lpstr>
      <vt:lpstr>Prezentace aplikace PowerPoint</vt:lpstr>
      <vt:lpstr>Metodika:</vt:lpstr>
      <vt:lpstr>Kalendář</vt:lpstr>
      <vt:lpstr>Den, měsíc, rok</vt:lpstr>
      <vt:lpstr>Prezentace aplikace PowerPoint</vt:lpstr>
      <vt:lpstr>Prezentace aplikace PowerPoint</vt:lpstr>
      <vt:lpstr>Historický vývoj kalendáře</vt:lpstr>
      <vt:lpstr>Juliánský kalendář</vt:lpstr>
      <vt:lpstr>Gregoriánský kalendář</vt:lpstr>
      <vt:lpstr>Funkce kalendáře</vt:lpstr>
      <vt:lpstr>Opakování:</vt:lpstr>
      <vt:lpstr>Řešení:</vt:lpstr>
      <vt:lpstr>Zdroje:</vt:lpstr>
      <vt:lpstr>Zdroje obrázků: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Rok v jeho proměnách  a slavnostech</dc:title>
  <dc:creator>Machová Alena</dc:creator>
  <cp:lastModifiedBy>Machová Alena</cp:lastModifiedBy>
  <cp:revision>32</cp:revision>
  <dcterms:created xsi:type="dcterms:W3CDTF">2013-01-06T17:36:22Z</dcterms:created>
  <dcterms:modified xsi:type="dcterms:W3CDTF">2013-01-07T12:23:24Z</dcterms:modified>
</cp:coreProperties>
</file>