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2" r:id="rId6"/>
    <p:sldId id="261" r:id="rId7"/>
    <p:sldId id="263" r:id="rId8"/>
    <p:sldId id="264" r:id="rId9"/>
    <p:sldId id="267" r:id="rId10"/>
    <p:sldId id="265" r:id="rId11"/>
    <p:sldId id="268" r:id="rId12"/>
    <p:sldId id="269" r:id="rId13"/>
    <p:sldId id="260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93226-5996-4561-8917-C74CF29AFF1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DB10E3-C839-4527-A6AF-348431F876A4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B993226-5996-4561-8917-C74CF29AFF1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7DB10E3-C839-4527-A6AF-348431F876A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93226-5996-4561-8917-C74CF29AFF1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DB10E3-C839-4527-A6AF-348431F876A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B993226-5996-4561-8917-C74CF29AFF1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7DB10E3-C839-4527-A6AF-348431F876A4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B993226-5996-4561-8917-C74CF29AFF1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B7DB10E3-C839-4527-A6AF-348431F876A4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93226-5996-4561-8917-C74CF29AFF1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DB10E3-C839-4527-A6AF-348431F876A4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93226-5996-4561-8917-C74CF29AFF1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DB10E3-C839-4527-A6AF-348431F876A4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B993226-5996-4561-8917-C74CF29AFF1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7DB10E3-C839-4527-A6AF-348431F876A4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B993226-5996-4561-8917-C74CF29AFF1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7DB10E3-C839-4527-A6AF-348431F876A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93226-5996-4561-8917-C74CF29AFF1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B10E3-C839-4527-A6AF-348431F876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93226-5996-4561-8917-C74CF29AFF1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B10E3-C839-4527-A6AF-348431F876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DB993226-5996-4561-8917-C74CF29AFF1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B7DB10E3-C839-4527-A6AF-348431F876A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oogle.cz/imgres?q=du%C5%A1i%C4%8Dky&amp;hl=cs&amp;tbo=d&amp;biw=1366&amp;bih=667&amp;tbm=isch&amp;tbnid=wLt0JO3WsUXpDM:&amp;imgrefurl=http://eismanka1.webovastranka.cz/image/2977_DU%C5%A0I%C4%8CKY_A_HALLOWEEN&amp;docid=ewQG9pd8bXGG_M&amp;imgurl=http://image016.mylivepage.com/chunk16/5566833/2977/du%25C5%25A1i%25C4%258Dky%25201.gif%3Fdownload%3D1&amp;w=733&amp;h=550&amp;ei=hPzpUP-6FojXsgb7mYHABw&amp;zoom=1&amp;iact=hc&amp;vpx=382&amp;vpy=285&amp;dur=1535&amp;hovh=194&amp;hovw=259&amp;tx=97&amp;ty=69&amp;sig=102017272120240730438&amp;page=1&amp;tbnh=153&amp;tbnw=192&amp;start=0&amp;ndsp=28&amp;ved=1t:429,r:10,s:0,i:115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oogle.cz/imgres?q=halloween&amp;hl=cs&amp;tbo=d&amp;biw=1366&amp;bih=667&amp;tbm=isch&amp;tbnid=goz62rX5R6KLDM:&amp;imgrefurl=http://www.arts-stew.com/holidays/halloween/halloween-pumpkins/&amp;docid=vpma4fWV2LgIVM&amp;imgurl=http://www.arts-stew.com/wp-content/uploads/2012/10/Scary-Halloween-Pumpkins.jpg&amp;w=784&amp;h=584&amp;ei=kAjqULLLCcfNsgb4k4CYAw&amp;zoom=1&amp;iact=hc&amp;vpx=887&amp;vpy=271&amp;dur=10&amp;hovh=194&amp;hovw=260&amp;tx=147&amp;ty=118&amp;sig=102017272120240730438&amp;page=1&amp;tbnh=142&amp;tbnw=182&amp;start=0&amp;ndsp=20&amp;ved=1t:429,r:11,s:0,i:184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8252022" cy="1368798"/>
          </a:xfrm>
        </p:spPr>
        <p:txBody>
          <a:bodyPr anchor="ctr">
            <a:noAutofit/>
          </a:bodyPr>
          <a:lstStyle/>
          <a:p>
            <a:pPr algn="ctr"/>
            <a:r>
              <a:rPr lang="cs-CZ" sz="9600" dirty="0" smtClean="0"/>
              <a:t>Dušičky</a:t>
            </a:r>
            <a:endParaRPr lang="cs-CZ" sz="9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Rok v jeho proměnách a slavnostech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420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5" y="1463040"/>
            <a:ext cx="8417501" cy="4990296"/>
          </a:xfrm>
        </p:spPr>
        <p:txBody>
          <a:bodyPr>
            <a:normAutofit/>
          </a:bodyPr>
          <a:lstStyle/>
          <a:p>
            <a:r>
              <a:rPr lang="cs-CZ" sz="3200" dirty="0"/>
              <a:t>Základní škola Choltice, okres Pardubice – „Učíme se pro život“</a:t>
            </a:r>
          </a:p>
          <a:p>
            <a:r>
              <a:rPr lang="cs-CZ" sz="3200" dirty="0"/>
              <a:t>Šablona: č. III/2 Inovace a zkvalitnění výuky pomocí ICT</a:t>
            </a:r>
          </a:p>
          <a:p>
            <a:r>
              <a:rPr lang="cs-CZ" sz="3200" dirty="0"/>
              <a:t>Pořadové číslo: </a:t>
            </a:r>
            <a:r>
              <a:rPr lang="cs-CZ" sz="3200" dirty="0" smtClean="0"/>
              <a:t>45</a:t>
            </a:r>
            <a:endParaRPr lang="cs-CZ" sz="3200" dirty="0"/>
          </a:p>
          <a:p>
            <a:r>
              <a:rPr lang="cs-CZ" sz="3200" dirty="0"/>
              <a:t>Autor: Machová Alena</a:t>
            </a:r>
          </a:p>
          <a:p>
            <a:r>
              <a:rPr lang="cs-CZ" sz="3200" dirty="0"/>
              <a:t>Ověření ve výuce: 6. třída</a:t>
            </a:r>
          </a:p>
          <a:p>
            <a:r>
              <a:rPr lang="cs-CZ" sz="3200" dirty="0"/>
              <a:t>Datum ověření: </a:t>
            </a:r>
            <a:r>
              <a:rPr lang="cs-CZ" sz="3200" dirty="0" smtClean="0"/>
              <a:t>30. </a:t>
            </a:r>
            <a:r>
              <a:rPr lang="cs-CZ" sz="3200" dirty="0"/>
              <a:t>10. 2012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anchor="ctr">
            <a:noAutofit/>
          </a:bodyPr>
          <a:lstStyle/>
          <a:p>
            <a:pPr algn="ctr"/>
            <a:r>
              <a:rPr lang="cs-CZ" sz="7200" dirty="0" smtClean="0"/>
              <a:t>Dušičky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1432805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300" y="1724025"/>
            <a:ext cx="6883400" cy="340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7607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196752"/>
            <a:ext cx="7680960" cy="4990688"/>
          </a:xfrm>
        </p:spPr>
        <p:txBody>
          <a:bodyPr>
            <a:normAutofit/>
          </a:bodyPr>
          <a:lstStyle/>
          <a:p>
            <a:pPr marL="388620" lvl="0" indent="-34290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Wingdings" pitchFamily="2" charset="2"/>
              <a:buChar char="Ø"/>
            </a:pPr>
            <a:r>
              <a:rPr lang="cs-CZ" sz="2400" dirty="0">
                <a:latin typeface="Trebuchet MS"/>
              </a:rPr>
              <a:t>Žákům promítneme prezentaci, kterou lze doplnit vlastním výkladem.</a:t>
            </a:r>
          </a:p>
          <a:p>
            <a:pPr marL="388620" lvl="0" indent="-34290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Wingdings" pitchFamily="2" charset="2"/>
              <a:buChar char="Ø"/>
            </a:pPr>
            <a:r>
              <a:rPr lang="cs-CZ" sz="2400" dirty="0">
                <a:latin typeface="Trebuchet MS"/>
              </a:rPr>
              <a:t>Z prezentace vybereme několik nejdůležitějších poznámek jako zápis. </a:t>
            </a:r>
          </a:p>
          <a:p>
            <a:pPr marL="388620" lvl="0" indent="-34290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Wingdings" pitchFamily="2" charset="2"/>
              <a:buChar char="Ø"/>
            </a:pPr>
            <a:r>
              <a:rPr lang="cs-CZ" sz="2400" dirty="0">
                <a:latin typeface="Trebuchet MS"/>
              </a:rPr>
              <a:t>Pro kontrolu pozornosti žáků při výkladu je určen závěrečný test.</a:t>
            </a:r>
            <a:br>
              <a:rPr lang="cs-CZ" sz="2400" dirty="0">
                <a:latin typeface="Trebuchet MS"/>
              </a:rPr>
            </a:br>
            <a:endParaRPr lang="cs-CZ" sz="2400" dirty="0">
              <a:latin typeface="Trebuchet MS"/>
            </a:endParaRPr>
          </a:p>
          <a:p>
            <a:pPr marL="388620" lvl="0" indent="-34290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Wingdings" pitchFamily="2" charset="2"/>
              <a:buChar char="Ø"/>
            </a:pPr>
            <a:r>
              <a:rPr lang="cs-CZ" sz="2400" u="sng" dirty="0">
                <a:latin typeface="Trebuchet MS"/>
              </a:rPr>
              <a:t>Cíl:</a:t>
            </a:r>
            <a:r>
              <a:rPr lang="cs-CZ" sz="2400" dirty="0">
                <a:latin typeface="Trebuchet MS"/>
              </a:rPr>
              <a:t> Žáci </a:t>
            </a:r>
            <a:r>
              <a:rPr lang="cs-CZ" sz="2400" dirty="0" smtClean="0">
                <a:latin typeface="Trebuchet MS"/>
              </a:rPr>
              <a:t>by měli porozumět </a:t>
            </a:r>
            <a:r>
              <a:rPr lang="cs-CZ" sz="2400" dirty="0">
                <a:latin typeface="Trebuchet MS"/>
              </a:rPr>
              <a:t>novým </a:t>
            </a:r>
            <a:r>
              <a:rPr lang="cs-CZ" sz="2400" dirty="0" smtClean="0">
                <a:latin typeface="Trebuchet MS"/>
              </a:rPr>
              <a:t>pojmům, seznámit se s pověrami a tradicemi.</a:t>
            </a:r>
            <a:r>
              <a:rPr lang="cs-CZ" sz="2400" dirty="0">
                <a:latin typeface="Trebuchet MS"/>
              </a:rPr>
              <a:t/>
            </a:r>
            <a:br>
              <a:rPr lang="cs-CZ" sz="2400" dirty="0">
                <a:latin typeface="Trebuchet MS"/>
              </a:rPr>
            </a:br>
            <a:endParaRPr lang="cs-CZ" sz="2400" dirty="0">
              <a:latin typeface="Trebuchet MS"/>
            </a:endParaRPr>
          </a:p>
          <a:p>
            <a:pPr marL="388620" lvl="0" indent="-34290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Wingdings" pitchFamily="2" charset="2"/>
              <a:buChar char="Ø"/>
            </a:pPr>
            <a:r>
              <a:rPr lang="cs-CZ" sz="2400" u="sng" dirty="0">
                <a:latin typeface="Trebuchet MS"/>
              </a:rPr>
              <a:t>Klíčová slova:</a:t>
            </a:r>
            <a:r>
              <a:rPr lang="cs-CZ" sz="2400" dirty="0">
                <a:latin typeface="Trebuchet MS"/>
              </a:rPr>
              <a:t> </a:t>
            </a:r>
            <a:r>
              <a:rPr lang="cs-CZ" sz="2400" dirty="0" smtClean="0">
                <a:latin typeface="Trebuchet MS"/>
              </a:rPr>
              <a:t>dušičky, památka zesnulých, </a:t>
            </a:r>
            <a:r>
              <a:rPr lang="cs-CZ" sz="2400" dirty="0">
                <a:latin typeface="Trebuchet MS"/>
              </a:rPr>
              <a:t>H</a:t>
            </a:r>
            <a:r>
              <a:rPr lang="cs-CZ" sz="2400" dirty="0" smtClean="0">
                <a:latin typeface="Trebuchet MS"/>
              </a:rPr>
              <a:t>alloween</a:t>
            </a:r>
            <a:endParaRPr lang="cs-CZ" sz="2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Metodika: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351179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09730"/>
            <a:ext cx="5976663" cy="4476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0279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23528" y="1463040"/>
            <a:ext cx="8640960" cy="5062304"/>
          </a:xfrm>
        </p:spPr>
        <p:txBody>
          <a:bodyPr>
            <a:no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Dušičky = Památka zesnulých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Lidé věřili a věří, že duše zemřelých se může vrátit zpět </a:t>
            </a:r>
            <a:br>
              <a:rPr lang="cs-CZ" sz="4400" dirty="0" smtClean="0"/>
            </a:br>
            <a:r>
              <a:rPr lang="cs-CZ" sz="4400" dirty="0" smtClean="0"/>
              <a:t>na zem.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Většina náboženských filosofií propaguje nějakou formu posmrtného života.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96038" cy="1066800"/>
          </a:xfrm>
        </p:spPr>
        <p:txBody>
          <a:bodyPr anchor="ctr">
            <a:noAutofit/>
          </a:bodyPr>
          <a:lstStyle/>
          <a:p>
            <a:pPr algn="ctr"/>
            <a:r>
              <a:rPr lang="cs-CZ" sz="6600" dirty="0" smtClean="0"/>
              <a:t>Dušičky – 2. listopadu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4026783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79512" y="1463040"/>
            <a:ext cx="8712968" cy="5134312"/>
          </a:xfrm>
        </p:spPr>
        <p:txBody>
          <a:bodyPr/>
          <a:lstStyle/>
          <a:p>
            <a:pPr marL="571500" lvl="0" indent="-571500">
              <a:buClr>
                <a:srgbClr val="838995"/>
              </a:buClr>
              <a:buFont typeface="Arial" pitchFamily="34" charset="0"/>
              <a:buChar char="•"/>
            </a:pPr>
            <a:r>
              <a:rPr lang="cs-CZ" sz="3600" dirty="0">
                <a:solidFill>
                  <a:srgbClr val="FFFFFF"/>
                </a:solidFill>
              </a:rPr>
              <a:t>Prapůvod tohoto svátku však sahá do dob starých Keltů. Podle jejich kalendáře nový rok </a:t>
            </a:r>
            <a:r>
              <a:rPr lang="cs-CZ" sz="3600" dirty="0" smtClean="0">
                <a:solidFill>
                  <a:srgbClr val="FFFFFF"/>
                </a:solidFill>
              </a:rPr>
              <a:t>začínal 1</a:t>
            </a:r>
            <a:r>
              <a:rPr lang="cs-CZ" sz="3600" dirty="0">
                <a:solidFill>
                  <a:srgbClr val="FFFFFF"/>
                </a:solidFill>
              </a:rPr>
              <a:t>. </a:t>
            </a:r>
            <a:r>
              <a:rPr lang="cs-CZ" sz="3600" dirty="0" smtClean="0">
                <a:solidFill>
                  <a:srgbClr val="FFFFFF"/>
                </a:solidFill>
              </a:rPr>
              <a:t>listopadu. Pouze v tento den se mohli duše zemřelých vrátit mezi živé. Proto byly v noci na 2. listopad zapalovány ohně, které jim měly pomoci najít cestu.</a:t>
            </a:r>
            <a:br>
              <a:rPr lang="cs-CZ" sz="3600" dirty="0" smtClean="0">
                <a:solidFill>
                  <a:srgbClr val="FFFFFF"/>
                </a:solidFill>
              </a:rPr>
            </a:br>
            <a:r>
              <a:rPr lang="cs-CZ" sz="3600" dirty="0" smtClean="0">
                <a:solidFill>
                  <a:srgbClr val="FFFFFF"/>
                </a:solidFill>
              </a:rPr>
              <a:t>Jejich blízcí je očekávali a u obřadních hostin pro ně chystali pohoštění.</a:t>
            </a:r>
            <a:endParaRPr lang="cs-CZ" sz="3600" dirty="0">
              <a:solidFill>
                <a:srgbClr val="FFFFFF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96038" cy="1066800"/>
          </a:xfrm>
        </p:spPr>
        <p:txBody>
          <a:bodyPr anchor="ctr">
            <a:noAutofit/>
          </a:bodyPr>
          <a:lstStyle/>
          <a:p>
            <a:pPr algn="ctr"/>
            <a:r>
              <a:rPr lang="cs-CZ" sz="6600" dirty="0" smtClean="0"/>
              <a:t>Historie svátku: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03020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07504" y="1463040"/>
            <a:ext cx="8928992" cy="5206320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Podoba dnešních Dušiček = téměř všude stejná. Pozůstalí v tento den více než jindy vzpomínají </a:t>
            </a:r>
            <a:br>
              <a:rPr lang="cs-CZ" sz="2800" dirty="0" smtClean="0"/>
            </a:br>
            <a:r>
              <a:rPr lang="cs-CZ" sz="2800" dirty="0" smtClean="0"/>
              <a:t>a upravují hroby svých blízkých. </a:t>
            </a:r>
            <a:br>
              <a:rPr lang="cs-CZ" sz="2800" dirty="0" smtClean="0"/>
            </a:br>
            <a:r>
              <a:rPr lang="cs-CZ" sz="2800" dirty="0" smtClean="0"/>
              <a:t>V kostelech a na hřbitovech se slouží čtené nebo zpívané mše.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Dříve lidé věřili, že právě v tento den mohly duše vystupovat z očistce. Podle toho, jaký byl jejich pozemský život, mohly živým pomáhat nebo se i mstít. (Námět pro: K. J. Erben – Kytice, Svatební košile)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Žádné svátky či oslavy se neobešly bez jídla – především se peklo. (Koleda = „chodit po rohlíkách“).</a:t>
            </a:r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468046" cy="1066800"/>
          </a:xfrm>
        </p:spPr>
        <p:txBody>
          <a:bodyPr anchor="ctr">
            <a:noAutofit/>
          </a:bodyPr>
          <a:lstStyle/>
          <a:p>
            <a:pPr algn="ctr"/>
            <a:r>
              <a:rPr lang="cs-CZ" sz="6600" dirty="0" smtClean="0"/>
              <a:t>Pověry a tradice: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265839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647700"/>
            <a:ext cx="7467600" cy="556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8116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836712"/>
            <a:ext cx="8540054" cy="5688632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Proti našim Dušičkám je to svátek stvořený pro děti – mohou se vydovádět.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Tento svátek nemá v naší zemi dlouhou tradici.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Tradice </a:t>
            </a:r>
            <a:r>
              <a:rPr lang="cs-CZ" sz="2000" dirty="0"/>
              <a:t>H</a:t>
            </a:r>
            <a:r>
              <a:rPr lang="cs-CZ" sz="2000" dirty="0" smtClean="0"/>
              <a:t>alloweenu velice stará – původ u Keltů – „</a:t>
            </a:r>
            <a:r>
              <a:rPr lang="cs-CZ" sz="2000" dirty="0" err="1" smtClean="0"/>
              <a:t>Samhain</a:t>
            </a:r>
            <a:r>
              <a:rPr lang="cs-CZ" sz="2000" dirty="0" smtClean="0"/>
              <a:t>“ = „Konec léta“. Probíhala poslední den v keltském roce 31. října = den, kdy čarodějnice, kouzelníci a duchové se lidem mstili a strašili je.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Potomci starých </a:t>
            </a:r>
            <a:r>
              <a:rPr lang="cs-CZ" sz="2000" dirty="0"/>
              <a:t>K</a:t>
            </a:r>
            <a:r>
              <a:rPr lang="cs-CZ" sz="2000" dirty="0" smtClean="0"/>
              <a:t>eltů a Irové tento svátek přivezli do Ameriky – tady se hojně rozšířil.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Halloween se spojuje s nadpřirozenými silami, raduje se ze tmy a je nejstrašidelnějším dnem v roce.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Patří k němu: netopýři, černé kočky, pavouci, vlkodlaci a upíři.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Děti v různých kostýmech a maskách obcházejí domy a žádají sladkosti a čokolády (= naše koledování). Kdo je neobdaruje, je obětí různých lotrovin.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Typickou ozdobou Halloweenu jsou prořezané dýně se svíčkou uvnitř.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116632"/>
            <a:ext cx="8396038" cy="648072"/>
          </a:xfrm>
        </p:spPr>
        <p:txBody>
          <a:bodyPr anchor="t">
            <a:noAutofit/>
          </a:bodyPr>
          <a:lstStyle/>
          <a:p>
            <a:pPr algn="ctr"/>
            <a:r>
              <a:rPr lang="cs-CZ" dirty="0" smtClean="0"/>
              <a:t>Halloween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8671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468046" cy="4990296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 Kdy slavíme tzv. Dušičky a jakým způsobem?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Jaký svátek je obdobou českých Dušiček ve světě, ale ne z hlediska tradic a zvyklostí a jaká je typická ozdoba?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 Jak se lidově říkalo koledě při Dušičkách a proč?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Ke kterému národu sahají kořeny této tradice?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540054" cy="1066800"/>
          </a:xfrm>
        </p:spPr>
        <p:txBody>
          <a:bodyPr anchor="ctr">
            <a:noAutofit/>
          </a:bodyPr>
          <a:lstStyle/>
          <a:p>
            <a:pPr algn="ctr"/>
            <a:r>
              <a:rPr lang="cs-CZ" sz="6600" dirty="0">
                <a:solidFill>
                  <a:srgbClr val="FFFFFF"/>
                </a:solidFill>
              </a:rPr>
              <a:t>Opakování: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636820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468046" cy="5062304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 Dušičky slavíme 2. listopadu; uctívání zemřelých – zdobení hrobů, mše, zapalování svíček, apod.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Halloween; prořezaná dýně se svíčkou.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 „Chodit po rohlíkách“ – koledníci dostávali pečivo.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Keltové</a:t>
            </a:r>
          </a:p>
          <a:p>
            <a:pPr marL="342900" indent="-342900">
              <a:buFont typeface="+mj-lt"/>
              <a:buAutoNum type="arabicParenR"/>
            </a:pP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468046" cy="1066800"/>
          </a:xfrm>
        </p:spPr>
        <p:txBody>
          <a:bodyPr anchor="ctr">
            <a:noAutofit/>
          </a:bodyPr>
          <a:lstStyle/>
          <a:p>
            <a:pPr algn="ctr"/>
            <a:r>
              <a:rPr lang="cs-CZ" sz="6600" dirty="0" smtClean="0"/>
              <a:t>Řešení: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165258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108006" cy="5062304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i="1" dirty="0"/>
              <a:t>Výchova k občanství: učebnice vytvořená v souladu s RVP ZV</a:t>
            </a:r>
            <a:r>
              <a:rPr lang="cs-CZ" sz="2800" dirty="0"/>
              <a:t>. 3. vyd. Brno: Nová škola, 2012. ISBN 978-80-7289-367-6.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i="1" dirty="0"/>
              <a:t>Občanská výchova: učebnice pro ZŠ a víceletá gymnázia</a:t>
            </a:r>
            <a:r>
              <a:rPr lang="cs-CZ" sz="2800" dirty="0"/>
              <a:t>. 2. vyd. Plzeň: Fraus, 2009. ISBN 978-80-7238-886-8.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 ŠOTTNEROVÁ, Dagmar. </a:t>
            </a:r>
            <a:r>
              <a:rPr lang="cs-CZ" sz="2800" i="1" dirty="0"/>
              <a:t>Lidové tradice</a:t>
            </a:r>
            <a:r>
              <a:rPr lang="cs-CZ" sz="2800" dirty="0"/>
              <a:t>. 1. vyd. Olomouc: </a:t>
            </a:r>
            <a:r>
              <a:rPr lang="cs-CZ" sz="2800" dirty="0" err="1"/>
              <a:t>Rubico</a:t>
            </a:r>
            <a:r>
              <a:rPr lang="cs-CZ" sz="2800" dirty="0"/>
              <a:t>, 2009. ISBN 978-80-7346-096-9.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 VELEBNÁ, Eva a Karel MAJER. </a:t>
            </a:r>
            <a:r>
              <a:rPr lang="cs-CZ" sz="2800" i="1" dirty="0"/>
              <a:t>Lidové zvyky a obyčeje v křesťanském roce</a:t>
            </a:r>
            <a:r>
              <a:rPr lang="cs-CZ" sz="2800" dirty="0"/>
              <a:t>. 1. vyd. Praha: </a:t>
            </a:r>
            <a:r>
              <a:rPr lang="cs-CZ" sz="2800" dirty="0" err="1"/>
              <a:t>Albra</a:t>
            </a:r>
            <a:r>
              <a:rPr lang="cs-CZ" sz="2800" dirty="0"/>
              <a:t>, 1996. ISBN 250-030.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/>
              <a:t>Zdroje: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822838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324030" cy="4724400"/>
          </a:xfrm>
        </p:spPr>
        <p:txBody>
          <a:bodyPr anchor="ctr">
            <a:normAutofit/>
          </a:bodyPr>
          <a:lstStyle/>
          <a:p>
            <a:pPr marL="285750" indent="-285750" algn="ctr">
              <a:buFont typeface="Arial" pitchFamily="34" charset="0"/>
              <a:buChar char="•"/>
            </a:pPr>
            <a:r>
              <a:rPr lang="cs-CZ" sz="4000" dirty="0" smtClean="0"/>
              <a:t>Obrázky jsou uloženy </a:t>
            </a:r>
            <a:br>
              <a:rPr lang="cs-CZ" sz="4000" dirty="0" smtClean="0"/>
            </a:br>
            <a:r>
              <a:rPr lang="cs-CZ" sz="4000" dirty="0" smtClean="0"/>
              <a:t>s hypertextovými odkazy.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1839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95</TotalTime>
  <Words>538</Words>
  <Application>Microsoft Office PowerPoint</Application>
  <PresentationFormat>Předvádění na obrazovce (4:3)</PresentationFormat>
  <Paragraphs>51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Mylar</vt:lpstr>
      <vt:lpstr>Rok v jeho proměnách a slavnostech</vt:lpstr>
      <vt:lpstr>Dušičky</vt:lpstr>
      <vt:lpstr>Prezentace aplikace PowerPoint</vt:lpstr>
      <vt:lpstr>Metodika:</vt:lpstr>
      <vt:lpstr>Prezentace aplikace PowerPoint</vt:lpstr>
      <vt:lpstr>Dušičky – 2. listopadu</vt:lpstr>
      <vt:lpstr>Historie svátku:</vt:lpstr>
      <vt:lpstr>Pověry a tradice:</vt:lpstr>
      <vt:lpstr>Prezentace aplikace PowerPoint</vt:lpstr>
      <vt:lpstr>Halloween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 v jeho proměnách a slavnostech</dc:title>
  <dc:creator>Machová Alena</dc:creator>
  <cp:lastModifiedBy>Machová Alena</cp:lastModifiedBy>
  <cp:revision>23</cp:revision>
  <dcterms:created xsi:type="dcterms:W3CDTF">2013-01-06T22:06:19Z</dcterms:created>
  <dcterms:modified xsi:type="dcterms:W3CDTF">2013-01-07T12:17:47Z</dcterms:modified>
</cp:coreProperties>
</file>