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4" r:id="rId7"/>
    <p:sldId id="269" r:id="rId8"/>
    <p:sldId id="262" r:id="rId9"/>
    <p:sldId id="265" r:id="rId10"/>
    <p:sldId id="263" r:id="rId11"/>
    <p:sldId id="266" r:id="rId12"/>
    <p:sldId id="267" r:id="rId13"/>
    <p:sldId id="268" r:id="rId14"/>
    <p:sldId id="260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7A8E2334-40FF-4AA5-B922-824D7A48A78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F295533-EBDB-4776-93E0-9131519F40C8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imgres?q=husa%C5%99i&amp;hl=cs&amp;tbo=d&amp;biw=1366&amp;bih=667&amp;tbm=isch&amp;tbnid=plWaEoaTZXrerM:&amp;imgrefurl=http://www.husarskaakademie.wbs.cz/Vystroj-a-vyzbroj-.html&amp;docid=n257o68R2j6Q4M&amp;imgurl=http://husarskaakademie.wbs.cz/Husar6.jpg&amp;w=330&amp;h=335&amp;ei=cI_qUOaENaOR0AX664CYAg&amp;zoom=1&amp;iact=hc&amp;vpx=88&amp;vpy=113&amp;dur=1931&amp;hovh=226&amp;hovw=223&amp;tx=132&amp;ty=114&amp;sig=102017272120240730438&amp;page=1&amp;tbnh=144&amp;tbnw=141&amp;start=0&amp;ndsp=32&amp;ved=1t:429,r:1,s:0,i:88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268761"/>
            <a:ext cx="7772400" cy="1800200"/>
          </a:xfrm>
        </p:spPr>
        <p:txBody>
          <a:bodyPr/>
          <a:lstStyle/>
          <a:p>
            <a:r>
              <a:rPr lang="cs-CZ" dirty="0" smtClean="0"/>
              <a:t>Rok v jeho proměnách </a:t>
            </a:r>
            <a:br>
              <a:rPr lang="cs-CZ" dirty="0" smtClean="0"/>
            </a:br>
            <a:r>
              <a:rPr lang="cs-CZ" dirty="0" smtClean="0"/>
              <a:t>a slavnostech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>
            <a:normAutofit fontScale="92500"/>
          </a:bodyPr>
          <a:lstStyle/>
          <a:p>
            <a:r>
              <a:rPr lang="cs-CZ" b="1" u="sng" dirty="0" smtClean="0"/>
              <a:t>Svatý </a:t>
            </a:r>
            <a:r>
              <a:rPr lang="cs-CZ" b="1" u="sng" dirty="0"/>
              <a:t>M</a:t>
            </a:r>
            <a:r>
              <a:rPr lang="cs-CZ" b="1" u="sng" dirty="0" smtClean="0"/>
              <a:t>artin, svatá Kateřina, svatý Ondřej 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4227567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368152"/>
          </a:xfrm>
        </p:spPr>
        <p:txBody>
          <a:bodyPr anchor="t">
            <a:normAutofit fontScale="90000"/>
          </a:bodyPr>
          <a:lstStyle/>
          <a:p>
            <a:r>
              <a:rPr lang="cs-CZ" b="1" u="sng" dirty="0"/>
              <a:t>Svatý Martin, svatá Kateřina, svatý Ondřej </a:t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Základní škola Choltice, okres Pardubice – „Učíme se pro život“</a:t>
            </a:r>
          </a:p>
          <a:p>
            <a:r>
              <a:rPr lang="cs-CZ" dirty="0"/>
              <a:t>Šablona: č. III/2 Inovace a zkvalitnění výuky pomocí ICT</a:t>
            </a:r>
          </a:p>
          <a:p>
            <a:r>
              <a:rPr lang="cs-CZ" dirty="0"/>
              <a:t>Pořadové číslo: </a:t>
            </a:r>
            <a:r>
              <a:rPr lang="cs-CZ" dirty="0" smtClean="0"/>
              <a:t>46</a:t>
            </a:r>
            <a:endParaRPr lang="cs-CZ" dirty="0"/>
          </a:p>
          <a:p>
            <a:r>
              <a:rPr lang="cs-CZ" dirty="0"/>
              <a:t>Autor: Machová Alena</a:t>
            </a:r>
          </a:p>
          <a:p>
            <a:r>
              <a:rPr lang="cs-CZ" dirty="0"/>
              <a:t>Ověření ve výuce: 6. třída</a:t>
            </a:r>
          </a:p>
          <a:p>
            <a:r>
              <a:rPr lang="cs-CZ" dirty="0"/>
              <a:t>Datum ověření: </a:t>
            </a:r>
            <a:r>
              <a:rPr lang="cs-CZ" dirty="0" smtClean="0"/>
              <a:t>6. 11. </a:t>
            </a:r>
            <a:r>
              <a:rPr lang="cs-CZ" dirty="0"/>
              <a:t>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871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25" y="1724025"/>
            <a:ext cx="6889750" cy="34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8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/>
          <a:lstStyle/>
          <a:p>
            <a:r>
              <a:rPr lang="cs-CZ" dirty="0" smtClean="0"/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161777"/>
          </a:xfrm>
        </p:spPr>
        <p:txBody>
          <a:bodyPr>
            <a:normAutofit fontScale="92500" lnSpcReduction="20000"/>
          </a:bodyPr>
          <a:lstStyle/>
          <a:p>
            <a:pPr marL="502920" lvl="0" indent="-457200">
              <a:spcAft>
                <a:spcPts val="300"/>
              </a:spcAft>
              <a:buClr>
                <a:schemeClr val="bg2">
                  <a:lumMod val="10000"/>
                </a:schemeClr>
              </a:buClr>
              <a:buSzPct val="130000"/>
              <a:buFont typeface="Wingdings" pitchFamily="2" charset="2"/>
              <a:buChar char="Ø"/>
            </a:pPr>
            <a:r>
              <a:rPr lang="cs-CZ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Žákům promítneme prezentaci, kterou lze doplnit vlastním výkladem.</a:t>
            </a:r>
            <a:endParaRPr lang="cs-CZ" dirty="0">
              <a:solidFill>
                <a:prstClr val="black">
                  <a:lumMod val="75000"/>
                  <a:lumOff val="25000"/>
                </a:prstClr>
              </a:solidFill>
              <a:latin typeface="Trebuchet MS"/>
            </a:endParaRPr>
          </a:p>
          <a:p>
            <a:pPr marL="502920" lvl="0" indent="-457200">
              <a:spcAft>
                <a:spcPts val="300"/>
              </a:spcAft>
              <a:buClr>
                <a:schemeClr val="bg2">
                  <a:lumMod val="10000"/>
                </a:schemeClr>
              </a:buClr>
              <a:buSzPct val="130000"/>
              <a:buFont typeface="Wingdings" pitchFamily="2" charset="2"/>
              <a:buChar char="Ø"/>
            </a:pPr>
            <a:r>
              <a:rPr lang="cs-CZ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Z prezentace vybereme několik nejdůležitějších poznámek jako zápis. </a:t>
            </a:r>
          </a:p>
          <a:p>
            <a:pPr marL="502920" lvl="0" indent="-457200">
              <a:spcAft>
                <a:spcPts val="300"/>
              </a:spcAft>
              <a:buClr>
                <a:schemeClr val="bg2">
                  <a:lumMod val="10000"/>
                </a:schemeClr>
              </a:buClr>
              <a:buSzPct val="130000"/>
              <a:buFont typeface="Wingdings" pitchFamily="2" charset="2"/>
              <a:buChar char="Ø"/>
            </a:pPr>
            <a:r>
              <a:rPr lang="cs-CZ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Pro kontrolu pozornosti žáků při výkladu je určen závěrečný test.</a:t>
            </a:r>
            <a:br>
              <a:rPr lang="cs-CZ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</a:br>
            <a:endParaRPr lang="cs-CZ" dirty="0">
              <a:solidFill>
                <a:prstClr val="black">
                  <a:lumMod val="75000"/>
                  <a:lumOff val="25000"/>
                </a:prstClr>
              </a:solidFill>
              <a:latin typeface="Trebuchet MS"/>
            </a:endParaRPr>
          </a:p>
          <a:p>
            <a:pPr marL="502920" lvl="0" indent="-457200">
              <a:spcAft>
                <a:spcPts val="300"/>
              </a:spcAft>
              <a:buClr>
                <a:schemeClr val="bg2">
                  <a:lumMod val="10000"/>
                </a:schemeClr>
              </a:buClr>
              <a:buSzPct val="130000"/>
              <a:buFont typeface="Wingdings" pitchFamily="2" charset="2"/>
              <a:buChar char="Ø"/>
            </a:pPr>
            <a:r>
              <a:rPr lang="cs-CZ" u="sng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Cíl:</a:t>
            </a:r>
            <a:r>
              <a:rPr lang="cs-CZ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 Žáci by měli porozumět novým pojmům, seznámit se se zvyky a tradicemi.</a:t>
            </a:r>
            <a:br>
              <a:rPr lang="cs-CZ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</a:br>
            <a:endParaRPr lang="cs-CZ" dirty="0">
              <a:solidFill>
                <a:prstClr val="black">
                  <a:lumMod val="75000"/>
                  <a:lumOff val="25000"/>
                </a:prstClr>
              </a:solidFill>
              <a:latin typeface="Trebuchet MS"/>
            </a:endParaRPr>
          </a:p>
          <a:p>
            <a:pPr marL="502920" lvl="0" indent="-457200">
              <a:spcAft>
                <a:spcPts val="300"/>
              </a:spcAft>
              <a:buClr>
                <a:schemeClr val="bg2">
                  <a:lumMod val="10000"/>
                </a:schemeClr>
              </a:buClr>
              <a:buSzPct val="130000"/>
              <a:buFont typeface="Wingdings" pitchFamily="2" charset="2"/>
              <a:buChar char="Ø"/>
            </a:pPr>
            <a:r>
              <a:rPr lang="cs-CZ" u="sng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Klíčová slova:</a:t>
            </a:r>
            <a:r>
              <a:rPr lang="cs-CZ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 </a:t>
            </a:r>
            <a:r>
              <a:rPr lang="cs-CZ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Trebuchet MS"/>
              </a:rPr>
              <a:t>legenda, zvyky, pranostiky.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62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/>
          <a:lstStyle/>
          <a:p>
            <a:r>
              <a:rPr lang="cs-CZ" dirty="0" smtClean="0"/>
              <a:t>Svatý </a:t>
            </a:r>
            <a:r>
              <a:rPr lang="cs-CZ" dirty="0" smtClean="0"/>
              <a:t>Martin – 11. listopad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8928992" cy="494575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Legenda: </a:t>
            </a:r>
            <a:r>
              <a:rPr lang="cs-CZ" sz="2800" dirty="0" smtClean="0"/>
              <a:t>Narodil se ve 4. století, v rodině římského důstojníka. Na přání otce musel jako velmi mladý nedobrovolně vstoupit do císařské armády k jezdectvu.</a:t>
            </a:r>
            <a:br>
              <a:rPr lang="cs-CZ" sz="2800" dirty="0" smtClean="0"/>
            </a:br>
            <a:r>
              <a:rPr lang="cs-CZ" sz="2800" dirty="0" smtClean="0"/>
              <a:t>Jednou v zimě projížděl na bílém koni městskou branou a potkal chladem se třesoucího žebráka. Vzal svůj červený vojenský plášť, přeťal ho mečem a jednu polovinu žebrákovi daroval. V noci se mu zjevil Kristus </a:t>
            </a:r>
            <a:br>
              <a:rPr lang="cs-CZ" sz="2800" dirty="0" smtClean="0"/>
            </a:br>
            <a:r>
              <a:rPr lang="cs-CZ" sz="2800" dirty="0" smtClean="0"/>
              <a:t>s polovinou jeho pláště – důvod k odchodu od vojska. Přijal křest a žil skromným životem jako poustevník.</a:t>
            </a:r>
          </a:p>
          <a:p>
            <a:r>
              <a:rPr lang="cs-CZ" sz="2800" b="1" dirty="0" smtClean="0"/>
              <a:t>Po smrti roku 397 byl prohlášen za svatého.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8482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/>
          <a:lstStyle/>
          <a:p>
            <a:r>
              <a:rPr lang="cs-CZ" dirty="0" smtClean="0"/>
              <a:t>Svatý Martin – Patron, tradice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184576"/>
          </a:xfrm>
        </p:spPr>
        <p:txBody>
          <a:bodyPr/>
          <a:lstStyle/>
          <a:p>
            <a:r>
              <a:rPr lang="cs-CZ" dirty="0" smtClean="0"/>
              <a:t>Stal se </a:t>
            </a:r>
            <a:r>
              <a:rPr lang="cs-CZ" b="1" dirty="0" smtClean="0"/>
              <a:t>patronem jízdních vojáků </a:t>
            </a:r>
            <a:r>
              <a:rPr lang="cs-CZ" dirty="0" smtClean="0"/>
              <a:t>(husaři, dragouni) a jejich </a:t>
            </a:r>
            <a:r>
              <a:rPr lang="cs-CZ" b="1" dirty="0" smtClean="0"/>
              <a:t>koní</a:t>
            </a:r>
            <a:r>
              <a:rPr lang="cs-CZ" dirty="0" smtClean="0"/>
              <a:t>, později také patronem </a:t>
            </a:r>
            <a:r>
              <a:rPr lang="cs-CZ" b="1" dirty="0" smtClean="0"/>
              <a:t>kovářů</a:t>
            </a:r>
            <a:r>
              <a:rPr lang="cs-CZ" dirty="0" smtClean="0"/>
              <a:t> a dalších </a:t>
            </a:r>
            <a:r>
              <a:rPr lang="cs-CZ" b="1" dirty="0" smtClean="0"/>
              <a:t>řemeslníků</a:t>
            </a:r>
            <a:r>
              <a:rPr lang="cs-CZ" dirty="0" smtClean="0"/>
              <a:t>. Prostý lid ho považoval za ochránce </a:t>
            </a:r>
            <a:r>
              <a:rPr lang="cs-CZ" b="1" dirty="0" smtClean="0"/>
              <a:t>domácích zvířat – hus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Svatomartinské období je doba hodovní, posvícenská.</a:t>
            </a:r>
          </a:p>
          <a:p>
            <a:r>
              <a:rPr lang="cs-CZ" dirty="0" smtClean="0"/>
              <a:t>Se svátkem svatého Martina je spojeno mnoho </a:t>
            </a:r>
            <a:r>
              <a:rPr lang="cs-CZ" b="1" dirty="0" smtClean="0"/>
              <a:t>pranostik</a:t>
            </a:r>
            <a:r>
              <a:rPr lang="cs-CZ" dirty="0" smtClean="0"/>
              <a:t> – př.: Martin a Kateřina na blátě – Vánoce na ledě. Padá-li sníh toho dne neb </a:t>
            </a:r>
            <a:br>
              <a:rPr lang="cs-CZ" dirty="0" smtClean="0"/>
            </a:br>
            <a:r>
              <a:rPr lang="cs-CZ" dirty="0" smtClean="0"/>
              <a:t>v noci, říká se, že Martin přijel na bílém koni.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3776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31939"/>
            <a:ext cx="5616624" cy="570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9772" y="6294511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Husar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5031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r>
              <a:rPr lang="cs-CZ" dirty="0" smtClean="0"/>
              <a:t>Svatá </a:t>
            </a:r>
            <a:r>
              <a:rPr lang="cs-CZ" dirty="0" smtClean="0"/>
              <a:t>Kateřina – 25. listopad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712968" cy="5904656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Legenda: </a:t>
            </a:r>
            <a:r>
              <a:rPr lang="cs-CZ" sz="2800" dirty="0" smtClean="0"/>
              <a:t>Kateřina žila na rozhraní 3. a 4. století v Egyptě. Byla krásná, moudrá a vládla slovem. Vyznávala křesťanskou víru – vyzvala císaře, aby začal věřit v Boha, ale ten ji za to uvrhl do vězení. Kateřina byla </a:t>
            </a:r>
            <a:r>
              <a:rPr lang="cs-CZ" sz="2800" b="1" dirty="0" smtClean="0"/>
              <a:t>krutě mučena </a:t>
            </a:r>
            <a:r>
              <a:rPr lang="cs-CZ" sz="2800" dirty="0" smtClean="0"/>
              <a:t>(vytvořen zvláštní nástroj v podobě kola </a:t>
            </a:r>
            <a:br>
              <a:rPr lang="cs-CZ" sz="2800" dirty="0" smtClean="0"/>
            </a:br>
            <a:r>
              <a:rPr lang="cs-CZ" sz="2800" dirty="0" smtClean="0"/>
              <a:t>s hroty – uhodil do něj blesk a zničil ho). Nakonec byla Kateřina </a:t>
            </a:r>
            <a:r>
              <a:rPr lang="cs-CZ" sz="2800" b="1" dirty="0" smtClean="0"/>
              <a:t>sťata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Když bylo </a:t>
            </a:r>
            <a:r>
              <a:rPr lang="cs-CZ" sz="2800" dirty="0"/>
              <a:t>k</a:t>
            </a:r>
            <a:r>
              <a:rPr lang="cs-CZ" sz="2800" dirty="0" smtClean="0"/>
              <a:t>řesťanství uznáno jako rovnoprávně náboženství, byla </a:t>
            </a:r>
            <a:r>
              <a:rPr lang="cs-CZ" sz="2800" b="1" dirty="0" smtClean="0"/>
              <a:t>Kateřina prohlášena za svatou mučednici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Říká se, že její mrtvé tělo přemístili andělé do kláštera na hoře Sinaj.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4649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712968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Svatá Kateřina – patronka, tradice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54461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Velmi vzdělaná - patronkou </a:t>
            </a:r>
            <a:r>
              <a:rPr lang="cs-CZ" b="1" dirty="0" smtClean="0"/>
              <a:t>učenců a studentů</a:t>
            </a:r>
            <a:r>
              <a:rPr lang="cs-CZ" dirty="0" smtClean="0"/>
              <a:t>. </a:t>
            </a:r>
            <a:r>
              <a:rPr lang="cs-CZ" b="1" dirty="0" smtClean="0"/>
              <a:t>Ochránkyně</a:t>
            </a:r>
            <a:r>
              <a:rPr lang="cs-CZ" dirty="0" smtClean="0"/>
              <a:t> mnoha </a:t>
            </a:r>
            <a:r>
              <a:rPr lang="cs-CZ" b="1" dirty="0" smtClean="0"/>
              <a:t>významných univerzit </a:t>
            </a:r>
            <a:r>
              <a:rPr lang="cs-CZ" dirty="0" smtClean="0"/>
              <a:t>(Sorbonna v Paříži, Karlova univerzita v Praze). </a:t>
            </a:r>
            <a:r>
              <a:rPr lang="cs-CZ" b="1" dirty="0" smtClean="0"/>
              <a:t>Ochránkyně některých řemesel </a:t>
            </a:r>
            <a:r>
              <a:rPr lang="cs-CZ" dirty="0" smtClean="0"/>
              <a:t>– knihtiskařů, přadlen, kolářů.</a:t>
            </a:r>
          </a:p>
          <a:p>
            <a:r>
              <a:rPr lang="cs-CZ" dirty="0" smtClean="0"/>
              <a:t>Se svátkem svaté Kateřiny souvisely </a:t>
            </a:r>
            <a:r>
              <a:rPr lang="cs-CZ" b="1" dirty="0" smtClean="0"/>
              <a:t>zábavy </a:t>
            </a:r>
            <a:br>
              <a:rPr lang="cs-CZ" b="1" dirty="0" smtClean="0"/>
            </a:br>
            <a:r>
              <a:rPr lang="cs-CZ" b="1" dirty="0" smtClean="0"/>
              <a:t>a tancovačky</a:t>
            </a:r>
            <a:r>
              <a:rPr lang="cs-CZ" dirty="0"/>
              <a:t> </a:t>
            </a:r>
            <a:r>
              <a:rPr lang="cs-CZ" dirty="0" smtClean="0"/>
              <a:t>(poslední taneční zábavy v roce, poté nastává postní adventní období).</a:t>
            </a:r>
            <a:br>
              <a:rPr lang="cs-CZ" dirty="0" smtClean="0"/>
            </a:br>
            <a:r>
              <a:rPr lang="cs-CZ" dirty="0" smtClean="0"/>
              <a:t>Začínalo období </a:t>
            </a:r>
            <a:r>
              <a:rPr lang="cs-CZ" b="1" dirty="0" smtClean="0"/>
              <a:t>přástek.</a:t>
            </a:r>
          </a:p>
          <a:p>
            <a:r>
              <a:rPr lang="cs-CZ" b="1" dirty="0" smtClean="0"/>
              <a:t>Pranostiky: </a:t>
            </a:r>
            <a:r>
              <a:rPr lang="cs-CZ" dirty="0" smtClean="0"/>
              <a:t>Na svatou Kateřinu schováme se </a:t>
            </a:r>
            <a:br>
              <a:rPr lang="cs-CZ" dirty="0" smtClean="0"/>
            </a:br>
            <a:r>
              <a:rPr lang="cs-CZ" dirty="0" smtClean="0"/>
              <a:t>pod peřinu. Jaká svatá Kateřina, taková je celá zima.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89019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/>
          <a:lstStyle/>
          <a:p>
            <a:r>
              <a:rPr lang="cs-CZ" dirty="0" smtClean="0"/>
              <a:t>Svatý </a:t>
            </a:r>
            <a:r>
              <a:rPr lang="cs-CZ" dirty="0" smtClean="0"/>
              <a:t>Ondřej – 30. listopad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9036496" cy="5832648"/>
          </a:xfrm>
        </p:spPr>
        <p:txBody>
          <a:bodyPr>
            <a:noAutofit/>
          </a:bodyPr>
          <a:lstStyle/>
          <a:p>
            <a:r>
              <a:rPr lang="cs-CZ" b="1" dirty="0" smtClean="0"/>
              <a:t>Legenda: </a:t>
            </a:r>
            <a:r>
              <a:rPr lang="cs-CZ" dirty="0" smtClean="0"/>
              <a:t>Ondřej byl </a:t>
            </a:r>
            <a:r>
              <a:rPr lang="cs-CZ" b="1" dirty="0" smtClean="0"/>
              <a:t>prvním učedníkem Ježíše Krista.</a:t>
            </a:r>
            <a:r>
              <a:rPr lang="cs-CZ" dirty="0" smtClean="0"/>
              <a:t> Velice důležitá postava pro církev. Tímto dnem začíná </a:t>
            </a:r>
            <a:r>
              <a:rPr lang="cs-CZ" b="1" dirty="0" smtClean="0"/>
              <a:t>liturgický rok. </a:t>
            </a:r>
          </a:p>
          <a:p>
            <a:r>
              <a:rPr lang="cs-CZ" dirty="0" smtClean="0"/>
              <a:t>Narodil se v Palestině, s bratrem se věnovali rybářství. </a:t>
            </a:r>
          </a:p>
          <a:p>
            <a:r>
              <a:rPr lang="cs-CZ" dirty="0" smtClean="0"/>
              <a:t>Po Ježíšově smrti putoval světem a </a:t>
            </a:r>
            <a:r>
              <a:rPr lang="cs-CZ" b="1" dirty="0" smtClean="0"/>
              <a:t>šířil křesťanství</a:t>
            </a:r>
            <a:r>
              <a:rPr lang="cs-CZ" dirty="0" smtClean="0"/>
              <a:t>. </a:t>
            </a:r>
          </a:p>
          <a:p>
            <a:r>
              <a:rPr lang="cs-CZ" b="1" dirty="0" smtClean="0"/>
              <a:t>Za svou víru byl pronásledován </a:t>
            </a:r>
            <a:r>
              <a:rPr lang="cs-CZ" dirty="0" smtClean="0"/>
              <a:t>římským císařem Nerem – byl </a:t>
            </a:r>
            <a:r>
              <a:rPr lang="cs-CZ" b="1" dirty="0" smtClean="0"/>
              <a:t>vězněn a mučen</a:t>
            </a:r>
            <a:r>
              <a:rPr lang="cs-CZ" dirty="0" smtClean="0"/>
              <a:t>. Nakonec byl stejně </a:t>
            </a:r>
            <a:r>
              <a:rPr lang="cs-CZ" b="1" dirty="0" smtClean="0"/>
              <a:t>ukřižován jako Ježíš</a:t>
            </a:r>
            <a:r>
              <a:rPr lang="cs-CZ" dirty="0" smtClean="0"/>
              <a:t>, ale na </a:t>
            </a:r>
            <a:r>
              <a:rPr lang="cs-CZ" b="1" dirty="0" smtClean="0"/>
              <a:t>kříži ve tvaru písmene X </a:t>
            </a:r>
            <a:r>
              <a:rPr lang="cs-CZ" dirty="0" smtClean="0"/>
              <a:t>= </a:t>
            </a:r>
            <a:r>
              <a:rPr lang="cs-CZ" b="1" dirty="0" smtClean="0"/>
              <a:t>„Ondřejský kříž“.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356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6982"/>
            <a:ext cx="8229600" cy="883746"/>
          </a:xfrm>
        </p:spPr>
        <p:txBody>
          <a:bodyPr/>
          <a:lstStyle/>
          <a:p>
            <a:r>
              <a:rPr lang="cs-CZ" dirty="0" smtClean="0"/>
              <a:t>Svatý Ondřej - tradice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5472608"/>
          </a:xfrm>
        </p:spPr>
        <p:txBody>
          <a:bodyPr>
            <a:normAutofit/>
          </a:bodyPr>
          <a:lstStyle/>
          <a:p>
            <a:r>
              <a:rPr lang="cs-CZ" dirty="0" smtClean="0"/>
              <a:t>Považován za </a:t>
            </a:r>
            <a:r>
              <a:rPr lang="cs-CZ" b="1" dirty="0" smtClean="0"/>
              <a:t>ochránce a patrona zamilovaných</a:t>
            </a:r>
            <a:r>
              <a:rPr lang="cs-CZ" dirty="0" smtClean="0"/>
              <a:t>, zvláště </a:t>
            </a:r>
            <a:r>
              <a:rPr lang="cs-CZ" b="1" dirty="0" smtClean="0"/>
              <a:t>nevěst</a:t>
            </a:r>
            <a:r>
              <a:rPr lang="cs-CZ" dirty="0" smtClean="0"/>
              <a:t>. Snad proto svobodná děvčata praktikovala na svatého Ondřeje </a:t>
            </a:r>
            <a:r>
              <a:rPr lang="cs-CZ" b="1" dirty="0" smtClean="0"/>
              <a:t>různé věštby a hádání na milého</a:t>
            </a:r>
            <a:r>
              <a:rPr lang="cs-CZ" dirty="0" smtClean="0"/>
              <a:t>. </a:t>
            </a:r>
          </a:p>
          <a:p>
            <a:r>
              <a:rPr lang="cs-CZ" dirty="0" smtClean="0"/>
              <a:t>Tradovala se </a:t>
            </a:r>
            <a:r>
              <a:rPr lang="cs-CZ" b="1" dirty="0" smtClean="0"/>
              <a:t>pověra</a:t>
            </a:r>
            <a:r>
              <a:rPr lang="cs-CZ" dirty="0" smtClean="0"/>
              <a:t> o tom, co se komu v tuto noc zdá, to se určitě splní.</a:t>
            </a:r>
          </a:p>
          <a:p>
            <a:r>
              <a:rPr lang="cs-CZ" b="1" dirty="0" smtClean="0"/>
              <a:t>Pranostiky:</a:t>
            </a:r>
            <a:r>
              <a:rPr lang="cs-CZ" dirty="0" smtClean="0"/>
              <a:t> Když na Ondřeje sněží, sníh dlouho poleží. Svatý Ondřej dělá led a svatý Jiří jej láme. Poletují-li na svatého Ondřeje včely, bude neúrodný rok.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9467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24136"/>
          </a:xfrm>
        </p:spPr>
        <p:txBody>
          <a:bodyPr/>
          <a:lstStyle/>
          <a:p>
            <a:r>
              <a:rPr lang="cs-CZ" sz="4800" dirty="0" smtClean="0"/>
              <a:t>Opakování: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Kdy slavíme svátek svatého Martina?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Koho byl sv. Martin patronem?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Kdy slavíme </a:t>
            </a:r>
            <a:r>
              <a:rPr lang="cs-CZ" dirty="0"/>
              <a:t>svátek svaté </a:t>
            </a:r>
            <a:r>
              <a:rPr lang="cs-CZ" dirty="0" smtClean="0"/>
              <a:t>Kateřiny?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Čí je svatá Kateřina patronkou?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Kdy slavíme svátek svatého </a:t>
            </a:r>
            <a:r>
              <a:rPr lang="cs-CZ" dirty="0" smtClean="0"/>
              <a:t>Ondřeje?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Koho byl sv. </a:t>
            </a:r>
            <a:r>
              <a:rPr lang="cs-CZ" dirty="0" smtClean="0"/>
              <a:t>Ondřej </a:t>
            </a:r>
            <a:r>
              <a:rPr lang="cs-CZ" dirty="0"/>
              <a:t>patronem?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Řekni nějakou pranostiku, spojenou se sv. Martinem, Kateřinou nebo Ondřejem.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895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Řešení: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856984" cy="5305793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11. listopad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Patron jízdních vojáků, koní, řemeslníků, hus.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25. listopad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Patronka učenců, studentů, význam. univerzit.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 30. listopad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Patron zamilovaných, zvláště nevěst.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Pranostiky – viz.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6466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96752"/>
            <a:ext cx="8248708" cy="5472608"/>
          </a:xfrm>
        </p:spPr>
        <p:txBody>
          <a:bodyPr>
            <a:normAutofit fontScale="92500" lnSpcReduction="10000"/>
          </a:bodyPr>
          <a:lstStyle/>
          <a:p>
            <a:r>
              <a:rPr lang="cs-CZ" i="1" dirty="0"/>
              <a:t>Výchova k občanství: učebnice vytvořená 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>v </a:t>
            </a:r>
            <a:r>
              <a:rPr lang="cs-CZ" i="1" dirty="0"/>
              <a:t>souladu s RVP ZV</a:t>
            </a:r>
            <a:r>
              <a:rPr lang="cs-CZ" dirty="0"/>
              <a:t>. 3. vyd. Brno: Nová škola, 2012. ISBN 978-80-7289-367-6. </a:t>
            </a:r>
          </a:p>
          <a:p>
            <a:r>
              <a:rPr lang="cs-CZ" dirty="0"/>
              <a:t> </a:t>
            </a:r>
            <a:r>
              <a:rPr lang="cs-CZ" i="1" dirty="0"/>
              <a:t>Občanská výchova: učebnice pro ZŠ a víceletá gymnázia</a:t>
            </a:r>
            <a:r>
              <a:rPr lang="cs-CZ" dirty="0"/>
              <a:t>. 2. vyd. Plzeň: Fraus, 2009. ISBN 978-80-7238-886-8. </a:t>
            </a:r>
          </a:p>
          <a:p>
            <a:r>
              <a:rPr lang="cs-CZ" dirty="0"/>
              <a:t> ŠOTTNEROVÁ, Dagmar. </a:t>
            </a:r>
            <a:r>
              <a:rPr lang="cs-CZ" i="1" dirty="0"/>
              <a:t>Lidové tradice</a:t>
            </a:r>
            <a:r>
              <a:rPr lang="cs-CZ" dirty="0"/>
              <a:t>. 1. vyd. Olomouc: </a:t>
            </a:r>
            <a:r>
              <a:rPr lang="cs-CZ" dirty="0" err="1"/>
              <a:t>Rubico</a:t>
            </a:r>
            <a:r>
              <a:rPr lang="cs-CZ" dirty="0"/>
              <a:t>, 2009. ISBN 978-80-7346-096-9.</a:t>
            </a:r>
          </a:p>
          <a:p>
            <a:r>
              <a:rPr lang="cs-CZ" dirty="0"/>
              <a:t> VELEBNÁ, Eva a Karel MAJER. </a:t>
            </a:r>
            <a:r>
              <a:rPr lang="cs-CZ" i="1" dirty="0"/>
              <a:t>Lidové zvyky a obyčeje v křesťanském roce</a:t>
            </a:r>
            <a:r>
              <a:rPr lang="cs-CZ" dirty="0"/>
              <a:t>. 1. vyd. Praha: </a:t>
            </a:r>
            <a:r>
              <a:rPr lang="cs-CZ" dirty="0" err="1"/>
              <a:t>Albra</a:t>
            </a:r>
            <a:r>
              <a:rPr lang="cs-CZ" dirty="0"/>
              <a:t>, 1996. ISBN 250-030.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095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dirty="0" smtClean="0"/>
              <a:t>Zdroje obrázků: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Obrázky uloženy s hypertextovými odkazy.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1988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605</TotalTime>
  <Words>586</Words>
  <Application>Microsoft Office PowerPoint</Application>
  <PresentationFormat>Předvádění na obrazovce (4:3)</PresentationFormat>
  <Paragraphs>63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Brooklet</vt:lpstr>
      <vt:lpstr>Rok v jeho proměnách  a slavnostech</vt:lpstr>
      <vt:lpstr>Svatý Martin, svatá Kateřina, svatý Ondřej  </vt:lpstr>
      <vt:lpstr>Prezentace aplikace PowerPoint</vt:lpstr>
      <vt:lpstr>Metodika:</vt:lpstr>
      <vt:lpstr>Svatý Martin – 11. listopad</vt:lpstr>
      <vt:lpstr>Svatý Martin – Patron, tradice</vt:lpstr>
      <vt:lpstr>Prezentace aplikace PowerPoint</vt:lpstr>
      <vt:lpstr>Svatá Kateřina – 25. listopad</vt:lpstr>
      <vt:lpstr>Svatá Kateřina – patronka, tradice</vt:lpstr>
      <vt:lpstr>Svatý Ondřej – 30. listopad</vt:lpstr>
      <vt:lpstr>Svatý Ondřej - tradice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v jeho proměnách  a slavnostech</dc:title>
  <dc:creator>Machová Alena</dc:creator>
  <cp:lastModifiedBy>Machová Alena</cp:lastModifiedBy>
  <cp:revision>39</cp:revision>
  <dcterms:created xsi:type="dcterms:W3CDTF">2013-01-06T22:08:53Z</dcterms:created>
  <dcterms:modified xsi:type="dcterms:W3CDTF">2013-01-07T13:25:44Z</dcterms:modified>
</cp:coreProperties>
</file>