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0" r:id="rId5"/>
    <p:sldId id="262" r:id="rId6"/>
    <p:sldId id="263" r:id="rId7"/>
    <p:sldId id="266" r:id="rId8"/>
    <p:sldId id="267" r:id="rId9"/>
    <p:sldId id="268" r:id="rId10"/>
    <p:sldId id="269" r:id="rId11"/>
    <p:sldId id="264" r:id="rId12"/>
    <p:sldId id="265" r:id="rId13"/>
    <p:sldId id="259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916FB2C-5A43-4758-93B5-4DE2AF10009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2DB848B-003A-4D49-95FD-6E888AD34B3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16FB2C-5A43-4758-93B5-4DE2AF10009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DB848B-003A-4D49-95FD-6E888AD34B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916FB2C-5A43-4758-93B5-4DE2AF10009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72DB848B-003A-4D49-95FD-6E888AD34B3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16FB2C-5A43-4758-93B5-4DE2AF10009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DB848B-003A-4D49-95FD-6E888AD34B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16FB2C-5A43-4758-93B5-4DE2AF10009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DB848B-003A-4D49-95FD-6E888AD34B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16FB2C-5A43-4758-93B5-4DE2AF10009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DB848B-003A-4D49-95FD-6E888AD34B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916FB2C-5A43-4758-93B5-4DE2AF10009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DB848B-003A-4D49-95FD-6E888AD34B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16FB2C-5A43-4758-93B5-4DE2AF10009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DB848B-003A-4D49-95FD-6E888AD34B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16FB2C-5A43-4758-93B5-4DE2AF10009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DB848B-003A-4D49-95FD-6E888AD34B3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916FB2C-5A43-4758-93B5-4DE2AF10009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2DB848B-003A-4D49-95FD-6E888AD34B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E916FB2C-5A43-4758-93B5-4DE2AF10009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2DB848B-003A-4D49-95FD-6E888AD34B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E916FB2C-5A43-4758-93B5-4DE2AF100095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2DB848B-003A-4D49-95FD-6E888AD34B3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google.cz/imgres?q=adventn%C3%AD+kalend%C3%A1%C5%99&amp;num=10&amp;hl=cs&amp;tbo=d&amp;biw=1366&amp;bih=667&amp;tbm=isch&amp;tbnid=aU0cTpk7_cAQ-M:&amp;imgrefurl=http://www.hrackyucechuru.cz/hrackyucechuru/eshop/35-1-ADVENTNI-KALENDARE/0/5/396-Dreveny-adventni-kalendar-domecek&amp;docid=eNIRY709TPWZeM&amp;imgurl=http://www.hrackyucechuru.cz/fotky7624/fotos/_vyr_3963001251-Adventni-kalendar--domecek.jpg&amp;w=640&amp;h=480&amp;ei=Wz_rUPjeO4nTsgb-yoCAAg&amp;zoom=1&amp;iact=hc&amp;vpx=391&amp;vpy=162&amp;dur=789&amp;hovh=194&amp;hovw=259&amp;tx=131&amp;ty=132&amp;sig=102017272120240730438&amp;page=1&amp;tbnh=138&amp;tbnw=201&amp;start=0&amp;ndsp=23&amp;ved=1t:429,r:2,s:0,i:121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google.cz/imgres?q=adventn%C3%AD+v%C4%9Bnec&amp;hl=cs&amp;tbo=d&amp;biw=1366&amp;bih=667&amp;tbm=isch&amp;tbnid=G8wxukNZda8dgM:&amp;imgrefurl=http://www.qiti.cz/%3Ftype%3Dadvent%26color%3Dcer_hned&amp;docid=gwk5Fn_HVT6R5M&amp;imgurl=http://www.qiti.cz/images/wreaths/11_big.jpg&amp;w=800&amp;h=735&amp;ei=7UTrUIvGJdHMswbV14GIBw&amp;zoom=1&amp;iact=hc&amp;vpx=566&amp;vpy=328&amp;dur=737&amp;hovh=215&amp;hovw=234&amp;tx=110&amp;ty=131&amp;sig=102017272120240730438&amp;page=2&amp;tbnh=136&amp;tbnw=149&amp;start=21&amp;ndsp=28&amp;ved=1t:429,r:24,s:0,i:215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59832" y="533400"/>
            <a:ext cx="5760640" cy="1887488"/>
          </a:xfrm>
        </p:spPr>
        <p:txBody>
          <a:bodyPr/>
          <a:lstStyle/>
          <a:p>
            <a:r>
              <a:rPr lang="cs-CZ" dirty="0" smtClean="0"/>
              <a:t>Rok v jeho proměnách </a:t>
            </a:r>
            <a:br>
              <a:rPr lang="cs-CZ" dirty="0" smtClean="0"/>
            </a:br>
            <a:r>
              <a:rPr lang="cs-CZ" dirty="0" smtClean="0"/>
              <a:t>a slavnostech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anchor="ctr">
            <a:noAutofit/>
          </a:bodyPr>
          <a:lstStyle/>
          <a:p>
            <a:pPr algn="ctr"/>
            <a:r>
              <a:rPr lang="cs-CZ" sz="9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Advent</a:t>
            </a:r>
            <a:endParaRPr lang="cs-CZ" sz="9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8859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Advent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9416"/>
            <a:ext cx="7992888" cy="4987936"/>
          </a:xfrm>
        </p:spPr>
        <p:txBody>
          <a:bodyPr/>
          <a:lstStyle/>
          <a:p>
            <a:r>
              <a:rPr lang="cs-CZ" sz="3200" dirty="0" smtClean="0"/>
              <a:t>Základní škola Choltice, okres Pardubice – „Učíme se pro život“</a:t>
            </a:r>
          </a:p>
          <a:p>
            <a:r>
              <a:rPr lang="cs-CZ" sz="3200" dirty="0" smtClean="0"/>
              <a:t>Šablona: č. III/2 Inovace a zkvalitnění výuky pomocí ICT</a:t>
            </a:r>
          </a:p>
          <a:p>
            <a:r>
              <a:rPr lang="cs-CZ" sz="3200" dirty="0" smtClean="0"/>
              <a:t>Pořadové číslo: 48</a:t>
            </a:r>
          </a:p>
          <a:p>
            <a:r>
              <a:rPr lang="cs-CZ" sz="3200" dirty="0" smtClean="0"/>
              <a:t>Autor: Machová Alena</a:t>
            </a:r>
          </a:p>
          <a:p>
            <a:r>
              <a:rPr lang="cs-CZ" sz="3200" dirty="0" smtClean="0"/>
              <a:t>Ověření ve výuce: 6. třída</a:t>
            </a:r>
          </a:p>
          <a:p>
            <a:r>
              <a:rPr lang="cs-CZ" sz="3200" dirty="0" smtClean="0"/>
              <a:t>Datum ověření: 4. 12. 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7449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125" y="1724025"/>
            <a:ext cx="6889750" cy="340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1611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>
            <a:normAutofit/>
          </a:bodyPr>
          <a:lstStyle/>
          <a:p>
            <a:pPr algn="l"/>
            <a:r>
              <a:rPr lang="cs-CZ" sz="4800" dirty="0" smtClean="0"/>
              <a:t>Metodika: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064896" cy="5184576"/>
          </a:xfrm>
        </p:spPr>
        <p:txBody>
          <a:bodyPr>
            <a:normAutofit/>
          </a:bodyPr>
          <a:lstStyle/>
          <a:p>
            <a:r>
              <a:rPr lang="cs-CZ" dirty="0" smtClean="0"/>
              <a:t>Žákům promítneme prezentaci, kterou lze doplnit vlastním výkladem.</a:t>
            </a:r>
          </a:p>
          <a:p>
            <a:r>
              <a:rPr lang="cs-CZ" dirty="0" smtClean="0"/>
              <a:t>Z prezentace vybereme několik nejdůležitějších poznámek jako zápis. </a:t>
            </a:r>
          </a:p>
          <a:p>
            <a:r>
              <a:rPr lang="cs-CZ" dirty="0" smtClean="0"/>
              <a:t>Pro kontrolu pozornosti žáků při výkladu je určen závěrečný test.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Cíl: Žáci by měli porozumět novým pojmům, seznámit se se zvyky a tradicemi.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Klíčová slova: </a:t>
            </a:r>
            <a:r>
              <a:rPr lang="cs-CZ" dirty="0" smtClean="0"/>
              <a:t>tradice</a:t>
            </a:r>
            <a:r>
              <a:rPr lang="cs-CZ" dirty="0" smtClean="0"/>
              <a:t>, </a:t>
            </a:r>
            <a:r>
              <a:rPr lang="cs-CZ" dirty="0" smtClean="0"/>
              <a:t>zvyky, </a:t>
            </a:r>
            <a:r>
              <a:rPr lang="cs-CZ" dirty="0" smtClean="0"/>
              <a:t>adventní kalendář, adventní věnec.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282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064896" cy="936104"/>
          </a:xfrm>
        </p:spPr>
        <p:txBody>
          <a:bodyPr anchor="ctr">
            <a:noAutofit/>
          </a:bodyPr>
          <a:lstStyle/>
          <a:p>
            <a:pPr algn="ctr"/>
            <a:r>
              <a:rPr lang="cs-CZ" sz="4800" dirty="0" smtClean="0"/>
              <a:t>Charakteristika období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208912" cy="5544616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Slovo </a:t>
            </a:r>
            <a:r>
              <a:rPr lang="cs-CZ" sz="2800" b="1" dirty="0" smtClean="0"/>
              <a:t>„advent“ </a:t>
            </a:r>
            <a:r>
              <a:rPr lang="cs-CZ" sz="2800" dirty="0" smtClean="0"/>
              <a:t>pochází z latinského slova </a:t>
            </a:r>
            <a:r>
              <a:rPr lang="cs-CZ" sz="2800" b="1" i="1" dirty="0" smtClean="0"/>
              <a:t>„</a:t>
            </a:r>
            <a:r>
              <a:rPr lang="cs-CZ" sz="2800" b="1" i="1" dirty="0" err="1"/>
              <a:t>a</a:t>
            </a:r>
            <a:r>
              <a:rPr lang="cs-CZ" sz="2800" b="1" i="1" dirty="0" err="1" smtClean="0"/>
              <a:t>dventus</a:t>
            </a:r>
            <a:r>
              <a:rPr lang="cs-CZ" sz="2800" b="1" i="1" dirty="0" smtClean="0"/>
              <a:t>“ </a:t>
            </a:r>
            <a:r>
              <a:rPr lang="cs-CZ" sz="2800" b="1" dirty="0" smtClean="0"/>
              <a:t>= „příchod“.</a:t>
            </a:r>
            <a:r>
              <a:rPr lang="cs-CZ" sz="2800" b="1" dirty="0" smtClean="0"/>
              <a:t>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Věřící lid se v tomto čase připravoval </a:t>
            </a:r>
            <a:br>
              <a:rPr lang="cs-CZ" sz="2800" dirty="0" smtClean="0"/>
            </a:br>
            <a:r>
              <a:rPr lang="cs-CZ" sz="2800" dirty="0" smtClean="0"/>
              <a:t>a očekával příchod (narození) Spasitele (Krista, Mesiáše)- zbožné </a:t>
            </a:r>
            <a:r>
              <a:rPr lang="cs-CZ" sz="2800" b="1" dirty="0" smtClean="0"/>
              <a:t>rozjímání</a:t>
            </a:r>
            <a:r>
              <a:rPr lang="cs-CZ" sz="2800" dirty="0" smtClean="0"/>
              <a:t>, dodržování </a:t>
            </a:r>
            <a:r>
              <a:rPr lang="cs-CZ" sz="2800" b="1" dirty="0" smtClean="0"/>
              <a:t>půstu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Podstata adventu vychází </a:t>
            </a:r>
            <a:r>
              <a:rPr lang="cs-CZ" sz="2800" b="1" dirty="0" smtClean="0"/>
              <a:t>z křesťanské filosofie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Adventní období </a:t>
            </a:r>
            <a:r>
              <a:rPr lang="cs-CZ" sz="2800" b="1" dirty="0" smtClean="0"/>
              <a:t>vrcholí 24. prosince </a:t>
            </a:r>
            <a:r>
              <a:rPr lang="cs-CZ" sz="2800" dirty="0" smtClean="0"/>
              <a:t>na Štědrý den, kdy se narodil Ježíš.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5410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7848872" cy="1008112"/>
          </a:xfrm>
        </p:spPr>
        <p:txBody>
          <a:bodyPr>
            <a:noAutofit/>
          </a:bodyPr>
          <a:lstStyle/>
          <a:p>
            <a:r>
              <a:rPr lang="cs-CZ" sz="4800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</a:rPr>
              <a:t>Charakteristika období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7992888" cy="5544616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Adventní období </a:t>
            </a:r>
            <a:r>
              <a:rPr lang="cs-CZ" sz="2400" b="1" dirty="0" smtClean="0"/>
              <a:t>trvá 4 týdny </a:t>
            </a:r>
            <a:r>
              <a:rPr lang="cs-CZ" sz="2400" dirty="0" smtClean="0"/>
              <a:t>– </a:t>
            </a:r>
            <a:r>
              <a:rPr lang="cs-CZ" sz="2400" b="1" dirty="0" smtClean="0"/>
              <a:t>počet dní </a:t>
            </a:r>
            <a:r>
              <a:rPr lang="cs-CZ" sz="2400" dirty="0" smtClean="0"/>
              <a:t>je </a:t>
            </a:r>
            <a:r>
              <a:rPr lang="cs-CZ" sz="2400" b="1" dirty="0" smtClean="0"/>
              <a:t>pohyblivý</a:t>
            </a:r>
            <a:r>
              <a:rPr lang="cs-CZ" sz="2400" dirty="0" smtClean="0"/>
              <a:t> (nejméně 22 dní a nejvíce 28 dní), protože začíná nedělí, která je nejblíže svátku svatého Ondřeje. Poslední adventní neděle (4.) připadá vždy na neděli před 25. prosincem.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Štědrý večer je považován za předvečer </a:t>
            </a:r>
            <a:r>
              <a:rPr lang="cs-CZ" sz="2400" b="1" dirty="0" smtClean="0"/>
              <a:t>hlavního vánočního svátku</a:t>
            </a:r>
            <a:r>
              <a:rPr lang="cs-CZ" sz="2400" dirty="0" smtClean="0"/>
              <a:t> = </a:t>
            </a:r>
            <a:r>
              <a:rPr lang="cs-CZ" sz="2400" b="1" dirty="0" smtClean="0"/>
              <a:t>25. prosinec – Boží hod</a:t>
            </a:r>
            <a:r>
              <a:rPr lang="cs-CZ" sz="2400" dirty="0" smtClean="0"/>
              <a:t>.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I když to bylo </a:t>
            </a:r>
            <a:r>
              <a:rPr lang="cs-CZ" sz="2400" b="1" dirty="0" smtClean="0"/>
              <a:t>období intenzivního duchovního života</a:t>
            </a:r>
            <a:r>
              <a:rPr lang="cs-CZ" sz="2400" dirty="0" smtClean="0"/>
              <a:t>, konaly se i </a:t>
            </a:r>
            <a:r>
              <a:rPr lang="cs-CZ" sz="2400" b="1" dirty="0" smtClean="0"/>
              <a:t>různé zábavy </a:t>
            </a:r>
            <a:r>
              <a:rPr lang="cs-CZ" sz="2400" dirty="0" smtClean="0"/>
              <a:t>(spojitost s životy významných světců; viz. předešlé prezentace).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33493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7992888" cy="1008112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Adventní kalendář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7848872" cy="5616624"/>
          </a:xfrm>
        </p:spPr>
        <p:txBody>
          <a:bodyPr>
            <a:noAutofit/>
          </a:bodyPr>
          <a:lstStyle/>
          <a:p>
            <a:r>
              <a:rPr lang="cs-CZ" sz="2400" dirty="0" smtClean="0"/>
              <a:t>Měřítkem adventu jsou čtyři adventní neděle:</a:t>
            </a:r>
          </a:p>
          <a:p>
            <a:pPr lvl="1"/>
            <a:r>
              <a:rPr lang="cs-CZ" sz="2000" dirty="0" smtClean="0">
                <a:solidFill>
                  <a:srgbClr val="002060"/>
                </a:solidFill>
              </a:rPr>
              <a:t>První = železná</a:t>
            </a:r>
          </a:p>
          <a:p>
            <a:pPr lvl="1"/>
            <a:r>
              <a:rPr lang="cs-CZ" sz="2000" dirty="0" smtClean="0">
                <a:solidFill>
                  <a:srgbClr val="002060"/>
                </a:solidFill>
              </a:rPr>
              <a:t>Druhá = bronzová</a:t>
            </a:r>
          </a:p>
          <a:p>
            <a:pPr lvl="1"/>
            <a:r>
              <a:rPr lang="cs-CZ" sz="2000" dirty="0" smtClean="0">
                <a:solidFill>
                  <a:srgbClr val="002060"/>
                </a:solidFill>
              </a:rPr>
              <a:t>Třetí = stříbrná</a:t>
            </a:r>
          </a:p>
          <a:p>
            <a:pPr lvl="1"/>
            <a:r>
              <a:rPr lang="cs-CZ" sz="2000" dirty="0" smtClean="0">
                <a:solidFill>
                  <a:srgbClr val="002060"/>
                </a:solidFill>
              </a:rPr>
              <a:t>Čtvrtá = zlatá (nejblíže ke Štědrému dni)</a:t>
            </a:r>
            <a:r>
              <a:rPr lang="cs-CZ" sz="2400" dirty="0" smtClean="0">
                <a:solidFill>
                  <a:srgbClr val="002060"/>
                </a:solidFill>
              </a:rPr>
              <a:t/>
            </a:r>
            <a:br>
              <a:rPr lang="cs-CZ" sz="2400" dirty="0" smtClean="0">
                <a:solidFill>
                  <a:srgbClr val="002060"/>
                </a:solidFill>
              </a:rPr>
            </a:br>
            <a:endParaRPr lang="cs-CZ" sz="2400" dirty="0" smtClean="0">
              <a:solidFill>
                <a:srgbClr val="002060"/>
              </a:solidFill>
            </a:endParaRPr>
          </a:p>
          <a:p>
            <a:r>
              <a:rPr lang="cs-CZ" sz="2400" dirty="0" smtClean="0"/>
              <a:t>Adventní kalendář = předmět, který má dětem hravou formou přiblížit představu o čase.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/>
              <a:t>Společným znakem je 24 dílků, z nichž každý symbolizuje jeden den od 1. prosince. Různými způsoby (odkrývání, obracení, odstřižení, ujídání) děti tyto dílky „likvidují“ – mají představu o tom, „kdy už přijde Ježíšek“.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58971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43000"/>
            <a:ext cx="7296472" cy="5472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19536" y="440726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Adventní kalendář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5044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239000" cy="936104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Adventní věnec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064896" cy="5616624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Věnec = symbol vítězství, královské důstojnosti.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Adventní věnec </a:t>
            </a:r>
            <a:r>
              <a:rPr lang="cs-CZ" sz="2400" dirty="0" smtClean="0"/>
              <a:t>= hold tomu, kdo je očekáván </a:t>
            </a:r>
            <a:br>
              <a:rPr lang="cs-CZ" sz="2400" dirty="0" smtClean="0"/>
            </a:br>
            <a:r>
              <a:rPr lang="cs-CZ" sz="2400" dirty="0" smtClean="0"/>
              <a:t>a přichází jako vítěz – Ježíš Kristus.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Kruhová podoba věnce symbolizuje </a:t>
            </a:r>
            <a:r>
              <a:rPr lang="cs-CZ" sz="2400" b="1" dirty="0" smtClean="0"/>
              <a:t>věčnost</a:t>
            </a:r>
            <a:r>
              <a:rPr lang="cs-CZ" sz="24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Tento zvyk je starý zhruba 150 let. Základním prvkem tradičního adventního věnce jsou 4 svíčky = 4 adventní neděle, které se postupně zapalují (na zlatou neděli svítí všechny čtyři).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Barva adventu je </a:t>
            </a:r>
            <a:r>
              <a:rPr lang="cs-CZ" sz="2400" b="1" dirty="0" smtClean="0"/>
              <a:t>fialová</a:t>
            </a:r>
            <a:r>
              <a:rPr lang="cs-CZ" sz="2400" dirty="0" smtClean="0"/>
              <a:t> (podle církve); v současnosti se ale používají různé barvy.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14163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842559"/>
            <a:ext cx="6232007" cy="5725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39331" y="188640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Adventní věnec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79120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239000" cy="864096"/>
          </a:xfrm>
        </p:spPr>
        <p:txBody>
          <a:bodyPr>
            <a:normAutofit/>
          </a:bodyPr>
          <a:lstStyle/>
          <a:p>
            <a:r>
              <a:rPr lang="cs-CZ" sz="5400" dirty="0" smtClean="0"/>
              <a:t>Opakování: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7643192" cy="5330992"/>
          </a:xfrm>
        </p:spPr>
        <p:txBody>
          <a:bodyPr>
            <a:normAutofit lnSpcReduction="1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3200" dirty="0" smtClean="0"/>
              <a:t>Co znamená slovo „advent“?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3200" dirty="0" smtClean="0"/>
              <a:t>Kdy začíná adventní období?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3200" dirty="0" smtClean="0"/>
              <a:t>Který den je považován za hlavní vánoční svátek?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3200" dirty="0" smtClean="0"/>
              <a:t>K čemu slouží adventní kalendář?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3200" dirty="0" smtClean="0"/>
              <a:t>Co symbolizuje adventní věnec a jaké je barva adventu?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49744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239000" cy="864096"/>
          </a:xfrm>
        </p:spPr>
        <p:txBody>
          <a:bodyPr>
            <a:normAutofit/>
          </a:bodyPr>
          <a:lstStyle/>
          <a:p>
            <a:r>
              <a:rPr lang="cs-CZ" sz="5400" dirty="0" smtClean="0"/>
              <a:t>Řešení: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7848872" cy="5688632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„Advent“ = „příchod“ – doba očekávání příchodu Spasitele (Krista).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Začíná v neděli, která je nejblíže svátku svatého Ondřeje.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25. prosinec = Boží hod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Hravou formou dětem oznamuje příchod Ježíška.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Věnec je holdem příchodu Krista, věčnost; barva adventu je fialová.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11645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Zdroje: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848872" cy="4846320"/>
          </a:xfrm>
        </p:spPr>
        <p:txBody>
          <a:bodyPr>
            <a:normAutofit/>
          </a:bodyPr>
          <a:lstStyle/>
          <a:p>
            <a:r>
              <a:rPr lang="cs-CZ" i="1" dirty="0" smtClean="0"/>
              <a:t>Výchova k občanství: učebnice vytvořená </a:t>
            </a:r>
            <a:br>
              <a:rPr lang="cs-CZ" i="1" dirty="0" smtClean="0"/>
            </a:br>
            <a:r>
              <a:rPr lang="cs-CZ" i="1" dirty="0" smtClean="0"/>
              <a:t>v souladu s RVP ZV</a:t>
            </a:r>
            <a:r>
              <a:rPr lang="cs-CZ" dirty="0" smtClean="0"/>
              <a:t>. 3. vyd. Brno: Nová škola, 2012. ISBN 978-80-7289-367-6. </a:t>
            </a:r>
          </a:p>
          <a:p>
            <a:r>
              <a:rPr lang="cs-CZ" dirty="0" smtClean="0"/>
              <a:t> </a:t>
            </a:r>
            <a:r>
              <a:rPr lang="cs-CZ" i="1" dirty="0" smtClean="0"/>
              <a:t>Občanská výchova: učebnice pro ZŠ </a:t>
            </a:r>
            <a:br>
              <a:rPr lang="cs-CZ" i="1" dirty="0" smtClean="0"/>
            </a:br>
            <a:r>
              <a:rPr lang="cs-CZ" i="1" dirty="0" smtClean="0"/>
              <a:t>a víceletá gymnázia</a:t>
            </a:r>
            <a:r>
              <a:rPr lang="cs-CZ" dirty="0" smtClean="0"/>
              <a:t>. 2. vyd. Plzeň: Fraus, 2009. ISBN 978-80-7238-886-8. </a:t>
            </a:r>
          </a:p>
          <a:p>
            <a:r>
              <a:rPr lang="cs-CZ" dirty="0" smtClean="0"/>
              <a:t> ŠOTTNEROVÁ, Dagmar. </a:t>
            </a:r>
            <a:r>
              <a:rPr lang="cs-CZ" i="1" dirty="0" smtClean="0"/>
              <a:t>Lidové tradice</a:t>
            </a:r>
            <a:r>
              <a:rPr lang="cs-CZ" dirty="0" smtClean="0"/>
              <a:t>. 1. vyd. Olomouc: </a:t>
            </a:r>
            <a:r>
              <a:rPr lang="cs-CZ" dirty="0" err="1" smtClean="0"/>
              <a:t>Rubico</a:t>
            </a:r>
            <a:r>
              <a:rPr lang="cs-CZ" dirty="0" smtClean="0"/>
              <a:t>, 2009. ISBN 978-80-7346-096-9.</a:t>
            </a:r>
          </a:p>
          <a:p>
            <a:r>
              <a:rPr lang="cs-CZ" dirty="0" smtClean="0"/>
              <a:t> VELEBNÁ, Eva a Karel MAJER. </a:t>
            </a:r>
            <a:r>
              <a:rPr lang="cs-CZ" i="1" dirty="0" smtClean="0"/>
              <a:t>Lidové zvyky </a:t>
            </a:r>
            <a:br>
              <a:rPr lang="cs-CZ" i="1" dirty="0" smtClean="0"/>
            </a:br>
            <a:r>
              <a:rPr lang="cs-CZ" i="1" dirty="0" smtClean="0"/>
              <a:t>a obyčeje v křesťanském roce</a:t>
            </a:r>
            <a:r>
              <a:rPr lang="cs-CZ" dirty="0" smtClean="0"/>
              <a:t>. 1. vyd. Praha: </a:t>
            </a:r>
            <a:r>
              <a:rPr lang="cs-CZ" dirty="0" err="1" smtClean="0"/>
              <a:t>Albra</a:t>
            </a:r>
            <a:r>
              <a:rPr lang="cs-CZ" dirty="0" smtClean="0"/>
              <a:t>, 1996. ISBN 250-030.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5233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dirty="0" smtClean="0"/>
              <a:t>Zdroje obrázků: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cs-CZ" sz="4400" dirty="0" smtClean="0"/>
              <a:t>Obrázky jsou uloženy </a:t>
            </a:r>
            <a:br>
              <a:rPr lang="cs-CZ" sz="4400" dirty="0" smtClean="0"/>
            </a:br>
            <a:r>
              <a:rPr lang="cs-CZ" sz="4400" dirty="0" smtClean="0"/>
              <a:t>s hypertextovými odkazy.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176045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85</TotalTime>
  <Words>355</Words>
  <Application>Microsoft Office PowerPoint</Application>
  <PresentationFormat>Předvádění na obrazovce (4:3)</PresentationFormat>
  <Paragraphs>59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Rok v jeho proměnách  a slavnostech</vt:lpstr>
      <vt:lpstr>Advent</vt:lpstr>
      <vt:lpstr>Prezentace aplikace PowerPoint</vt:lpstr>
      <vt:lpstr>Metodika:</vt:lpstr>
      <vt:lpstr>Charakteristika období</vt:lpstr>
      <vt:lpstr>Charakteristika období</vt:lpstr>
      <vt:lpstr>Adventní kalendář</vt:lpstr>
      <vt:lpstr>Prezentace aplikace PowerPoint</vt:lpstr>
      <vt:lpstr>Adventní věnec</vt:lpstr>
      <vt:lpstr>Prezentace aplikace PowerPoint</vt:lpstr>
      <vt:lpstr>Opakování:</vt:lpstr>
      <vt:lpstr>Řešení:</vt:lpstr>
      <vt:lpstr>Zdroje: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Rok v jeho proměnách a slavnostech</dc:title>
  <dc:creator>Machová Alena</dc:creator>
  <cp:lastModifiedBy>Machová Alena</cp:lastModifiedBy>
  <cp:revision>24</cp:revision>
  <dcterms:created xsi:type="dcterms:W3CDTF">2013-01-07T13:04:06Z</dcterms:created>
  <dcterms:modified xsi:type="dcterms:W3CDTF">2013-01-07T22:06:25Z</dcterms:modified>
</cp:coreProperties>
</file>