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2" r:id="rId6"/>
    <p:sldId id="265" r:id="rId7"/>
    <p:sldId id="268" r:id="rId8"/>
    <p:sldId id="266" r:id="rId9"/>
    <p:sldId id="267" r:id="rId10"/>
    <p:sldId id="263" r:id="rId11"/>
    <p:sldId id="264" r:id="rId12"/>
    <p:sldId id="259" r:id="rId13"/>
    <p:sldId id="26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392B2-4395-498E-9F46-2F41D8EF234F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D6DA7-9C09-4F79-8605-08D1A2EA3E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392B2-4395-498E-9F46-2F41D8EF234F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D6DA7-9C09-4F79-8605-08D1A2EA3E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392B2-4395-498E-9F46-2F41D8EF234F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D6DA7-9C09-4F79-8605-08D1A2EA3E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392B2-4395-498E-9F46-2F41D8EF234F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D6DA7-9C09-4F79-8605-08D1A2EA3E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392B2-4395-498E-9F46-2F41D8EF234F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D6DA7-9C09-4F79-8605-08D1A2EA3E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392B2-4395-498E-9F46-2F41D8EF234F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D6DA7-9C09-4F79-8605-08D1A2EA3E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392B2-4395-498E-9F46-2F41D8EF234F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D6DA7-9C09-4F79-8605-08D1A2EA3E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392B2-4395-498E-9F46-2F41D8EF234F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D6DA7-9C09-4F79-8605-08D1A2EA3E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392B2-4395-498E-9F46-2F41D8EF234F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D6DA7-9C09-4F79-8605-08D1A2EA3E73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392B2-4395-498E-9F46-2F41D8EF234F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D6DA7-9C09-4F79-8605-08D1A2EA3E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1392B2-4395-498E-9F46-2F41D8EF234F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D6DA7-9C09-4F79-8605-08D1A2EA3E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1392B2-4395-498E-9F46-2F41D8EF234F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8D6DA7-9C09-4F79-8605-08D1A2EA3E73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google.cz/imgres?q=betl%C3%A9m&amp;hl=cs&amp;tbo=d&amp;biw=1366&amp;bih=667&amp;tbm=isch&amp;tbnid=AFHOrL_ojJD8hM:&amp;imgrefurl=http://www.betlem.cz/cs/muzeum/trebechovicky-probostuv-betlem/&amp;docid=xoMoJcRjLf8GOM&amp;imgurl=http://www.betlem.cz/public/Image/Kviz/probostuv_betlem-_soucasnost.jpg&amp;w=3579&amp;h=1311&amp;ei=CVPrUL7pCIadtAbo-4HIAQ&amp;zoom=1&amp;iact=hc&amp;vpx=127&amp;vpy=139&amp;dur=1944&amp;hovh=136&amp;hovw=371&amp;tx=126&amp;ty=59&amp;sig=102017272120240730438&amp;page=1&amp;tbnh=104&amp;tbnw=247&amp;start=0&amp;ndsp=20&amp;ved=1t:429,r:14,s:0,i:193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188641"/>
            <a:ext cx="6696744" cy="1944215"/>
          </a:xfrm>
        </p:spPr>
        <p:txBody>
          <a:bodyPr/>
          <a:lstStyle/>
          <a:p>
            <a:pPr algn="ctr"/>
            <a:r>
              <a:rPr lang="cs-CZ" dirty="0" smtClean="0"/>
              <a:t>Rok v jeho proměnách </a:t>
            </a:r>
            <a:br>
              <a:rPr lang="cs-CZ" dirty="0" smtClean="0"/>
            </a:br>
            <a:r>
              <a:rPr lang="cs-CZ" dirty="0" smtClean="0"/>
              <a:t>a slavnostech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2708920"/>
            <a:ext cx="7560840" cy="1656184"/>
          </a:xfrm>
        </p:spPr>
        <p:txBody>
          <a:bodyPr anchor="ctr">
            <a:noAutofit/>
          </a:bodyPr>
          <a:lstStyle/>
          <a:p>
            <a:pPr algn="ctr"/>
            <a:r>
              <a:rPr lang="cs-CZ" sz="6000" u="sng" dirty="0" smtClean="0">
                <a:solidFill>
                  <a:schemeClr val="tx1"/>
                </a:solidFill>
              </a:rPr>
              <a:t>Vánoce - historie</a:t>
            </a:r>
            <a:endParaRPr lang="cs-CZ" sz="6000" u="sng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3929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1"/>
            <a:ext cx="6984776" cy="1080120"/>
          </a:xfrm>
        </p:spPr>
        <p:txBody>
          <a:bodyPr/>
          <a:lstStyle/>
          <a:p>
            <a:pPr algn="ctr"/>
            <a:r>
              <a:rPr lang="cs-CZ" sz="6000" u="sng" dirty="0" smtClean="0"/>
              <a:t>Vánoce - historie</a:t>
            </a:r>
            <a:endParaRPr lang="cs-CZ" sz="60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12777"/>
            <a:ext cx="7883035" cy="5184576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Základní škola Choltice, okres Pardubice – „Učíme se pro život“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Šablona: č. III/2 Inovace a zkvalitnění výuky pomocí ICT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Pořadové číslo: 49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Autor: Machová Alena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Ověření ve výuce: 6. třída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Datum ověření: 11. 12. 2012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9302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7125" y="1724025"/>
            <a:ext cx="6889750" cy="3408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8987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1"/>
            <a:ext cx="7883035" cy="1008111"/>
          </a:xfrm>
        </p:spPr>
        <p:txBody>
          <a:bodyPr/>
          <a:lstStyle/>
          <a:p>
            <a:pPr algn="l"/>
            <a:r>
              <a:rPr lang="cs-CZ" sz="5400" u="sng" dirty="0" smtClean="0"/>
              <a:t>Metodika:</a:t>
            </a:r>
            <a:endParaRPr lang="cs-CZ" sz="5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7"/>
            <a:ext cx="7811027" cy="5256584"/>
          </a:xfrm>
        </p:spPr>
        <p:txBody>
          <a:bodyPr>
            <a:normAutofit fontScale="92500"/>
          </a:bodyPr>
          <a:lstStyle/>
          <a:p>
            <a:r>
              <a:rPr lang="cs-CZ" sz="2800" dirty="0">
                <a:solidFill>
                  <a:schemeClr val="bg1"/>
                </a:solidFill>
              </a:rPr>
              <a:t>Žákům promítneme prezentaci, kterou lze doplnit vlastním výkladem.</a:t>
            </a:r>
          </a:p>
          <a:p>
            <a:r>
              <a:rPr lang="cs-CZ" sz="2800" dirty="0">
                <a:solidFill>
                  <a:schemeClr val="bg1"/>
                </a:solidFill>
              </a:rPr>
              <a:t>Z prezentace vybereme několik nejdůležitějších poznámek jako zápis. </a:t>
            </a:r>
          </a:p>
          <a:p>
            <a:r>
              <a:rPr lang="cs-CZ" sz="2800" dirty="0">
                <a:solidFill>
                  <a:schemeClr val="bg1"/>
                </a:solidFill>
              </a:rPr>
              <a:t>Pro kontrolu pozornosti žáků při výkladu je určen závěrečný test.</a:t>
            </a:r>
            <a:br>
              <a:rPr lang="cs-CZ" sz="2800" dirty="0">
                <a:solidFill>
                  <a:schemeClr val="bg1"/>
                </a:solidFill>
              </a:rPr>
            </a:b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>
                <a:solidFill>
                  <a:schemeClr val="bg1"/>
                </a:solidFill>
              </a:rPr>
              <a:t>Cíl: Žáci by měli porozumět novým pojmům, seznámit se se zvyky a tradicemi.</a:t>
            </a:r>
            <a:br>
              <a:rPr lang="cs-CZ" sz="2800" dirty="0">
                <a:solidFill>
                  <a:schemeClr val="bg1"/>
                </a:solidFill>
              </a:rPr>
            </a:b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>
                <a:solidFill>
                  <a:schemeClr val="bg1"/>
                </a:solidFill>
              </a:rPr>
              <a:t>Klíčová slova: legenda, zvyky, pranostiky.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7968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7200800" cy="924475"/>
          </a:xfrm>
        </p:spPr>
        <p:txBody>
          <a:bodyPr/>
          <a:lstStyle/>
          <a:p>
            <a:pPr algn="ctr"/>
            <a:r>
              <a:rPr lang="cs-CZ" sz="4400" u="sng" dirty="0" smtClean="0"/>
              <a:t>Historický původ Vánoc:</a:t>
            </a:r>
            <a:endParaRPr lang="cs-CZ" sz="4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96752"/>
            <a:ext cx="8712968" cy="5400599"/>
          </a:xfrm>
        </p:spPr>
        <p:txBody>
          <a:bodyPr anchor="t"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Tradice českých Vánoc mají </a:t>
            </a:r>
            <a:r>
              <a:rPr lang="cs-CZ" sz="2400" b="1" dirty="0" smtClean="0">
                <a:solidFill>
                  <a:schemeClr val="bg1"/>
                </a:solidFill>
              </a:rPr>
              <a:t>počátky v době pohanské.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Koloběh v přírodě </a:t>
            </a:r>
            <a:r>
              <a:rPr lang="cs-CZ" sz="2400" dirty="0" smtClean="0">
                <a:solidFill>
                  <a:schemeClr val="bg1"/>
                </a:solidFill>
              </a:rPr>
              <a:t>souvisí se slunečním cyklem 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– slunce je symbolem životadárné síly.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Tři významné proměny v přírodě </a:t>
            </a:r>
            <a:r>
              <a:rPr lang="cs-CZ" sz="2400" dirty="0" smtClean="0">
                <a:solidFill>
                  <a:schemeClr val="bg1"/>
                </a:solidFill>
              </a:rPr>
              <a:t>– s těmi 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se spojovali svátky, když ještě nebyl znám kalendář.</a:t>
            </a:r>
          </a:p>
          <a:p>
            <a:pPr marL="914400" lvl="1" indent="-457200">
              <a:buFont typeface="+mj-lt"/>
              <a:buAutoNum type="arabicParenR"/>
            </a:pPr>
            <a:r>
              <a:rPr lang="cs-CZ" sz="2200" dirty="0" smtClean="0">
                <a:solidFill>
                  <a:schemeClr val="bg1"/>
                </a:solidFill>
              </a:rPr>
              <a:t>Svátek Vesny = jara, probuzení Slunce</a:t>
            </a:r>
          </a:p>
          <a:p>
            <a:pPr marL="914400" lvl="1" indent="-457200">
              <a:buFont typeface="+mj-lt"/>
              <a:buAutoNum type="arabicParenR"/>
            </a:pPr>
            <a:r>
              <a:rPr lang="cs-CZ" sz="2200" dirty="0" smtClean="0">
                <a:solidFill>
                  <a:schemeClr val="bg1"/>
                </a:solidFill>
              </a:rPr>
              <a:t>Svátek růstu úrody = Slunce v plné síle</a:t>
            </a:r>
          </a:p>
          <a:p>
            <a:pPr marL="914400" lvl="1" indent="-457200">
              <a:buFont typeface="+mj-lt"/>
              <a:buAutoNum type="arabicParenR"/>
            </a:pPr>
            <a:r>
              <a:rPr lang="cs-CZ" sz="2200" dirty="0" smtClean="0">
                <a:solidFill>
                  <a:schemeClr val="bg1"/>
                </a:solidFill>
              </a:rPr>
              <a:t>Zimní slunovrat = Slunce ztratilo svou sílu, ale lidé věřili v jeho „znovuzrození“.</a:t>
            </a:r>
          </a:p>
          <a:p>
            <a:pPr marL="514350" indent="-457200"/>
            <a:r>
              <a:rPr lang="cs-CZ" sz="2400" b="1" dirty="0" smtClean="0">
                <a:solidFill>
                  <a:schemeClr val="bg1"/>
                </a:solidFill>
              </a:rPr>
              <a:t>Zimní slunovrat </a:t>
            </a:r>
            <a:r>
              <a:rPr lang="cs-CZ" sz="2400" dirty="0" smtClean="0">
                <a:solidFill>
                  <a:schemeClr val="bg1"/>
                </a:solidFill>
              </a:rPr>
              <a:t>= nejpřirozenější začátek nového roku. (Změna nastává po zavedení kalendáře.)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765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1"/>
            <a:ext cx="7955043" cy="1152128"/>
          </a:xfrm>
        </p:spPr>
        <p:txBody>
          <a:bodyPr/>
          <a:lstStyle/>
          <a:p>
            <a:r>
              <a:rPr lang="cs-CZ" sz="5400" u="sng" dirty="0" smtClean="0"/>
              <a:t>Narození Ježíše </a:t>
            </a:r>
            <a:r>
              <a:rPr lang="cs-CZ" sz="5400" u="sng" dirty="0"/>
              <a:t>K</a:t>
            </a:r>
            <a:r>
              <a:rPr lang="cs-CZ" sz="5400" u="sng" dirty="0" smtClean="0"/>
              <a:t>rista</a:t>
            </a:r>
            <a:endParaRPr lang="cs-CZ" sz="5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7883035" cy="5256583"/>
          </a:xfrm>
        </p:spPr>
        <p:txBody>
          <a:bodyPr anchor="t">
            <a:normAutofit lnSpcReduction="10000"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Křesťanské učení sepsáno v Bibli. O životě Ježíše pojednává druhá část Bible = nový zákon.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Židovský národ, který trpěl pod vládou římské říše věřil v nové lepší časy – předzvěstí mělo být narození Mesiáše (Krista) – měl se jmenovat Ježíš.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Zvěstování: </a:t>
            </a:r>
            <a:r>
              <a:rPr lang="cs-CZ" sz="2400" dirty="0" smtClean="0">
                <a:solidFill>
                  <a:schemeClr val="bg1"/>
                </a:solidFill>
              </a:rPr>
              <a:t> Bůh poslal anděla Gabriela do Nazaretu, aby Marii zvěstoval, že nabyla milosti Boží, sestoupí na ni Duch svatý a ona porodí „svaté“ dítě = Syn Boží, který se bude jmenovat Ježíš.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Betlémský příběh byl blízký především prostým lidem.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6804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2656"/>
            <a:ext cx="8649530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3789040"/>
            <a:ext cx="813690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>
                <a:solidFill>
                  <a:schemeClr val="bg1"/>
                </a:solidFill>
              </a:rPr>
              <a:t>Třebechovický Proboštův betlém je jediným betlémem v České republice prohlášeným za národní kulturní památku (v roce </a:t>
            </a:r>
            <a:r>
              <a:rPr lang="cs-CZ" sz="3200" dirty="0" smtClean="0">
                <a:solidFill>
                  <a:schemeClr val="bg1"/>
                </a:solidFill>
              </a:rPr>
              <a:t>1999).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7427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1411559"/>
          </a:xfrm>
        </p:spPr>
        <p:txBody>
          <a:bodyPr/>
          <a:lstStyle/>
          <a:p>
            <a:pPr algn="ctr"/>
            <a:r>
              <a:rPr lang="cs-CZ" sz="4400" u="sng" dirty="0" smtClean="0"/>
              <a:t>Časové zařazení </a:t>
            </a:r>
            <a:br>
              <a:rPr lang="cs-CZ" sz="4400" u="sng" dirty="0" smtClean="0"/>
            </a:br>
            <a:r>
              <a:rPr lang="cs-CZ" sz="4400" u="sng" dirty="0" smtClean="0"/>
              <a:t>a průběh svátků</a:t>
            </a:r>
            <a:endParaRPr lang="cs-CZ" sz="4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07361"/>
            <a:ext cx="8280920" cy="4789991"/>
          </a:xfrm>
        </p:spPr>
        <p:txBody>
          <a:bodyPr anchor="t">
            <a:normAutofit lnSpcReduction="10000"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23. prosinec </a:t>
            </a:r>
            <a:r>
              <a:rPr lang="cs-CZ" sz="2400" dirty="0" smtClean="0">
                <a:solidFill>
                  <a:schemeClr val="bg1"/>
                </a:solidFill>
              </a:rPr>
              <a:t>= končí advent (přípravné období) a začínají vánoční svátky.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24. prosinec = Štědrý den</a:t>
            </a:r>
            <a:br>
              <a:rPr lang="cs-CZ" sz="2400" b="1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Slaví se památka Adama a Evy, prvních lidí, které Bůh stvořil. 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Tento den se z liturgického hlediska označuje jako „vigilie“ = „bdělost“ – očekávání slavného dne, narození Ježíše.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Večerní nadílka – štědrost Boha Otce.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25.prosinec = Hod boží vánoční</a:t>
            </a:r>
            <a:br>
              <a:rPr lang="cs-CZ" sz="2400" b="1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Narození Ježíše v Betlémě – slaví se Půlnoční mší. Den plný rozjímání, návštěv, hodování, nesmí se pracovat.</a:t>
            </a:r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0238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16633"/>
            <a:ext cx="7920880" cy="792087"/>
          </a:xfrm>
        </p:spPr>
        <p:txBody>
          <a:bodyPr/>
          <a:lstStyle/>
          <a:p>
            <a:r>
              <a:rPr lang="cs-CZ" sz="3600" u="sng" dirty="0">
                <a:solidFill>
                  <a:prstClr val="white"/>
                </a:solidFill>
              </a:rPr>
              <a:t>Časové zařazení </a:t>
            </a:r>
            <a:r>
              <a:rPr lang="cs-CZ" sz="3600" u="sng" dirty="0" smtClean="0">
                <a:solidFill>
                  <a:prstClr val="white"/>
                </a:solidFill>
              </a:rPr>
              <a:t>a </a:t>
            </a:r>
            <a:r>
              <a:rPr lang="cs-CZ" sz="3600" u="sng" dirty="0">
                <a:solidFill>
                  <a:prstClr val="white"/>
                </a:solidFill>
              </a:rPr>
              <a:t>průběh svátků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08720"/>
            <a:ext cx="8352928" cy="5688633"/>
          </a:xfrm>
        </p:spPr>
        <p:txBody>
          <a:bodyPr anchor="t">
            <a:normAutofit fontScale="92500" lnSpcReduction="10000"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26. prosince = Svatý Štěpán</a:t>
            </a:r>
            <a:br>
              <a:rPr lang="cs-CZ" sz="2400" b="1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Mučedník a patron zedníků, kameníků, tesařů, kočích 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a koní.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Tradicí v tento den jsou obchůzky koledníků.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Nesouvisí přímo s vánočními svátky, na počest kazatele, který hlásal o příchodu Ježíše.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27. prosinec = Svatý Jan Evangelista</a:t>
            </a:r>
            <a:br>
              <a:rPr lang="cs-CZ" sz="2400" b="1" dirty="0" smtClean="0">
                <a:solidFill>
                  <a:schemeClr val="bg1"/>
                </a:solidFill>
              </a:rPr>
            </a:br>
            <a:r>
              <a:rPr lang="cs-CZ" sz="2400" dirty="0">
                <a:solidFill>
                  <a:schemeClr val="bg1"/>
                </a:solidFill>
              </a:rPr>
              <a:t>V</a:t>
            </a:r>
            <a:r>
              <a:rPr lang="cs-CZ" sz="2400" dirty="0" smtClean="0">
                <a:solidFill>
                  <a:schemeClr val="bg1"/>
                </a:solidFill>
              </a:rPr>
              <a:t> současnosti se již tento den neslaví, dříve na počest apoštola, který se staral o Ježíšovu matku po jeho smrti.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Patron spisovatelů, písařů, tiskařů a knihařů.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28. prosinec = Svátek Mláďátek</a:t>
            </a:r>
            <a:br>
              <a:rPr lang="cs-CZ" sz="2400" b="1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Mláďátka – podle Bible betlémské děti, které dal povraždit král Herodes, když marně hledal malého Ježíše.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V dnešní době připomínán pouze při mších v kostelech.</a:t>
            </a:r>
            <a:endParaRPr lang="cs-CZ" sz="2400" b="1" dirty="0" smtClean="0">
              <a:solidFill>
                <a:schemeClr val="bg1"/>
              </a:solidFill>
            </a:endParaRPr>
          </a:p>
          <a:p>
            <a:endParaRPr lang="cs-CZ" sz="2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0976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1"/>
            <a:ext cx="7883035" cy="1080120"/>
          </a:xfrm>
        </p:spPr>
        <p:txBody>
          <a:bodyPr/>
          <a:lstStyle/>
          <a:p>
            <a:r>
              <a:rPr lang="cs-CZ" sz="5400" u="sng" dirty="0" smtClean="0"/>
              <a:t>Opakování:</a:t>
            </a:r>
            <a:endParaRPr lang="cs-CZ" sz="5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556792"/>
            <a:ext cx="7416824" cy="4896543"/>
          </a:xfrm>
        </p:spPr>
        <p:txBody>
          <a:bodyPr anchor="t">
            <a:normAutofit/>
          </a:bodyPr>
          <a:lstStyle/>
          <a:p>
            <a:pPr>
              <a:lnSpc>
                <a:spcPct val="150000"/>
              </a:lnSpc>
              <a:buFont typeface="+mj-lt"/>
              <a:buAutoNum type="arabicParenR"/>
            </a:pPr>
            <a:r>
              <a:rPr lang="cs-CZ" sz="2400" dirty="0" smtClean="0">
                <a:solidFill>
                  <a:schemeClr val="bg1"/>
                </a:solidFill>
              </a:rPr>
              <a:t>S čím si lidé spojovali svátky, když ještě neznali kalendář?</a:t>
            </a:r>
          </a:p>
          <a:p>
            <a:pPr>
              <a:lnSpc>
                <a:spcPct val="150000"/>
              </a:lnSpc>
              <a:buFont typeface="+mj-lt"/>
              <a:buAutoNum type="arabicParenR"/>
            </a:pPr>
            <a:r>
              <a:rPr lang="cs-CZ" sz="2400" dirty="0" smtClean="0">
                <a:solidFill>
                  <a:schemeClr val="bg1"/>
                </a:solidFill>
              </a:rPr>
              <a:t>Kde se můžete seznámit s příběhem Ježíše Krista?</a:t>
            </a:r>
          </a:p>
          <a:p>
            <a:pPr>
              <a:lnSpc>
                <a:spcPct val="150000"/>
              </a:lnSpc>
              <a:buFont typeface="+mj-lt"/>
              <a:buAutoNum type="arabicParenR"/>
            </a:pPr>
            <a:r>
              <a:rPr lang="cs-CZ" sz="2400" dirty="0" smtClean="0">
                <a:solidFill>
                  <a:schemeClr val="bg1"/>
                </a:solidFill>
              </a:rPr>
              <a:t>Kdy se Ježíš Kristus narodil?</a:t>
            </a:r>
          </a:p>
          <a:p>
            <a:pPr>
              <a:lnSpc>
                <a:spcPct val="150000"/>
              </a:lnSpc>
              <a:buFont typeface="+mj-lt"/>
              <a:buAutoNum type="arabicParenR"/>
            </a:pPr>
            <a:r>
              <a:rPr lang="cs-CZ" sz="2400" dirty="0" smtClean="0">
                <a:solidFill>
                  <a:schemeClr val="bg1"/>
                </a:solidFill>
              </a:rPr>
              <a:t>Kdo zvěstoval panně Marii narození syna?</a:t>
            </a:r>
          </a:p>
          <a:p>
            <a:pPr>
              <a:lnSpc>
                <a:spcPct val="150000"/>
              </a:lnSpc>
              <a:buFont typeface="+mj-lt"/>
              <a:buAutoNum type="arabicParenR"/>
            </a:pPr>
            <a:r>
              <a:rPr lang="cs-CZ" sz="2400" dirty="0" smtClean="0">
                <a:solidFill>
                  <a:schemeClr val="bg1"/>
                </a:solidFill>
              </a:rPr>
              <a:t>Jaké bylo Ježíšovo poselství?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0056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3" y="260647"/>
            <a:ext cx="7272808" cy="1296145"/>
          </a:xfrm>
        </p:spPr>
        <p:txBody>
          <a:bodyPr/>
          <a:lstStyle/>
          <a:p>
            <a:r>
              <a:rPr lang="cs-CZ" sz="5400" u="sng" dirty="0" smtClean="0"/>
              <a:t>Řešení:</a:t>
            </a:r>
            <a:endParaRPr lang="cs-CZ" sz="5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7883035" cy="5040559"/>
          </a:xfrm>
        </p:spPr>
        <p:txBody>
          <a:bodyPr anchor="t">
            <a:norm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400" dirty="0" smtClean="0">
                <a:solidFill>
                  <a:schemeClr val="bg1"/>
                </a:solidFill>
              </a:rPr>
              <a:t>Významné proměny v přírodě – svátky jara, úrody, zimní slunovrat.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400" dirty="0" smtClean="0">
                <a:solidFill>
                  <a:schemeClr val="bg1"/>
                </a:solidFill>
              </a:rPr>
              <a:t>V Bibli – 2. část: Nový zákon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400" dirty="0" smtClean="0">
                <a:solidFill>
                  <a:schemeClr val="bg1"/>
                </a:solidFill>
              </a:rPr>
              <a:t>25. prosince = Hod </a:t>
            </a:r>
            <a:r>
              <a:rPr lang="cs-CZ" sz="2400" dirty="0">
                <a:solidFill>
                  <a:schemeClr val="bg1"/>
                </a:solidFill>
              </a:rPr>
              <a:t>b</a:t>
            </a:r>
            <a:r>
              <a:rPr lang="cs-CZ" sz="2400" dirty="0" smtClean="0">
                <a:solidFill>
                  <a:schemeClr val="bg1"/>
                </a:solidFill>
              </a:rPr>
              <a:t>oží vánoční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400" dirty="0" smtClean="0">
                <a:solidFill>
                  <a:schemeClr val="bg1"/>
                </a:solidFill>
              </a:rPr>
              <a:t>Anděl Gabriel.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arenR"/>
            </a:pPr>
            <a:r>
              <a:rPr lang="cs-CZ" sz="2400" dirty="0" smtClean="0">
                <a:solidFill>
                  <a:schemeClr val="bg1"/>
                </a:solidFill>
              </a:rPr>
              <a:t>Příslib lepších časů – vláda spravedlnosti, pokoje a míru.</a:t>
            </a:r>
          </a:p>
          <a:p>
            <a:pPr marL="457200" indent="-457200">
              <a:buFont typeface="+mj-lt"/>
              <a:buAutoNum type="arabicParenR"/>
            </a:pP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0180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9"/>
            <a:ext cx="7955043" cy="936104"/>
          </a:xfrm>
        </p:spPr>
        <p:txBody>
          <a:bodyPr/>
          <a:lstStyle/>
          <a:p>
            <a:pPr algn="l"/>
            <a:r>
              <a:rPr lang="cs-CZ" sz="5400" u="sng" dirty="0" smtClean="0"/>
              <a:t>Zdroje:</a:t>
            </a:r>
            <a:endParaRPr lang="cs-CZ" sz="5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7"/>
            <a:ext cx="7955043" cy="5184576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Výchova k občanství: učebnice vytvořená 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v souladu s RVP ZV. 3. vyd. Brno: Nová škola, 2012. ISBN 978-80-7289-367-6.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Občanská výchova: učebnice pro ZŠ a víceletá gymnázia. 2. vyd. Plzeň: Fraus, 2009. ISBN 978-80-7238-886-8.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ŠOTTNEROVÁ, Dagmar. Lidové tradice. 1. vyd. Olomouc: </a:t>
            </a:r>
            <a:r>
              <a:rPr lang="cs-CZ" sz="2400" dirty="0" err="1" smtClean="0">
                <a:solidFill>
                  <a:schemeClr val="bg1"/>
                </a:solidFill>
              </a:rPr>
              <a:t>Rubico</a:t>
            </a:r>
            <a:r>
              <a:rPr lang="cs-CZ" sz="2400" dirty="0" smtClean="0">
                <a:solidFill>
                  <a:schemeClr val="bg1"/>
                </a:solidFill>
              </a:rPr>
              <a:t>, 2009. ISBN 978-80-7346-096-9.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VELEBNÁ, Eva a Karel MAJER. Lidové zvyky 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a obyčeje v křesťanském roce. 1. vyd. Praha: </a:t>
            </a:r>
            <a:r>
              <a:rPr lang="cs-CZ" sz="2400" dirty="0" err="1" smtClean="0">
                <a:solidFill>
                  <a:schemeClr val="bg1"/>
                </a:solidFill>
              </a:rPr>
              <a:t>Albra</a:t>
            </a:r>
            <a:r>
              <a:rPr lang="cs-CZ" sz="2400" dirty="0" smtClean="0">
                <a:solidFill>
                  <a:schemeClr val="bg1"/>
                </a:solidFill>
              </a:rPr>
              <a:t>, 1996. ISBN 250-030.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6364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3" y="188641"/>
            <a:ext cx="7272808" cy="1080120"/>
          </a:xfrm>
        </p:spPr>
        <p:txBody>
          <a:bodyPr/>
          <a:lstStyle/>
          <a:p>
            <a:r>
              <a:rPr lang="cs-CZ" sz="5400" u="sng" dirty="0" smtClean="0"/>
              <a:t>Zdroje obrázků:</a:t>
            </a:r>
            <a:endParaRPr lang="cs-CZ" sz="5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3" y="1807361"/>
            <a:ext cx="7200800" cy="4051437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/>
              <a:t> </a:t>
            </a:r>
            <a:r>
              <a:rPr lang="cs-CZ" sz="4000" dirty="0" smtClean="0">
                <a:solidFill>
                  <a:schemeClr val="bg1"/>
                </a:solidFill>
              </a:rPr>
              <a:t>Obrázky jsou uloženy </a:t>
            </a:r>
            <a:br>
              <a:rPr lang="cs-CZ" sz="4000" dirty="0" smtClean="0">
                <a:solidFill>
                  <a:schemeClr val="bg1"/>
                </a:solidFill>
              </a:rPr>
            </a:br>
            <a:r>
              <a:rPr lang="cs-CZ" sz="4000" dirty="0" smtClean="0">
                <a:solidFill>
                  <a:schemeClr val="bg1"/>
                </a:solidFill>
              </a:rPr>
              <a:t>s hypertextovými odkazy.</a:t>
            </a:r>
            <a:endParaRPr lang="cs-CZ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45953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Zima</Template>
  <TotalTime>106</TotalTime>
  <Words>360</Words>
  <Application>Microsoft Office PowerPoint</Application>
  <PresentationFormat>Předvádění na obrazovce (4:3)</PresentationFormat>
  <Paragraphs>56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Winter</vt:lpstr>
      <vt:lpstr>Rok v jeho proměnách  a slavnostech</vt:lpstr>
      <vt:lpstr>Vánoce - historie</vt:lpstr>
      <vt:lpstr>Prezentace aplikace PowerPoint</vt:lpstr>
      <vt:lpstr>Metodika:</vt:lpstr>
      <vt:lpstr>Historický původ Vánoc:</vt:lpstr>
      <vt:lpstr>Narození Ježíše Krista</vt:lpstr>
      <vt:lpstr>Prezentace aplikace PowerPoint</vt:lpstr>
      <vt:lpstr>Časové zařazení  a průběh svátků</vt:lpstr>
      <vt:lpstr>Časové zařazení a průběh svátků</vt:lpstr>
      <vt:lpstr>Opakování:</vt:lpstr>
      <vt:lpstr>Řešení:</vt:lpstr>
      <vt:lpstr>Zdroje:</vt:lpstr>
      <vt:lpstr>Zdroje obrázků: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Rok v jeho proměnách a slavnostech</dc:title>
  <dc:creator>Machová Alena</dc:creator>
  <cp:lastModifiedBy>Machová Alena</cp:lastModifiedBy>
  <cp:revision>36</cp:revision>
  <dcterms:created xsi:type="dcterms:W3CDTF">2013-01-07T13:04:33Z</dcterms:created>
  <dcterms:modified xsi:type="dcterms:W3CDTF">2013-01-07T23:21:44Z</dcterms:modified>
</cp:coreProperties>
</file>