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2" r:id="rId6"/>
    <p:sldId id="266" r:id="rId7"/>
    <p:sldId id="265" r:id="rId8"/>
    <p:sldId id="267" r:id="rId9"/>
    <p:sldId id="268" r:id="rId10"/>
    <p:sldId id="269" r:id="rId11"/>
    <p:sldId id="270" r:id="rId12"/>
    <p:sldId id="273" r:id="rId13"/>
    <p:sldId id="271" r:id="rId14"/>
    <p:sldId id="272" r:id="rId15"/>
    <p:sldId id="263" r:id="rId16"/>
    <p:sldId id="264" r:id="rId17"/>
    <p:sldId id="259" r:id="rId18"/>
    <p:sldId id="26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09265-907F-41BE-9B67-2C61457D9960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D339D-DAA6-46A3-B2E5-E958A5763E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09265-907F-41BE-9B67-2C61457D9960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D339D-DAA6-46A3-B2E5-E958A5763E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09265-907F-41BE-9B67-2C61457D9960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D339D-DAA6-46A3-B2E5-E958A5763E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09265-907F-41BE-9B67-2C61457D9960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D339D-DAA6-46A3-B2E5-E958A5763E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09265-907F-41BE-9B67-2C61457D9960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D339D-DAA6-46A3-B2E5-E958A5763E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09265-907F-41BE-9B67-2C61457D9960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D339D-DAA6-46A3-B2E5-E958A5763E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09265-907F-41BE-9B67-2C61457D9960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D339D-DAA6-46A3-B2E5-E958A5763E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09265-907F-41BE-9B67-2C61457D9960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D339D-DAA6-46A3-B2E5-E958A5763E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09265-907F-41BE-9B67-2C61457D9960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D339D-DAA6-46A3-B2E5-E958A5763EE8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09265-907F-41BE-9B67-2C61457D9960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D339D-DAA6-46A3-B2E5-E958A5763E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C09265-907F-41BE-9B67-2C61457D9960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D339D-DAA6-46A3-B2E5-E958A5763E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C09265-907F-41BE-9B67-2C61457D9960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D339D-DAA6-46A3-B2E5-E958A5763EE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google.cz/imgres?q=betl%C3%A9m&amp;hl=cs&amp;tbo=d&amp;biw=1366&amp;bih=667&amp;tbm=isch&amp;tbnid=jiB2JTuv_tc8fM:&amp;imgrefurl=http://www.vanocnivystava.cz/2009/12/30/vystrihovaci-lidovy-betlem-nadi-kotrcove/&amp;docid=d7aGYwSP5soSkM&amp;imgurl=http://vanocnivystava.baf.cz/wp-content/gallery/obchudek/Vystrihovaci_betlem_Kotrcova/Betlem_celek_2.jpg&amp;w=1241&amp;h=821&amp;ei=CVPrUL7pCIadtAbo-4HIAQ&amp;zoom=1&amp;iact=hc&amp;vpx=276&amp;vpy=294&amp;dur=825&amp;hovh=183&amp;hovw=276&amp;tx=188&amp;ty=131&amp;sig=102017272120240730438&amp;page=2&amp;tbnh=137&amp;tbnw=174&amp;start=20&amp;ndsp=27&amp;ved=1t:429,r:22,s:0,i:222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google.cz/imgres?q=v%C3%A1no%C4%8Dn%C3%AD+stromek+slam%C4%9Bn%C3%A9+ozdoby&amp;hl=cs&amp;tbo=d&amp;biw=1366&amp;bih=667&amp;tbm=isch&amp;tbnid=yDIqvdkcqVeTxM:&amp;imgrefurl=http://zena.centrum.cz/bydleni/interiery/fotogalerie/2011/12/05/nastrojte-si-nejkrasnejsi-vanocni-stromek-pomuzeme/foto/429648/&amp;docid=tdbLAe3y-_Fp1M&amp;imgurl=http://img.aktualne.centrum.cz/465/83/4658329-stromek-4.jpg&amp;w=700&amp;h=855&amp;ei=GGDrUJzWF43Msgbfu4H4Bw&amp;zoom=1&amp;iact=hc&amp;vpx=175&amp;vpy=241&amp;dur=63&amp;hovh=248&amp;hovw=203&amp;tx=111&amp;ty=141&amp;sig=102017272120240730438&amp;page=1&amp;tbnh=141&amp;tbnw=113&amp;start=0&amp;ndsp=34&amp;ved=1t:429,r:11,s:0,i:118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hyperlink" Target="http://www.google.cz/imgres?q=jmel%C3%AD&amp;hl=cs&amp;tbo=d&amp;biw=1366&amp;bih=667&amp;tbm=isch&amp;tbnid=m77NX14hbUBkgM:&amp;imgrefurl=http://svatecni.webgarden.cz/jmeli&amp;docid=acO6T0MMTFDd0M&amp;imgurl=http://i707.photobucket.com/albums/ww79/Dolarek/Vanocni%2520stranka/Jmeli/jmeli3-1.jpg&amp;w=237&amp;h=350&amp;ei=ZmDrUOTFBMjmtQbKnYHoAQ&amp;zoom=1&amp;iact=hc&amp;vpx=80&amp;vpy=124&amp;dur=180&amp;hovh=273&amp;hovw=185&amp;tx=109&amp;ty=144&amp;sig=102017272120240730438&amp;page=1&amp;tbnh=140&amp;tbnw=95&amp;start=0&amp;ndsp=25&amp;ved=1t:429,r:1,s:0,i:115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google.cz/imgres?q=zvone%C4%8Dek&amp;hl=cs&amp;tbo=d&amp;biw=1366&amp;bih=667&amp;tbm=isch&amp;tbnid=t3Fe297yPtwIhM:&amp;imgrefurl=http://www.zsharracha97.cz/clanky/aktualni-informace/vanocni-stolovani.html&amp;docid=uWBMN7VL78mu1M&amp;imgurl=http://www.zsharracha97.cz/img/picture/79/zvone%25C4%258Dek.JPG&amp;w=300&amp;h=300&amp;ei=I2TrULrRJcSJtAal9YDoCw&amp;zoom=1&amp;iact=hc&amp;vpx=755&amp;vpy=109&amp;dur=480&amp;hovh=225&amp;hovw=225&amp;tx=150&amp;ty=135&amp;sig=102017272120240730438&amp;page=1&amp;tbnh=141&amp;tbnw=141&amp;start=0&amp;ndsp=28&amp;ved=1t:429,r:24,s:0,i:202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hyperlink" Target="http://www.google.cz/imgres?q=kapr+obecn%C3%BD&amp;hl=cs&amp;sa=X&amp;tbo=d&amp;biw=1366&amp;bih=667&amp;tbm=isch&amp;tbnid=6Q1MCgUWt6QWtM:&amp;imgrefurl=http://ewww2003.sweb.cz/kapr.htm&amp;docid=86lpiJ5o12fSLM&amp;imgurl=http://sweb.cz/ewww2003/kapr_obecny.gif&amp;w=519&amp;h=242&amp;ei=hmTrUPuQOYjItAanvYHABw&amp;zoom=1&amp;iact=hc&amp;vpx=158&amp;vpy=179&amp;dur=1707&amp;hovh=153&amp;hovw=329&amp;tx=79&amp;ty=99&amp;sig=102017272120240730438&amp;page=1&amp;tbnh=123&amp;tbnw=264&amp;start=0&amp;ndsp=18&amp;ved=1t:429,r:1,s:0,i:102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google.cz/imgres?q=v%C3%A1no%C4%8Dn%C3%AD+d%C3%A1rky&amp;hl=cs&amp;tbo=d&amp;biw=1366&amp;bih=667&amp;tbm=isch&amp;tbnid=_KpHmIBqB5k9wM:&amp;imgrefurl=http://www.mojebetynka.cz/ostatni-z-betynky/poradna/potrebujete-pujcit-na-vanocni-darky&amp;docid=xir50UywATlzcM&amp;imgurl=http://www.mojebetynka.cz/data/2009/Jen%2520na%2520web/10/vanocesire.jpg&amp;w=450&amp;h=376&amp;ei=n2rrUJiUEY74sgbBx4C4DA&amp;zoom=1&amp;iact=hc&amp;vpx=173&amp;vpy=57&amp;dur=542&amp;hovh=152&amp;hovw=177&amp;tx=113&amp;ty=105&amp;sig=102017272120240730438&amp;page=1&amp;tbnh=139&amp;tbnw=161&amp;start=0&amp;ndsp=14&amp;ved=1t:429,r:1,s:0,i:88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v%C3%A1no%C4%8Dn%C3%AD+zvyky+a+tradice&amp;hl=cs&amp;tbo=d&amp;biw=1366&amp;bih=667&amp;tbm=isch&amp;tbnid=ufnNCMm8hAg4RM:&amp;imgrefurl=http://www.tyden.cz/fotogalerie/obrazem-ozivte-vanocni-tradice-desitka-stedrovecernich-zvyku_5064/&amp;docid=g80gZOYhuI38BM&amp;imgurl=http://www.tyden.cz/obrazek/201111/4ed394ee1ba2f/8-4ed39641bbfc6.jpg&amp;w=800&amp;h=533&amp;ei=omnrUMz4N8bIswans4HIDQ&amp;zoom=1&amp;iact=hc&amp;vpx=384&amp;vpy=121&amp;dur=9&amp;hovh=183&amp;hovw=275&amp;tx=136&amp;ty=137&amp;sig=102017272120240730438&amp;page=3&amp;tbnh=137&amp;tbnw=212&amp;start=52&amp;ndsp=31&amp;ved=1t:429,r:72,s:0,i:306" TargetMode="External"/><Relationship Id="rId3" Type="http://schemas.openxmlformats.org/officeDocument/2006/relationships/image" Target="../media/image8.png"/><Relationship Id="rId7" Type="http://schemas.openxmlformats.org/officeDocument/2006/relationships/image" Target="../media/image10.png"/><Relationship Id="rId2" Type="http://schemas.openxmlformats.org/officeDocument/2006/relationships/hyperlink" Target="http://www.google.cz/imgres?q=v%C3%A1no%C4%8Dn%C3%AD+zvyky+a+tradice&amp;hl=cs&amp;tbo=d&amp;biw=1366&amp;bih=667&amp;tbm=isch&amp;tbnid=xNnhR53MIMKZkM:&amp;imgrefurl=http://www.kafe.cz/vanoce-2010/vanocni-tradice-nektere-jsou-docela-desive-3379.aspx&amp;docid=YHureYcLgTjMMM&amp;imgurl=http://files.viaweb.cz/image/27/duse_vanocni-zvyky_231209_clanek.jpg&amp;w=500&amp;h=333&amp;ei=x2jrUK6TLIOYtQb52YDQBA&amp;zoom=1&amp;iact=hc&amp;vpx=12&amp;vpy=295&amp;dur=530&amp;hovh=149&amp;hovw=212&amp;tx=99&amp;ty=107&amp;sig=102017272120240730438&amp;page=1&amp;tbnh=140&amp;tbnw=196&amp;start=0&amp;ndsp=26&amp;ved=1t:429,r:7,s:0,i:10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v%C3%A1no%C4%8Dn%C3%AD+zvyky+a+tradice&amp;hl=cs&amp;tbo=d&amp;biw=1366&amp;bih=667&amp;tbm=isch&amp;tbnid=Hbw5aYVfmI44BM:&amp;imgrefurl=http://moje-mozkovna.blog.cz/1301/cesta-do-pekla-aneb-tradicni-vanocni-zvyky&amp;docid=gly70689e8nseM&amp;imgurl=http://nd06.jxs.cz/118/818/550d2a3b0f_90577401_o2.jpg&amp;w=550&amp;h=550&amp;ei=W2nrUL7OIcm0tAac24CgCg&amp;zoom=1&amp;iact=hc&amp;vpx=1101&amp;vpy=296&amp;dur=2105&amp;hovh=224&amp;hovw=224&amp;tx=62&amp;ty=177&amp;sig=102017272120240730438&amp;page=1&amp;tbnh=136&amp;tbnw=142&amp;start=0&amp;ndsp=26&amp;ved=1t:429,r:25,s:0,i:165" TargetMode="External"/><Relationship Id="rId5" Type="http://schemas.openxmlformats.org/officeDocument/2006/relationships/image" Target="../media/image9.png"/><Relationship Id="rId4" Type="http://schemas.openxmlformats.org/officeDocument/2006/relationships/hyperlink" Target="http://www.google.cz/imgres?q=v%C3%A1no%C4%8Dn%C3%AD+zvyky+a+tradice&amp;hl=cs&amp;tbo=d&amp;biw=1366&amp;bih=667&amp;tbm=isch&amp;tbnid=PFYsBdBR2BMZEM:&amp;imgrefurl=http://www.etescoma.cz/vanocni-zvyky-a-tradice-213567&amp;docid=gPAzSbs3Hs4XQM&amp;imgurl=http://www.etescoma.cz/images/tescoma_obrazky/jablko.jpg&amp;w=300&amp;h=259&amp;ei=BWnrUNCnN8qKtAbEv4DIBw&amp;zoom=1&amp;iact=hc&amp;vpx=348&amp;vpy=122&amp;dur=534&amp;hovh=207&amp;hovw=240&amp;tx=152&amp;ty=103&amp;sig=102017272120240730438&amp;page=1&amp;tbnh=142&amp;tbnw=159&amp;start=0&amp;ndsp=26&amp;ved=1t:429,r:2,s:0,i:91" TargetMode="External"/><Relationship Id="rId9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60649"/>
            <a:ext cx="6984776" cy="1368151"/>
          </a:xfrm>
        </p:spPr>
        <p:txBody>
          <a:bodyPr/>
          <a:lstStyle/>
          <a:p>
            <a:pPr algn="ctr"/>
            <a:r>
              <a:rPr lang="cs-CZ" dirty="0" smtClean="0"/>
              <a:t>Rok v jeho proměnách </a:t>
            </a:r>
            <a:br>
              <a:rPr lang="cs-CZ" dirty="0" smtClean="0"/>
            </a:br>
            <a:r>
              <a:rPr lang="cs-CZ" dirty="0" smtClean="0"/>
              <a:t>a slavnostech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204864"/>
            <a:ext cx="7344816" cy="2160240"/>
          </a:xfrm>
        </p:spPr>
        <p:txBody>
          <a:bodyPr anchor="ctr">
            <a:noAutofit/>
          </a:bodyPr>
          <a:lstStyle/>
          <a:p>
            <a:pPr algn="ctr"/>
            <a:r>
              <a:rPr lang="cs-CZ" sz="48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Vánoce – zvyky </a:t>
            </a:r>
            <a:br>
              <a:rPr lang="cs-CZ" sz="48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8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tradice</a:t>
            </a:r>
            <a:endParaRPr lang="cs-CZ" sz="48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12578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3" y="260649"/>
            <a:ext cx="7416824" cy="1152128"/>
          </a:xfrm>
        </p:spPr>
        <p:txBody>
          <a:bodyPr/>
          <a:lstStyle/>
          <a:p>
            <a:r>
              <a:rPr lang="cs-CZ" sz="4400" u="sng" dirty="0" smtClean="0"/>
              <a:t>Vánoce – zvyky a tradice</a:t>
            </a:r>
            <a:endParaRPr lang="cs-CZ" sz="4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3" y="1412776"/>
            <a:ext cx="7776864" cy="5040559"/>
          </a:xfrm>
        </p:spPr>
        <p:txBody>
          <a:bodyPr/>
          <a:lstStyle/>
          <a:p>
            <a:r>
              <a:rPr lang="cs-CZ" sz="2800" dirty="0" smtClean="0">
                <a:solidFill>
                  <a:schemeClr val="bg1"/>
                </a:solidFill>
              </a:rPr>
              <a:t>Základní škola Choltice, okres Pardubice – „Učíme se pro život“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Šablona: č. III/2 Inovace a zkvalitnění výuky pomocí ICT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Pořadové číslo: 50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Autor: Machová Alena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Ověření ve výuce: 6. třída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Datum ověření: 18. 12. 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1479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125" y="1724025"/>
            <a:ext cx="6889750" cy="3408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6712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1"/>
            <a:ext cx="7955043" cy="1080120"/>
          </a:xfrm>
        </p:spPr>
        <p:txBody>
          <a:bodyPr/>
          <a:lstStyle/>
          <a:p>
            <a:r>
              <a:rPr lang="cs-CZ" sz="4800" u="sng" dirty="0" smtClean="0"/>
              <a:t>Metodika:</a:t>
            </a:r>
            <a:endParaRPr lang="cs-CZ" sz="4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1"/>
            <a:ext cx="7883035" cy="5400600"/>
          </a:xfrm>
        </p:spPr>
        <p:txBody>
          <a:bodyPr/>
          <a:lstStyle/>
          <a:p>
            <a:r>
              <a:rPr lang="cs-CZ" sz="2400" dirty="0">
                <a:solidFill>
                  <a:schemeClr val="bg1"/>
                </a:solidFill>
              </a:rPr>
              <a:t>Žákům promítneme prezentaci, kterou lze doplnit vlastním výkladem.</a:t>
            </a:r>
          </a:p>
          <a:p>
            <a:r>
              <a:rPr lang="cs-CZ" sz="2400" dirty="0">
                <a:solidFill>
                  <a:schemeClr val="bg1"/>
                </a:solidFill>
              </a:rPr>
              <a:t>Z prezentace vybereme několik nejdůležitějších poznámek jako zápis. </a:t>
            </a:r>
          </a:p>
          <a:p>
            <a:r>
              <a:rPr lang="cs-CZ" sz="2400" dirty="0">
                <a:solidFill>
                  <a:schemeClr val="bg1"/>
                </a:solidFill>
              </a:rPr>
              <a:t>Pro kontrolu pozornosti žáků při výkladu je určen závěrečný test.</a:t>
            </a:r>
            <a:br>
              <a:rPr lang="cs-CZ" sz="2400" dirty="0">
                <a:solidFill>
                  <a:schemeClr val="bg1"/>
                </a:solidFill>
              </a:rPr>
            </a:br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>
                <a:solidFill>
                  <a:schemeClr val="bg1"/>
                </a:solidFill>
              </a:rPr>
              <a:t>Cíl: Žáci by měli porozumět novým pojmům, seznámit se se zvyky a tradicemi.</a:t>
            </a:r>
            <a:br>
              <a:rPr lang="cs-CZ" sz="2400" dirty="0">
                <a:solidFill>
                  <a:schemeClr val="bg1"/>
                </a:solidFill>
              </a:rPr>
            </a:br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>
                <a:solidFill>
                  <a:schemeClr val="bg1"/>
                </a:solidFill>
              </a:rPr>
              <a:t>Klíčová slova: legenda, zvyky, pranostiky.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1642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1" y="116633"/>
            <a:ext cx="7200799" cy="1224136"/>
          </a:xfrm>
        </p:spPr>
        <p:txBody>
          <a:bodyPr/>
          <a:lstStyle/>
          <a:p>
            <a:pPr algn="ctr"/>
            <a:r>
              <a:rPr lang="cs-CZ" sz="6000" u="sng" dirty="0" smtClean="0"/>
              <a:t>Vánoční symboly:</a:t>
            </a:r>
            <a:endParaRPr lang="cs-CZ" sz="6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7955043" cy="5256583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bg1"/>
                </a:solidFill>
              </a:rPr>
              <a:t>Děťátko = </a:t>
            </a:r>
            <a:r>
              <a:rPr lang="cs-CZ" sz="2400" dirty="0" smtClean="0">
                <a:solidFill>
                  <a:schemeClr val="bg1"/>
                </a:solidFill>
              </a:rPr>
              <a:t>narození – zrod něčeho nového, vkládání </a:t>
            </a:r>
            <a:r>
              <a:rPr lang="cs-CZ" sz="2400" b="1" dirty="0" smtClean="0">
                <a:solidFill>
                  <a:schemeClr val="bg1"/>
                </a:solidFill>
              </a:rPr>
              <a:t>naděje, očekávání lepšího světa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bg1"/>
                </a:solidFill>
              </a:rPr>
              <a:t>Betlém = </a:t>
            </a:r>
            <a:r>
              <a:rPr lang="cs-CZ" sz="2400" dirty="0" smtClean="0">
                <a:solidFill>
                  <a:schemeClr val="bg1"/>
                </a:solidFill>
              </a:rPr>
              <a:t>místo, kde se narodil Ježíš.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b="1" dirty="0" smtClean="0">
                <a:solidFill>
                  <a:schemeClr val="bg1"/>
                </a:solidFill>
              </a:rPr>
              <a:t>Tradice</a:t>
            </a:r>
            <a:r>
              <a:rPr lang="cs-CZ" sz="2400" dirty="0" smtClean="0">
                <a:solidFill>
                  <a:schemeClr val="bg1"/>
                </a:solidFill>
              </a:rPr>
              <a:t> stavění Betlémů je </a:t>
            </a:r>
            <a:r>
              <a:rPr lang="cs-CZ" sz="2400" b="1" dirty="0" smtClean="0">
                <a:solidFill>
                  <a:schemeClr val="bg1"/>
                </a:solidFill>
              </a:rPr>
              <a:t>starší než zdobení stromečku</a:t>
            </a:r>
            <a:r>
              <a:rPr lang="cs-CZ" sz="2400" dirty="0" smtClean="0">
                <a:solidFill>
                  <a:schemeClr val="bg1"/>
                </a:solidFill>
              </a:rPr>
              <a:t>. Symbolika prostředí, ve kterém se narodil Ježíšek. Výtvarné zpracování bylo různé. Původně se stavěly hlavně v kostelech, později se rozšířily i mezi prostý lid.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b="1" dirty="0" smtClean="0">
                <a:solidFill>
                  <a:schemeClr val="bg1"/>
                </a:solidFill>
              </a:rPr>
              <a:t>Zakladatelem</a:t>
            </a:r>
            <a:r>
              <a:rPr lang="cs-CZ" sz="2400" dirty="0" smtClean="0">
                <a:solidFill>
                  <a:schemeClr val="bg1"/>
                </a:solidFill>
              </a:rPr>
              <a:t> betlémů = </a:t>
            </a:r>
            <a:r>
              <a:rPr lang="cs-CZ" sz="2400" b="1" dirty="0" smtClean="0">
                <a:solidFill>
                  <a:schemeClr val="bg1"/>
                </a:solidFill>
              </a:rPr>
              <a:t>František z Assisi.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50194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24744"/>
            <a:ext cx="7380312" cy="4882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6739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1"/>
            <a:ext cx="7811027" cy="1080120"/>
          </a:xfrm>
        </p:spPr>
        <p:txBody>
          <a:bodyPr/>
          <a:lstStyle/>
          <a:p>
            <a:pPr algn="ctr"/>
            <a:r>
              <a:rPr lang="cs-CZ" sz="4000" u="sng" dirty="0" smtClean="0"/>
              <a:t>Vánoční symboly:</a:t>
            </a:r>
            <a:endParaRPr lang="cs-CZ" sz="4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280920" cy="5616624"/>
          </a:xfrm>
        </p:spPr>
        <p:txBody>
          <a:bodyPr anchor="t">
            <a:normAutofit lnSpcReduction="10000"/>
          </a:bodyPr>
          <a:lstStyle/>
          <a:p>
            <a:pPr lvl="0">
              <a:buClr>
                <a:srgbClr val="C5E1FE"/>
              </a:buClr>
            </a:pPr>
            <a:r>
              <a:rPr lang="cs-CZ" sz="2400" b="1" dirty="0">
                <a:solidFill>
                  <a:prstClr val="black"/>
                </a:solidFill>
              </a:rPr>
              <a:t>Strom = </a:t>
            </a:r>
            <a:r>
              <a:rPr lang="cs-CZ" sz="2400" dirty="0">
                <a:solidFill>
                  <a:prstClr val="black"/>
                </a:solidFill>
              </a:rPr>
              <a:t>Přesný původ symboliky stromu není znám – strom </a:t>
            </a:r>
            <a:r>
              <a:rPr lang="cs-CZ" sz="2400" b="1" dirty="0">
                <a:solidFill>
                  <a:prstClr val="black"/>
                </a:solidFill>
              </a:rPr>
              <a:t>spojuje všechny tři části světa</a:t>
            </a:r>
            <a:r>
              <a:rPr lang="cs-CZ" sz="2400" dirty="0" smtClean="0">
                <a:solidFill>
                  <a:prstClr val="black"/>
                </a:solidFill>
              </a:rPr>
              <a:t>: svými kořeny zasahuje do země, pozemský svět symbolizuje kmen a korunou je spojen s oblohou.</a:t>
            </a:r>
            <a:br>
              <a:rPr lang="cs-CZ" sz="2400" dirty="0" smtClean="0">
                <a:solidFill>
                  <a:prstClr val="black"/>
                </a:solidFill>
              </a:rPr>
            </a:br>
            <a:r>
              <a:rPr lang="cs-CZ" sz="2400" dirty="0" smtClean="0">
                <a:solidFill>
                  <a:prstClr val="black"/>
                </a:solidFill>
              </a:rPr>
              <a:t>Z jiného pohledu = </a:t>
            </a:r>
            <a:r>
              <a:rPr lang="cs-CZ" sz="2400" b="1" dirty="0" smtClean="0">
                <a:solidFill>
                  <a:prstClr val="black"/>
                </a:solidFill>
              </a:rPr>
              <a:t>duchovní propojení </a:t>
            </a:r>
            <a:r>
              <a:rPr lang="cs-CZ" sz="2400" dirty="0" smtClean="0">
                <a:solidFill>
                  <a:prstClr val="black"/>
                </a:solidFill>
              </a:rPr>
              <a:t>mezi Peklem, Očistcem a Nebesy.</a:t>
            </a:r>
            <a:br>
              <a:rPr lang="cs-CZ" sz="2400" dirty="0" smtClean="0">
                <a:solidFill>
                  <a:prstClr val="black"/>
                </a:solidFill>
              </a:rPr>
            </a:br>
            <a:r>
              <a:rPr lang="cs-CZ" sz="2400" b="1" dirty="0" smtClean="0">
                <a:solidFill>
                  <a:prstClr val="black"/>
                </a:solidFill>
              </a:rPr>
              <a:t>Jehličnaté stromy </a:t>
            </a:r>
            <a:r>
              <a:rPr lang="cs-CZ" sz="2400" dirty="0" smtClean="0">
                <a:solidFill>
                  <a:prstClr val="black"/>
                </a:solidFill>
              </a:rPr>
              <a:t>– jsou věčně zelené = symbol </a:t>
            </a:r>
            <a:r>
              <a:rPr lang="cs-CZ" sz="2400" b="1" dirty="0" smtClean="0">
                <a:solidFill>
                  <a:prstClr val="black"/>
                </a:solidFill>
              </a:rPr>
              <a:t>věčného života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  <a:br>
              <a:rPr lang="cs-CZ" sz="2400" dirty="0" smtClean="0">
                <a:solidFill>
                  <a:prstClr val="black"/>
                </a:solidFill>
              </a:rPr>
            </a:br>
            <a:r>
              <a:rPr lang="cs-CZ" sz="2400" dirty="0" smtClean="0">
                <a:solidFill>
                  <a:prstClr val="black"/>
                </a:solidFill>
              </a:rPr>
              <a:t>Jako vánoční symbol se strom do Čech dostal </a:t>
            </a:r>
            <a:br>
              <a:rPr lang="cs-CZ" sz="2400" dirty="0" smtClean="0">
                <a:solidFill>
                  <a:prstClr val="black"/>
                </a:solidFill>
              </a:rPr>
            </a:br>
            <a:r>
              <a:rPr lang="cs-CZ" sz="2400" b="1" dirty="0" smtClean="0">
                <a:solidFill>
                  <a:prstClr val="black"/>
                </a:solidFill>
              </a:rPr>
              <a:t>v 19. století z Německa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</a:p>
          <a:p>
            <a:pPr lvl="0">
              <a:buClr>
                <a:srgbClr val="C5E1FE"/>
              </a:buClr>
            </a:pPr>
            <a:r>
              <a:rPr lang="cs-CZ" sz="2400" b="1" dirty="0" smtClean="0">
                <a:solidFill>
                  <a:prstClr val="black"/>
                </a:solidFill>
              </a:rPr>
              <a:t>Jmelí = </a:t>
            </a:r>
            <a:r>
              <a:rPr lang="cs-CZ" sz="2400" dirty="0" smtClean="0">
                <a:solidFill>
                  <a:prstClr val="black"/>
                </a:solidFill>
              </a:rPr>
              <a:t> symbol Vánoc už z dob pohanských. Dozrává v zimním období, po utrhnutí zlatavě zežloutne. Je opředeno řadou pověr a legend – jsou mu přisuzovány kouzelné účinky. Zavěšené jmelí přináší do domu</a:t>
            </a:r>
            <a:r>
              <a:rPr lang="cs-CZ" dirty="0" smtClean="0"/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štěstí a lásku, chrání proti zlým duchům a čarodějnicím.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9417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0457"/>
            <a:ext cx="3837712" cy="4687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1541" y="2276872"/>
            <a:ext cx="2977505" cy="4397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4990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9"/>
            <a:ext cx="7883035" cy="1008112"/>
          </a:xfrm>
        </p:spPr>
        <p:txBody>
          <a:bodyPr/>
          <a:lstStyle/>
          <a:p>
            <a:pPr algn="ctr"/>
            <a:r>
              <a:rPr lang="cs-CZ" sz="4400" u="sng" dirty="0" smtClean="0"/>
              <a:t>Vánoční symboly:</a:t>
            </a:r>
            <a:endParaRPr lang="cs-CZ" sz="4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9"/>
            <a:ext cx="7883035" cy="5256584"/>
          </a:xfrm>
        </p:spPr>
        <p:txBody>
          <a:bodyPr anchor="t"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Ryba = </a:t>
            </a:r>
            <a:r>
              <a:rPr lang="cs-CZ" sz="2400" dirty="0" smtClean="0">
                <a:solidFill>
                  <a:schemeClr val="bg1"/>
                </a:solidFill>
              </a:rPr>
              <a:t>v naší zemi hlavně </a:t>
            </a:r>
            <a:r>
              <a:rPr lang="cs-CZ" sz="2400" b="1" dirty="0" smtClean="0">
                <a:solidFill>
                  <a:schemeClr val="bg1"/>
                </a:solidFill>
              </a:rPr>
              <a:t>kapr</a:t>
            </a:r>
            <a:r>
              <a:rPr lang="cs-CZ" sz="2400" dirty="0" smtClean="0">
                <a:solidFill>
                  <a:schemeClr val="bg1"/>
                </a:solidFill>
              </a:rPr>
              <a:t>, je důležitou součástí </a:t>
            </a:r>
            <a:r>
              <a:rPr lang="cs-CZ" sz="2400" b="1" dirty="0" smtClean="0">
                <a:solidFill>
                  <a:schemeClr val="bg1"/>
                </a:solidFill>
              </a:rPr>
              <a:t>Štědrovečerní hostiny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Na štědrovečerním stole se ryba začala objevovat </a:t>
            </a:r>
            <a:r>
              <a:rPr lang="cs-CZ" sz="2400" b="1" dirty="0" smtClean="0">
                <a:solidFill>
                  <a:schemeClr val="bg1"/>
                </a:solidFill>
              </a:rPr>
              <a:t>až v 19. století</a:t>
            </a:r>
            <a:r>
              <a:rPr lang="cs-CZ" sz="2400" dirty="0" smtClean="0">
                <a:solidFill>
                  <a:schemeClr val="bg1"/>
                </a:solidFill>
              </a:rPr>
              <a:t>, do té doby považována za jídlo postní.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b="1" dirty="0" smtClean="0">
                <a:solidFill>
                  <a:schemeClr val="bg1"/>
                </a:solidFill>
              </a:rPr>
              <a:t>Kapří šupina </a:t>
            </a:r>
            <a:r>
              <a:rPr lang="cs-CZ" sz="2400" dirty="0" smtClean="0">
                <a:solidFill>
                  <a:schemeClr val="bg1"/>
                </a:solidFill>
              </a:rPr>
              <a:t>– přináší peníze, štěstí.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Zvon = </a:t>
            </a:r>
            <a:r>
              <a:rPr lang="cs-CZ" sz="2400" dirty="0" smtClean="0">
                <a:solidFill>
                  <a:schemeClr val="bg1"/>
                </a:solidFill>
              </a:rPr>
              <a:t>první zmínky o zvonech v 6. století.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Jsou často používanou ozdobou, motivem vánočních přání. Mají nám připomínat, že cennější než bohatství je lidská láska a soucit 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v našich srdcích. 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Host = </a:t>
            </a:r>
            <a:r>
              <a:rPr lang="cs-CZ" sz="2400" dirty="0" smtClean="0">
                <a:solidFill>
                  <a:schemeClr val="bg1"/>
                </a:solidFill>
              </a:rPr>
              <a:t>Vánoce jsou svátky především rodinné, ale také příležitost k návštěvám.</a:t>
            </a:r>
            <a:endParaRPr lang="cs-CZ" sz="2400" b="1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595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212976"/>
            <a:ext cx="3289548" cy="3289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8680"/>
            <a:ext cx="4943475" cy="2305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6389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1"/>
            <a:ext cx="8027051" cy="936103"/>
          </a:xfrm>
        </p:spPr>
        <p:txBody>
          <a:bodyPr/>
          <a:lstStyle/>
          <a:p>
            <a:pPr algn="ctr"/>
            <a:r>
              <a:rPr lang="cs-CZ" sz="5400" u="sng" dirty="0" smtClean="0"/>
              <a:t>Dárky a nadělování:</a:t>
            </a:r>
            <a:endParaRPr lang="cs-CZ" sz="5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7883035" cy="5400600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bg1"/>
                </a:solidFill>
              </a:rPr>
              <a:t>„Nadělování dárků“ </a:t>
            </a:r>
            <a:r>
              <a:rPr lang="cs-CZ" sz="2400" dirty="0" smtClean="0">
                <a:solidFill>
                  <a:schemeClr val="bg1"/>
                </a:solidFill>
              </a:rPr>
              <a:t>– prapůvod v legendě 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o narození Ježíška. Všechen lid (i chudí) chtěl pomoci svaté rodině, udělat radost a projevit úctu budoucímu králi.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bg1"/>
                </a:solidFill>
              </a:rPr>
              <a:t>Vánoční svátky = </a:t>
            </a:r>
            <a:r>
              <a:rPr lang="cs-CZ" sz="2400" dirty="0" smtClean="0">
                <a:solidFill>
                  <a:schemeClr val="bg1"/>
                </a:solidFill>
              </a:rPr>
              <a:t>nejlepší příležitost k dělání radosti svým blízkým a přátelům.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bg1"/>
                </a:solidFill>
              </a:rPr>
              <a:t>Není důležitá hodnota dárku, ale jde o projev lásky, přízně, úcty a o snahu připravit svým blízkým pěkné překvapení.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4539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811110"/>
            <a:ext cx="6103565" cy="5099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2198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9"/>
            <a:ext cx="7739019" cy="936103"/>
          </a:xfrm>
        </p:spPr>
        <p:txBody>
          <a:bodyPr/>
          <a:lstStyle/>
          <a:p>
            <a:pPr algn="ctr"/>
            <a:r>
              <a:rPr lang="cs-CZ" sz="5400" u="sng" dirty="0" smtClean="0"/>
              <a:t>Vánoční zvyky:</a:t>
            </a:r>
            <a:endParaRPr lang="cs-CZ" sz="5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7667011" cy="4752527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bg1"/>
                </a:solidFill>
              </a:rPr>
              <a:t>Vánoční zvyky dotvářejí </a:t>
            </a:r>
            <a:r>
              <a:rPr lang="cs-CZ" sz="2400" b="1" dirty="0" smtClean="0">
                <a:solidFill>
                  <a:schemeClr val="bg1"/>
                </a:solidFill>
              </a:rPr>
              <a:t>kouzlo Vánoc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bg1"/>
                </a:solidFill>
              </a:rPr>
              <a:t>Přenášely se </a:t>
            </a:r>
            <a:r>
              <a:rPr lang="cs-CZ" sz="2400" b="1" dirty="0" smtClean="0">
                <a:solidFill>
                  <a:schemeClr val="bg1"/>
                </a:solidFill>
              </a:rPr>
              <a:t>z generace na generaci </a:t>
            </a:r>
            <a:r>
              <a:rPr lang="cs-CZ" sz="2400" dirty="0" smtClean="0">
                <a:solidFill>
                  <a:schemeClr val="bg1"/>
                </a:solidFill>
              </a:rPr>
              <a:t>a některé se dochovaly dodnes.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chemeClr val="bg1"/>
                </a:solidFill>
              </a:rPr>
              <a:t>Některé zvyky jsou aplikovány na současnou dobu – vznikají </a:t>
            </a:r>
            <a:r>
              <a:rPr lang="cs-CZ" sz="2400" b="1" dirty="0" smtClean="0">
                <a:solidFill>
                  <a:schemeClr val="bg1"/>
                </a:solidFill>
              </a:rPr>
              <a:t>„novodobé tradice“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bg1"/>
                </a:solidFill>
              </a:rPr>
              <a:t>Nejvíce se jich váže ke Štědrému dni.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6234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3678692" cy="2450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132" y="3284984"/>
            <a:ext cx="2857500" cy="246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140968"/>
            <a:ext cx="3339455" cy="3339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10432"/>
            <a:ext cx="3443832" cy="22944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7430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1"/>
            <a:ext cx="7955043" cy="1080120"/>
          </a:xfrm>
        </p:spPr>
        <p:txBody>
          <a:bodyPr/>
          <a:lstStyle/>
          <a:p>
            <a:r>
              <a:rPr lang="cs-CZ" sz="5400" u="sng" dirty="0" smtClean="0"/>
              <a:t>Opakování:</a:t>
            </a:r>
            <a:endParaRPr lang="cs-CZ" sz="5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7811027" cy="5328592"/>
          </a:xfrm>
        </p:spPr>
        <p:txBody>
          <a:bodyPr anchor="t">
            <a:normAutofit/>
          </a:bodyPr>
          <a:lstStyle/>
          <a:p>
            <a:pPr>
              <a:lnSpc>
                <a:spcPct val="200000"/>
              </a:lnSpc>
              <a:buFont typeface="+mj-lt"/>
              <a:buAutoNum type="arabicParenR"/>
            </a:pPr>
            <a:r>
              <a:rPr lang="cs-CZ" sz="2400" dirty="0" smtClean="0">
                <a:solidFill>
                  <a:schemeClr val="bg1"/>
                </a:solidFill>
              </a:rPr>
              <a:t>Co symbolizuje narozené dítě</a:t>
            </a:r>
            <a:r>
              <a:rPr lang="cs-CZ" sz="2400" dirty="0" smtClean="0">
                <a:solidFill>
                  <a:schemeClr val="bg1"/>
                </a:solidFill>
              </a:rPr>
              <a:t>?</a:t>
            </a:r>
          </a:p>
          <a:p>
            <a:pPr>
              <a:lnSpc>
                <a:spcPct val="200000"/>
              </a:lnSpc>
              <a:buFont typeface="+mj-lt"/>
              <a:buAutoNum type="arabicParenR"/>
            </a:pPr>
            <a:r>
              <a:rPr lang="cs-CZ" sz="2400" dirty="0" smtClean="0">
                <a:solidFill>
                  <a:schemeClr val="bg1"/>
                </a:solidFill>
              </a:rPr>
              <a:t>Co je Betlém?</a:t>
            </a:r>
          </a:p>
          <a:p>
            <a:pPr>
              <a:lnSpc>
                <a:spcPct val="200000"/>
              </a:lnSpc>
              <a:buFont typeface="+mj-lt"/>
              <a:buAutoNum type="arabicParenR"/>
            </a:pPr>
            <a:r>
              <a:rPr lang="cs-CZ" sz="2400" dirty="0" smtClean="0">
                <a:solidFill>
                  <a:schemeClr val="bg1"/>
                </a:solidFill>
              </a:rPr>
              <a:t>Kdy se v Čechách objevil vánoční stromeček?</a:t>
            </a:r>
            <a:endParaRPr lang="cs-CZ" sz="2400" dirty="0" smtClean="0">
              <a:solidFill>
                <a:schemeClr val="bg1"/>
              </a:solidFill>
            </a:endParaRPr>
          </a:p>
          <a:p>
            <a:pPr>
              <a:lnSpc>
                <a:spcPct val="200000"/>
              </a:lnSpc>
              <a:buFont typeface="+mj-lt"/>
              <a:buAutoNum type="arabicParenR"/>
            </a:pPr>
            <a:r>
              <a:rPr lang="cs-CZ" sz="2400" dirty="0" smtClean="0">
                <a:solidFill>
                  <a:schemeClr val="bg1"/>
                </a:solidFill>
              </a:rPr>
              <a:t>Jaké vánoční zvyky znáš a které dodržujete doma?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3672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1"/>
            <a:ext cx="7955043" cy="936104"/>
          </a:xfrm>
        </p:spPr>
        <p:txBody>
          <a:bodyPr/>
          <a:lstStyle/>
          <a:p>
            <a:r>
              <a:rPr lang="cs-CZ" sz="5400" u="sng" dirty="0" smtClean="0"/>
              <a:t>Řešení:</a:t>
            </a:r>
            <a:endParaRPr lang="cs-CZ" sz="5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136904" cy="5256583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400" dirty="0" smtClean="0">
                <a:solidFill>
                  <a:schemeClr val="bg1"/>
                </a:solidFill>
              </a:rPr>
              <a:t>Nová naděje, očekávání něčeho lepšího.</a:t>
            </a:r>
          </a:p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400" dirty="0" smtClean="0">
                <a:solidFill>
                  <a:schemeClr val="bg1"/>
                </a:solidFill>
              </a:rPr>
              <a:t>Místo, kde se narodil Ježíšek; vánoční tradice stavění betlémů je starší než zdobení stromečku, symbolika prostředí narození Ježíška.</a:t>
            </a:r>
          </a:p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400" dirty="0" smtClean="0">
                <a:solidFill>
                  <a:schemeClr val="bg1"/>
                </a:solidFill>
              </a:rPr>
              <a:t>Stromeček se objevil v 19. století.</a:t>
            </a:r>
            <a:r>
              <a:rPr lang="cs-CZ" sz="2400" dirty="0" smtClean="0">
                <a:solidFill>
                  <a:schemeClr val="bg1"/>
                </a:solidFill>
              </a:rPr>
              <a:t>  </a:t>
            </a:r>
          </a:p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400" dirty="0" smtClean="0">
                <a:solidFill>
                  <a:schemeClr val="bg1"/>
                </a:solidFill>
              </a:rPr>
              <a:t>Zdobení stromečku, pečení cukroví, rozdávání dárků, lodičky ze skořápek, lití olova, rozkrajování jablka, rybí šupina, zlaté prasátko, atd.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6451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3"/>
            <a:ext cx="7883035" cy="1152128"/>
          </a:xfrm>
        </p:spPr>
        <p:txBody>
          <a:bodyPr/>
          <a:lstStyle/>
          <a:p>
            <a:r>
              <a:rPr lang="cs-CZ" sz="4800" dirty="0" smtClean="0"/>
              <a:t>Zdroje: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136904" cy="5184575"/>
          </a:xfrm>
        </p:spPr>
        <p:txBody>
          <a:bodyPr/>
          <a:lstStyle/>
          <a:p>
            <a:r>
              <a:rPr lang="cs-CZ" sz="2400" i="1" dirty="0">
                <a:solidFill>
                  <a:schemeClr val="bg1"/>
                </a:solidFill>
              </a:rPr>
              <a:t>Výchova k občanství: učebnice vytvořená </a:t>
            </a:r>
            <a:br>
              <a:rPr lang="cs-CZ" sz="2400" i="1" dirty="0">
                <a:solidFill>
                  <a:schemeClr val="bg1"/>
                </a:solidFill>
              </a:rPr>
            </a:br>
            <a:r>
              <a:rPr lang="cs-CZ" sz="2400" i="1" dirty="0">
                <a:solidFill>
                  <a:schemeClr val="bg1"/>
                </a:solidFill>
              </a:rPr>
              <a:t>v souladu s RVP ZV</a:t>
            </a:r>
            <a:r>
              <a:rPr lang="cs-CZ" sz="2400" dirty="0">
                <a:solidFill>
                  <a:schemeClr val="bg1"/>
                </a:solidFill>
              </a:rPr>
              <a:t>. 3. vyd. Brno: Nová škola, 2012. ISBN 978-80-7289-367-6. </a:t>
            </a: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i="1" dirty="0">
                <a:solidFill>
                  <a:schemeClr val="bg1"/>
                </a:solidFill>
              </a:rPr>
              <a:t>Občanská výchova: učebnice pro ZŠ a víceletá gymnázia</a:t>
            </a:r>
            <a:r>
              <a:rPr lang="cs-CZ" sz="2400" dirty="0">
                <a:solidFill>
                  <a:schemeClr val="bg1"/>
                </a:solidFill>
              </a:rPr>
              <a:t>. 2. vyd. Plzeň: Fraus, 2009. ISBN 978-80-7238-886-8. </a:t>
            </a:r>
          </a:p>
          <a:p>
            <a:r>
              <a:rPr lang="cs-CZ" sz="2400" dirty="0">
                <a:solidFill>
                  <a:schemeClr val="bg1"/>
                </a:solidFill>
              </a:rPr>
              <a:t> ŠOTTNEROVÁ, Dagmar. </a:t>
            </a:r>
            <a:r>
              <a:rPr lang="cs-CZ" sz="2400" i="1" dirty="0">
                <a:solidFill>
                  <a:schemeClr val="bg1"/>
                </a:solidFill>
              </a:rPr>
              <a:t>Lidové tradice</a:t>
            </a:r>
            <a:r>
              <a:rPr lang="cs-CZ" sz="2400" dirty="0">
                <a:solidFill>
                  <a:schemeClr val="bg1"/>
                </a:solidFill>
              </a:rPr>
              <a:t>. 1. vyd. Olomouc: </a:t>
            </a:r>
            <a:r>
              <a:rPr lang="cs-CZ" sz="2400" dirty="0" err="1">
                <a:solidFill>
                  <a:schemeClr val="bg1"/>
                </a:solidFill>
              </a:rPr>
              <a:t>Rubico</a:t>
            </a:r>
            <a:r>
              <a:rPr lang="cs-CZ" sz="2400" dirty="0">
                <a:solidFill>
                  <a:schemeClr val="bg1"/>
                </a:solidFill>
              </a:rPr>
              <a:t>, 2009. ISBN 978-80-7346-096-9.</a:t>
            </a:r>
          </a:p>
          <a:p>
            <a:r>
              <a:rPr lang="cs-CZ" sz="2400" dirty="0">
                <a:solidFill>
                  <a:schemeClr val="bg1"/>
                </a:solidFill>
              </a:rPr>
              <a:t> VELEBNÁ, Eva a Karel MAJER. </a:t>
            </a:r>
            <a:r>
              <a:rPr lang="cs-CZ" sz="2400" i="1" dirty="0">
                <a:solidFill>
                  <a:schemeClr val="bg1"/>
                </a:solidFill>
              </a:rPr>
              <a:t>Lidové zvyky a obyčeje v křesťanském roce</a:t>
            </a:r>
            <a:r>
              <a:rPr lang="cs-CZ" sz="2400" dirty="0">
                <a:solidFill>
                  <a:schemeClr val="bg1"/>
                </a:solidFill>
              </a:rPr>
              <a:t>. 1. vyd. Praha: </a:t>
            </a:r>
            <a:r>
              <a:rPr lang="cs-CZ" sz="2400" dirty="0" err="1">
                <a:solidFill>
                  <a:schemeClr val="bg1"/>
                </a:solidFill>
              </a:rPr>
              <a:t>Albra</a:t>
            </a:r>
            <a:r>
              <a:rPr lang="cs-CZ" sz="2400" dirty="0">
                <a:solidFill>
                  <a:schemeClr val="bg1"/>
                </a:solidFill>
              </a:rPr>
              <a:t>, 1996. ISBN 250-030.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2127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7955043" cy="1411559"/>
          </a:xfrm>
        </p:spPr>
        <p:txBody>
          <a:bodyPr/>
          <a:lstStyle/>
          <a:p>
            <a:pPr algn="ctr"/>
            <a:r>
              <a:rPr lang="cs-CZ" sz="4800" u="sng" dirty="0" smtClean="0"/>
              <a:t>Zdroje obrázků:</a:t>
            </a:r>
            <a:endParaRPr lang="cs-CZ" sz="4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9" y="1807361"/>
            <a:ext cx="7416824" cy="4051437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bg1"/>
                </a:solidFill>
              </a:rPr>
              <a:t> Obrázky jsou uloženy </a:t>
            </a:r>
            <a:br>
              <a:rPr lang="cs-CZ" sz="4000" dirty="0" smtClean="0">
                <a:solidFill>
                  <a:schemeClr val="bg1"/>
                </a:solidFill>
              </a:rPr>
            </a:br>
            <a:r>
              <a:rPr lang="cs-CZ" sz="4000" dirty="0" smtClean="0">
                <a:solidFill>
                  <a:schemeClr val="bg1"/>
                </a:solidFill>
              </a:rPr>
              <a:t>s hypertextovými odkazy.</a:t>
            </a:r>
            <a:endParaRPr lang="cs-CZ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5431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207</TotalTime>
  <Words>334</Words>
  <Application>Microsoft Office PowerPoint</Application>
  <PresentationFormat>Předvádění na obrazovce (4:3)</PresentationFormat>
  <Paragraphs>51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Winter</vt:lpstr>
      <vt:lpstr>Rok v jeho proměnách  a slavnostech</vt:lpstr>
      <vt:lpstr>Vánoce – zvyky a tradice</vt:lpstr>
      <vt:lpstr>Prezentace aplikace PowerPoint</vt:lpstr>
      <vt:lpstr>Metodika:</vt:lpstr>
      <vt:lpstr>Vánoční symboly:</vt:lpstr>
      <vt:lpstr>Prezentace aplikace PowerPoint</vt:lpstr>
      <vt:lpstr>Vánoční symboly:</vt:lpstr>
      <vt:lpstr>Prezentace aplikace PowerPoint</vt:lpstr>
      <vt:lpstr>Vánoční symboly:</vt:lpstr>
      <vt:lpstr>Prezentace aplikace PowerPoint</vt:lpstr>
      <vt:lpstr>Dárky a nadělování:</vt:lpstr>
      <vt:lpstr>Prezentace aplikace PowerPoint</vt:lpstr>
      <vt:lpstr>Vánoční zvyky:</vt:lpstr>
      <vt:lpstr>Prezentace aplikace PowerPoint</vt:lpstr>
      <vt:lpstr>Opakování:</vt:lpstr>
      <vt:lpstr>Řešení:</vt:lpstr>
      <vt:lpstr>Zdroje: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Rok v jeho proměnách a slavnostech</dc:title>
  <dc:creator>Machová Alena</dc:creator>
  <cp:lastModifiedBy>Machová Alena</cp:lastModifiedBy>
  <cp:revision>40</cp:revision>
  <dcterms:created xsi:type="dcterms:W3CDTF">2013-01-07T13:04:58Z</dcterms:created>
  <dcterms:modified xsi:type="dcterms:W3CDTF">2013-01-08T05:09:24Z</dcterms:modified>
</cp:coreProperties>
</file>