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447D9-E85A-487E-822E-9FE1E6AF3AAB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F8EE3F7-38E7-4ED8-A3C1-C124D4A030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06447D9-E85A-487E-822E-9FE1E6AF3AAB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0F8EE3F7-38E7-4ED8-A3C1-C124D4A030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447D9-E85A-487E-822E-9FE1E6AF3AAB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EE3F7-38E7-4ED8-A3C1-C124D4A030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447D9-E85A-487E-822E-9FE1E6AF3AAB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EE3F7-38E7-4ED8-A3C1-C124D4A030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EE3F7-38E7-4ED8-A3C1-C124D4A030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447D9-E85A-487E-822E-9FE1E6AF3AAB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447D9-E85A-487E-822E-9FE1E6AF3AAB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EE3F7-38E7-4ED8-A3C1-C124D4A030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447D9-E85A-487E-822E-9FE1E6AF3AAB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EE3F7-38E7-4ED8-A3C1-C124D4A030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06447D9-E85A-487E-822E-9FE1E6AF3AAB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F8EE3F7-38E7-4ED8-A3C1-C124D4A030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447D9-E85A-487E-822E-9FE1E6AF3AAB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F8EE3F7-38E7-4ED8-A3C1-C124D4A030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447D9-E85A-487E-822E-9FE1E6AF3AAB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EE3F7-38E7-4ED8-A3C1-C124D4A030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447D9-E85A-487E-822E-9FE1E6AF3AAB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EE3F7-38E7-4ED8-A3C1-C124D4A030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06447D9-E85A-487E-822E-9FE1E6AF3AAB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0F8EE3F7-38E7-4ED8-A3C1-C124D4A030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1844824"/>
            <a:ext cx="6400800" cy="3793976"/>
          </a:xfrm>
        </p:spPr>
        <p:txBody>
          <a:bodyPr/>
          <a:lstStyle/>
          <a:p>
            <a:r>
              <a:rPr lang="cs-CZ" dirty="0" smtClean="0"/>
              <a:t>VY_32_INOVACE_ČJ.3.07</a:t>
            </a:r>
            <a:endParaRPr lang="cs-CZ" dirty="0"/>
          </a:p>
        </p:txBody>
      </p:sp>
      <p:pic>
        <p:nvPicPr>
          <p:cNvPr id="4" name="Obrázek 3" descr="http://rvp.cz/gfx/ikonky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620688"/>
            <a:ext cx="3045460" cy="1041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827584" y="2636912"/>
          <a:ext cx="7320136" cy="3851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280"/>
                <a:gridCol w="4799856"/>
              </a:tblGrid>
              <a:tr h="514343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 slouží k procvičování</a:t>
                      </a:r>
                      <a:r>
                        <a:rPr lang="cs-CZ" baseline="0" dirty="0" smtClean="0"/>
                        <a:t> učiva  o slabikách  </a:t>
                      </a:r>
                      <a:r>
                        <a:rPr lang="cs-CZ" baseline="0" dirty="0" err="1" smtClean="0"/>
                        <a:t>dě</a:t>
                      </a:r>
                      <a:r>
                        <a:rPr lang="cs-CZ" baseline="0" dirty="0" smtClean="0"/>
                        <a:t>, tě, ně, </a:t>
                      </a:r>
                      <a:r>
                        <a:rPr lang="cs-CZ" baseline="0" dirty="0" err="1" smtClean="0"/>
                        <a:t>bě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pě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vě</a:t>
                      </a:r>
                      <a:r>
                        <a:rPr lang="cs-CZ" baseline="0" dirty="0" smtClean="0"/>
                        <a:t>, mě</a:t>
                      </a:r>
                      <a:endParaRPr lang="cs-CZ" dirty="0"/>
                    </a:p>
                  </a:txBody>
                  <a:tcPr/>
                </a:tc>
              </a:tr>
              <a:tr h="514343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Ivana </a:t>
                      </a:r>
                      <a:r>
                        <a:rPr lang="cs-CZ" dirty="0" err="1" smtClean="0"/>
                        <a:t>Venglářová</a:t>
                      </a:r>
                      <a:endParaRPr lang="cs-CZ" dirty="0"/>
                    </a:p>
                  </a:txBody>
                  <a:tcPr/>
                </a:tc>
              </a:tr>
              <a:tr h="514343">
                <a:tc>
                  <a:txBody>
                    <a:bodyPr/>
                    <a:lstStyle/>
                    <a:p>
                      <a:r>
                        <a:rPr lang="cs-CZ" dirty="0" smtClean="0"/>
                        <a:t>Očekávaný výstup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Odůvodňuje a píše správně ě ve slabikách </a:t>
                      </a:r>
                      <a:r>
                        <a:rPr lang="cs-CZ" dirty="0" err="1" smtClean="0"/>
                        <a:t>dě</a:t>
                      </a:r>
                      <a:r>
                        <a:rPr lang="cs-CZ" dirty="0" smtClean="0"/>
                        <a:t>,…</a:t>
                      </a:r>
                      <a:endParaRPr lang="cs-CZ" dirty="0"/>
                    </a:p>
                  </a:txBody>
                  <a:tcPr/>
                </a:tc>
              </a:tr>
              <a:tr h="514343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Slabiky </a:t>
                      </a:r>
                      <a:r>
                        <a:rPr lang="cs-CZ" dirty="0" err="1" smtClean="0"/>
                        <a:t>dě</a:t>
                      </a:r>
                      <a:r>
                        <a:rPr lang="cs-CZ" dirty="0" smtClean="0"/>
                        <a:t>, tě, ně, </a:t>
                      </a:r>
                      <a:r>
                        <a:rPr lang="cs-CZ" dirty="0" err="1" smtClean="0"/>
                        <a:t>bě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pě</a:t>
                      </a:r>
                      <a:r>
                        <a:rPr lang="cs-CZ" dirty="0" smtClean="0"/>
                        <a:t>,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vě</a:t>
                      </a:r>
                      <a:r>
                        <a:rPr lang="cs-CZ" baseline="0" dirty="0" smtClean="0"/>
                        <a:t>, mě, slova se slabikami </a:t>
                      </a:r>
                      <a:r>
                        <a:rPr lang="cs-CZ" baseline="0" dirty="0" err="1" smtClean="0"/>
                        <a:t>dě</a:t>
                      </a:r>
                      <a:r>
                        <a:rPr lang="cs-CZ" baseline="0" dirty="0" smtClean="0"/>
                        <a:t>,…</a:t>
                      </a:r>
                      <a:endParaRPr lang="cs-CZ" dirty="0"/>
                    </a:p>
                  </a:txBody>
                  <a:tcPr/>
                </a:tc>
              </a:tr>
              <a:tr h="514343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vzdělávání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vzdělávání – první stupeň – 3. ročník</a:t>
                      </a:r>
                      <a:endParaRPr lang="cs-CZ" dirty="0"/>
                    </a:p>
                  </a:txBody>
                  <a:tcPr/>
                </a:tc>
              </a:tr>
              <a:tr h="514343">
                <a:tc>
                  <a:txBody>
                    <a:bodyPr/>
                    <a:lstStyle/>
                    <a:p>
                      <a:r>
                        <a:rPr lang="cs-CZ" dirty="0" smtClean="0"/>
                        <a:t>Období vytvoření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Říjen – prosinec 2012</a:t>
                      </a:r>
                      <a:endParaRPr lang="cs-CZ" dirty="0"/>
                    </a:p>
                  </a:txBody>
                  <a:tcPr/>
                </a:tc>
              </a:tr>
              <a:tr h="514343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 PRŮHONICE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algn="ctr">
              <a:lnSpc>
                <a:spcPct val="300000"/>
              </a:lnSpc>
            </a:pPr>
            <a:r>
              <a:rPr lang="cs-CZ" sz="5700" dirty="0" smtClean="0"/>
              <a:t>Ve slabikách </a:t>
            </a:r>
            <a:r>
              <a:rPr lang="cs-CZ" sz="5700" dirty="0" err="1" smtClean="0"/>
              <a:t>dě</a:t>
            </a:r>
            <a:r>
              <a:rPr lang="cs-CZ" sz="5700" dirty="0" smtClean="0"/>
              <a:t>, tě, ně, </a:t>
            </a:r>
            <a:r>
              <a:rPr lang="cs-CZ" sz="5700" dirty="0" err="1" smtClean="0"/>
              <a:t>bě</a:t>
            </a:r>
            <a:r>
              <a:rPr lang="cs-CZ" sz="5700" dirty="0" smtClean="0"/>
              <a:t>, </a:t>
            </a:r>
            <a:r>
              <a:rPr lang="cs-CZ" sz="5700" dirty="0" err="1" smtClean="0"/>
              <a:t>pě</a:t>
            </a:r>
            <a:r>
              <a:rPr lang="cs-CZ" sz="5700" dirty="0" smtClean="0"/>
              <a:t>, </a:t>
            </a:r>
            <a:r>
              <a:rPr lang="cs-CZ" sz="5700" dirty="0" err="1" smtClean="0"/>
              <a:t>vě</a:t>
            </a:r>
            <a:r>
              <a:rPr lang="cs-CZ" sz="5700" dirty="0" smtClean="0"/>
              <a:t>, mě píšeme ě </a:t>
            </a:r>
          </a:p>
          <a:p>
            <a:pPr algn="ctr">
              <a:lnSpc>
                <a:spcPct val="300000"/>
              </a:lnSpc>
            </a:pPr>
            <a:r>
              <a:rPr lang="cs-CZ" sz="6400" dirty="0" smtClean="0"/>
              <a:t>a vyslovujeme </a:t>
            </a:r>
            <a:r>
              <a:rPr lang="cs-CZ" sz="6400" dirty="0" err="1" smtClean="0"/>
              <a:t>ďe</a:t>
            </a:r>
            <a:r>
              <a:rPr lang="cs-CZ" sz="6400" dirty="0" smtClean="0"/>
              <a:t>, </a:t>
            </a:r>
            <a:r>
              <a:rPr lang="cs-CZ" sz="6400" dirty="0" err="1" smtClean="0"/>
              <a:t>ťe</a:t>
            </a:r>
            <a:r>
              <a:rPr lang="cs-CZ" sz="6400" dirty="0" smtClean="0"/>
              <a:t>, </a:t>
            </a:r>
            <a:r>
              <a:rPr lang="cs-CZ" sz="6400" dirty="0" err="1" smtClean="0"/>
              <a:t>ňe</a:t>
            </a:r>
            <a:r>
              <a:rPr lang="cs-CZ" sz="6400" dirty="0" smtClean="0"/>
              <a:t>, </a:t>
            </a:r>
            <a:r>
              <a:rPr lang="cs-CZ" sz="6400" dirty="0" err="1" smtClean="0"/>
              <a:t>bje</a:t>
            </a:r>
            <a:r>
              <a:rPr lang="cs-CZ" sz="6400" dirty="0" smtClean="0"/>
              <a:t>, </a:t>
            </a:r>
            <a:r>
              <a:rPr lang="cs-CZ" sz="6400" dirty="0" err="1" smtClean="0"/>
              <a:t>pje</a:t>
            </a:r>
            <a:r>
              <a:rPr lang="cs-CZ" sz="6400" dirty="0" smtClean="0"/>
              <a:t>, </a:t>
            </a:r>
            <a:r>
              <a:rPr lang="cs-CZ" sz="6400" dirty="0" err="1" smtClean="0"/>
              <a:t>vje</a:t>
            </a:r>
            <a:r>
              <a:rPr lang="cs-CZ" sz="6400" dirty="0" smtClean="0"/>
              <a:t>, </a:t>
            </a:r>
            <a:r>
              <a:rPr lang="cs-CZ" sz="6400" dirty="0" err="1" smtClean="0"/>
              <a:t>mňe</a:t>
            </a:r>
            <a:r>
              <a:rPr lang="cs-CZ" sz="6400" dirty="0" smtClean="0"/>
              <a:t>.</a:t>
            </a:r>
            <a:endParaRPr lang="cs-CZ" sz="6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Slabiky </a:t>
            </a:r>
            <a:r>
              <a:rPr lang="cs-CZ" dirty="0" err="1" smtClean="0"/>
              <a:t>dě</a:t>
            </a:r>
            <a:r>
              <a:rPr lang="cs-CZ" dirty="0" smtClean="0"/>
              <a:t>, tě, ně, </a:t>
            </a:r>
            <a:r>
              <a:rPr lang="cs-CZ" dirty="0" err="1" smtClean="0"/>
              <a:t>bě</a:t>
            </a:r>
            <a:r>
              <a:rPr lang="cs-CZ" dirty="0" smtClean="0"/>
              <a:t>, </a:t>
            </a:r>
            <a:r>
              <a:rPr lang="cs-CZ" dirty="0" err="1" smtClean="0"/>
              <a:t>pě</a:t>
            </a:r>
            <a:r>
              <a:rPr lang="cs-CZ" dirty="0" smtClean="0"/>
              <a:t>, </a:t>
            </a:r>
            <a:r>
              <a:rPr lang="cs-CZ" dirty="0" err="1" smtClean="0"/>
              <a:t>vě</a:t>
            </a:r>
            <a:r>
              <a:rPr lang="cs-CZ" dirty="0" smtClean="0"/>
              <a:t>, mě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270000"/>
              </a:lnSpc>
            </a:pPr>
            <a:r>
              <a:rPr lang="cs-CZ" sz="2000" dirty="0" smtClean="0"/>
              <a:t>Znáš_______________o opičce Žofce? Maminka vaří dobrý ___________. Vařím si čaj ze _______________. Ty máš ale _______________boty. Pátý měsíc v roce je _______________. Když budu mít ____________, přijede vlak včas. </a:t>
            </a:r>
            <a:r>
              <a:rPr lang="cs-CZ" sz="2000" dirty="0" smtClean="0"/>
              <a:t>____________, nezlobte</a:t>
            </a:r>
            <a:r>
              <a:rPr lang="cs-CZ" sz="2000" dirty="0" smtClean="0"/>
              <a:t>! Praha je hlavní ____________. Mládě kobyly je ______________. Vydali jsme se na vycházku k  _____________. Bez dobré ______________ neodejdu z domu.</a:t>
            </a:r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b="1" dirty="0" smtClean="0"/>
              <a:t>Doplň správná slova do vět. Použij slova z nabídky.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dirty="0" smtClean="0"/>
              <a:t>Nabídka: </a:t>
            </a:r>
            <a:r>
              <a:rPr lang="cs-CZ" sz="2000" dirty="0" smtClean="0"/>
              <a:t>ob_d, </a:t>
            </a:r>
            <a:r>
              <a:rPr lang="cs-CZ" sz="2000" dirty="0" err="1" smtClean="0"/>
              <a:t>šalv</a:t>
            </a:r>
            <a:r>
              <a:rPr lang="cs-CZ" sz="2000" dirty="0" smtClean="0"/>
              <a:t>_je, </a:t>
            </a:r>
            <a:r>
              <a:rPr lang="cs-CZ" sz="2000" dirty="0" err="1" smtClean="0"/>
              <a:t>št</a:t>
            </a:r>
            <a:r>
              <a:rPr lang="cs-CZ" sz="2000" dirty="0" smtClean="0"/>
              <a:t>_stí, </a:t>
            </a:r>
            <a:r>
              <a:rPr lang="cs-CZ" sz="2000" dirty="0" err="1" smtClean="0"/>
              <a:t>hříb</a:t>
            </a:r>
            <a:r>
              <a:rPr lang="cs-CZ" sz="2000" dirty="0" smtClean="0"/>
              <a:t>_, </a:t>
            </a:r>
            <a:r>
              <a:rPr lang="cs-CZ" sz="2000" dirty="0" err="1" smtClean="0"/>
              <a:t>kv</a:t>
            </a:r>
            <a:r>
              <a:rPr lang="cs-CZ" sz="2000" dirty="0" smtClean="0"/>
              <a:t>_ten, </a:t>
            </a:r>
            <a:r>
              <a:rPr lang="cs-CZ" sz="2000" dirty="0" err="1" smtClean="0"/>
              <a:t>příb</a:t>
            </a:r>
            <a:r>
              <a:rPr lang="cs-CZ" sz="2000" dirty="0" smtClean="0"/>
              <a:t>_h, </a:t>
            </a:r>
            <a:r>
              <a:rPr lang="cs-CZ" sz="2000" dirty="0" err="1" smtClean="0"/>
              <a:t>snídan</a:t>
            </a:r>
            <a:r>
              <a:rPr lang="cs-CZ" sz="2000" dirty="0" smtClean="0"/>
              <a:t>_, </a:t>
            </a:r>
            <a:r>
              <a:rPr lang="cs-CZ" sz="2000" dirty="0" err="1" smtClean="0"/>
              <a:t>hájovn</a:t>
            </a:r>
            <a:r>
              <a:rPr lang="cs-CZ" sz="2000" dirty="0" smtClean="0"/>
              <a:t>_, m_sto, d_ti, p_</a:t>
            </a:r>
            <a:r>
              <a:rPr lang="cs-CZ" sz="2000" dirty="0" err="1" smtClean="0"/>
              <a:t>kné</a:t>
            </a:r>
            <a:endParaRPr lang="cs-CZ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220000"/>
              </a:lnSpc>
            </a:pPr>
            <a:r>
              <a:rPr lang="cs-CZ" sz="2000" dirty="0" smtClean="0"/>
              <a:t>Ve (město) je mnoho aut</a:t>
            </a:r>
          </a:p>
          <a:p>
            <a:pPr>
              <a:lnSpc>
                <a:spcPct val="220000"/>
              </a:lnSpc>
            </a:pPr>
            <a:r>
              <a:rPr lang="cs-CZ" sz="2000" dirty="0" smtClean="0"/>
              <a:t>_______________________________________________________________</a:t>
            </a:r>
          </a:p>
          <a:p>
            <a:pPr>
              <a:lnSpc>
                <a:spcPct val="220000"/>
              </a:lnSpc>
            </a:pPr>
            <a:r>
              <a:rPr lang="cs-CZ" sz="2000" dirty="0" smtClean="0"/>
              <a:t>Žáci ve (třída) pilně pracují</a:t>
            </a:r>
          </a:p>
          <a:p>
            <a:pPr>
              <a:lnSpc>
                <a:spcPct val="220000"/>
              </a:lnSpc>
            </a:pPr>
            <a:r>
              <a:rPr lang="cs-CZ" sz="2000" dirty="0" smtClean="0"/>
              <a:t>_______________________________________________________________</a:t>
            </a:r>
          </a:p>
          <a:p>
            <a:pPr>
              <a:lnSpc>
                <a:spcPct val="220000"/>
              </a:lnSpc>
            </a:pPr>
            <a:r>
              <a:rPr lang="cs-CZ" sz="2000" dirty="0" smtClean="0"/>
              <a:t>Na (dlažba) je louže</a:t>
            </a:r>
          </a:p>
          <a:p>
            <a:pPr>
              <a:lnSpc>
                <a:spcPct val="220000"/>
              </a:lnSpc>
            </a:pPr>
            <a:r>
              <a:rPr lang="cs-CZ" sz="2000" dirty="0" smtClean="0"/>
              <a:t>_______________________________________________________________</a:t>
            </a:r>
          </a:p>
          <a:p>
            <a:pPr>
              <a:lnSpc>
                <a:spcPct val="220000"/>
              </a:lnSpc>
            </a:pPr>
            <a:r>
              <a:rPr lang="cs-CZ" sz="2000" dirty="0" smtClean="0"/>
              <a:t>Na (pumpa) bylo mnoho aut</a:t>
            </a:r>
          </a:p>
          <a:p>
            <a:pPr>
              <a:lnSpc>
                <a:spcPct val="220000"/>
              </a:lnSpc>
            </a:pPr>
            <a:r>
              <a:rPr lang="cs-CZ" sz="2000" dirty="0" smtClean="0"/>
              <a:t>_______________________________________________________________</a:t>
            </a:r>
          </a:p>
          <a:p>
            <a:pPr>
              <a:lnSpc>
                <a:spcPct val="220000"/>
              </a:lnSpc>
            </a:pPr>
            <a:r>
              <a:rPr lang="cs-CZ" sz="2000" dirty="0" smtClean="0"/>
              <a:t>Úřednice na (pošta) hbitě pracují</a:t>
            </a:r>
          </a:p>
          <a:p>
            <a:pPr>
              <a:lnSpc>
                <a:spcPct val="220000"/>
              </a:lnSpc>
            </a:pPr>
            <a:r>
              <a:rPr lang="cs-CZ" sz="2000" dirty="0" smtClean="0"/>
              <a:t>_______________________________________________________________</a:t>
            </a:r>
            <a:endParaRPr lang="cs-CZ" sz="20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Z daných slov utvoř věty a napiš je:</a:t>
            </a:r>
            <a:endParaRPr lang="cs-CZ" sz="20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220000"/>
              </a:lnSpc>
            </a:pPr>
            <a:r>
              <a:rPr lang="cs-CZ" sz="2400" dirty="0" smtClean="0"/>
              <a:t>v</a:t>
            </a:r>
            <a:r>
              <a:rPr lang="cs-CZ" sz="2400" dirty="0" smtClean="0"/>
              <a:t>y</a:t>
            </a:r>
            <a:r>
              <a:rPr lang="cs-CZ" sz="2400" u="sng" dirty="0" smtClean="0"/>
              <a:t>mě</a:t>
            </a:r>
            <a:r>
              <a:rPr lang="cs-CZ" sz="2400" dirty="0" smtClean="0"/>
              <a:t>nit </a:t>
            </a:r>
            <a:r>
              <a:rPr lang="cs-CZ" sz="2400" dirty="0" smtClean="0"/>
              <a:t>zámek</a:t>
            </a:r>
          </a:p>
          <a:p>
            <a:pPr>
              <a:lnSpc>
                <a:spcPct val="220000"/>
              </a:lnSpc>
            </a:pPr>
            <a:r>
              <a:rPr lang="cs-CZ" sz="2400" u="sng" dirty="0" smtClean="0"/>
              <a:t>změ</a:t>
            </a:r>
            <a:r>
              <a:rPr lang="cs-CZ" sz="2400" dirty="0" smtClean="0"/>
              <a:t>řit </a:t>
            </a:r>
            <a:r>
              <a:rPr lang="cs-CZ" sz="2400" dirty="0" smtClean="0"/>
              <a:t>vzdálenost</a:t>
            </a:r>
          </a:p>
          <a:p>
            <a:pPr>
              <a:lnSpc>
                <a:spcPct val="220000"/>
              </a:lnSpc>
            </a:pPr>
            <a:r>
              <a:rPr lang="cs-CZ" sz="2400" dirty="0" smtClean="0"/>
              <a:t>rozu</a:t>
            </a:r>
            <a:r>
              <a:rPr lang="cs-CZ" sz="2400" u="sng" dirty="0" smtClean="0"/>
              <a:t>mě</a:t>
            </a:r>
            <a:r>
              <a:rPr lang="cs-CZ" sz="2400" dirty="0" smtClean="0"/>
              <a:t>t </a:t>
            </a:r>
            <a:r>
              <a:rPr lang="cs-CZ" sz="2400" dirty="0" smtClean="0"/>
              <a:t>matematice</a:t>
            </a:r>
          </a:p>
          <a:p>
            <a:pPr>
              <a:lnSpc>
                <a:spcPct val="220000"/>
              </a:lnSpc>
            </a:pPr>
            <a:r>
              <a:rPr lang="cs-CZ" sz="2400" dirty="0" smtClean="0"/>
              <a:t>skvěle </a:t>
            </a:r>
            <a:r>
              <a:rPr lang="cs-CZ" sz="2400" dirty="0" smtClean="0"/>
              <a:t>se dorozu</a:t>
            </a:r>
            <a:r>
              <a:rPr lang="cs-CZ" sz="2400" u="sng" dirty="0" smtClean="0"/>
              <a:t>mě</a:t>
            </a:r>
            <a:r>
              <a:rPr lang="cs-CZ" sz="2400" dirty="0" smtClean="0"/>
              <a:t>t</a:t>
            </a:r>
          </a:p>
          <a:p>
            <a:pPr>
              <a:lnSpc>
                <a:spcPct val="220000"/>
              </a:lnSpc>
            </a:pPr>
            <a:r>
              <a:rPr lang="cs-CZ" sz="2400" u="sng" dirty="0" smtClean="0"/>
              <a:t>změ</a:t>
            </a:r>
            <a:r>
              <a:rPr lang="cs-CZ" sz="2400" dirty="0" smtClean="0"/>
              <a:t>nit </a:t>
            </a:r>
            <a:r>
              <a:rPr lang="cs-CZ" sz="2400" dirty="0" smtClean="0"/>
              <a:t>odpověď</a:t>
            </a:r>
          </a:p>
          <a:p>
            <a:pPr>
              <a:lnSpc>
                <a:spcPct val="220000"/>
              </a:lnSpc>
            </a:pPr>
            <a:r>
              <a:rPr lang="cs-CZ" sz="2400" dirty="0" smtClean="0"/>
              <a:t>od</a:t>
            </a:r>
            <a:r>
              <a:rPr lang="cs-CZ" sz="2400" u="sng" dirty="0" smtClean="0"/>
              <a:t>mě</a:t>
            </a:r>
            <a:r>
              <a:rPr lang="cs-CZ" sz="2400" dirty="0" smtClean="0"/>
              <a:t>nit </a:t>
            </a:r>
            <a:r>
              <a:rPr lang="cs-CZ" sz="2400" dirty="0" smtClean="0"/>
              <a:t>za práci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Tvoř věty se slovními spojeními:</a:t>
            </a:r>
            <a:endParaRPr lang="cs-CZ" sz="28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/>
              <a:t>řešení</a:t>
            </a:r>
            <a:endParaRPr lang="cs-CZ" sz="44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70000"/>
              </a:lnSpc>
            </a:pPr>
            <a:r>
              <a:rPr lang="cs-CZ" sz="2000" dirty="0" smtClean="0"/>
              <a:t>Znáš</a:t>
            </a:r>
            <a:r>
              <a:rPr lang="cs-CZ" sz="2000" b="1" dirty="0" smtClean="0"/>
              <a:t>  příběh </a:t>
            </a:r>
            <a:r>
              <a:rPr lang="cs-CZ" sz="2000" dirty="0" smtClean="0"/>
              <a:t>o </a:t>
            </a:r>
            <a:r>
              <a:rPr lang="cs-CZ" sz="2000" dirty="0" smtClean="0"/>
              <a:t>opičce Žofce? Maminka vaří dobrý </a:t>
            </a:r>
            <a:r>
              <a:rPr lang="cs-CZ" sz="2000" dirty="0" smtClean="0"/>
              <a:t> </a:t>
            </a:r>
            <a:r>
              <a:rPr lang="cs-CZ" sz="2000" b="1" dirty="0" smtClean="0"/>
              <a:t>oběd</a:t>
            </a:r>
            <a:r>
              <a:rPr lang="cs-CZ" sz="2000" dirty="0" smtClean="0"/>
              <a:t>. </a:t>
            </a:r>
            <a:r>
              <a:rPr lang="cs-CZ" sz="2000" dirty="0" smtClean="0"/>
              <a:t>Vařím si čaj ze </a:t>
            </a:r>
            <a:r>
              <a:rPr lang="cs-CZ" sz="2000" b="1" dirty="0" smtClean="0"/>
              <a:t>šalvěje</a:t>
            </a:r>
            <a:r>
              <a:rPr lang="cs-CZ" sz="2000" dirty="0" smtClean="0"/>
              <a:t>. </a:t>
            </a:r>
            <a:r>
              <a:rPr lang="cs-CZ" sz="2000" dirty="0" smtClean="0"/>
              <a:t>Ty máš ale </a:t>
            </a:r>
            <a:r>
              <a:rPr lang="cs-CZ" sz="2000" dirty="0" smtClean="0"/>
              <a:t> </a:t>
            </a:r>
            <a:r>
              <a:rPr lang="cs-CZ" sz="2000" b="1" dirty="0" smtClean="0"/>
              <a:t>pěkné</a:t>
            </a:r>
            <a:r>
              <a:rPr lang="cs-CZ" sz="2000" dirty="0" smtClean="0"/>
              <a:t> boty</a:t>
            </a:r>
            <a:r>
              <a:rPr lang="cs-CZ" sz="2000" dirty="0" smtClean="0"/>
              <a:t>. Pátý měsíc v roce je </a:t>
            </a:r>
            <a:r>
              <a:rPr lang="cs-CZ" sz="2000" b="1" dirty="0" smtClean="0"/>
              <a:t>květen</a:t>
            </a:r>
            <a:r>
              <a:rPr lang="cs-CZ" sz="2000" dirty="0" smtClean="0"/>
              <a:t>. </a:t>
            </a:r>
            <a:r>
              <a:rPr lang="cs-CZ" sz="2000" dirty="0" smtClean="0"/>
              <a:t>Když budu mít </a:t>
            </a:r>
            <a:r>
              <a:rPr lang="cs-CZ" sz="2000" b="1" dirty="0" smtClean="0"/>
              <a:t>štěstí</a:t>
            </a:r>
            <a:r>
              <a:rPr lang="cs-CZ" sz="2000" dirty="0" smtClean="0"/>
              <a:t>, </a:t>
            </a:r>
            <a:r>
              <a:rPr lang="cs-CZ" sz="2000" dirty="0" smtClean="0"/>
              <a:t>přijede vlak </a:t>
            </a:r>
            <a:r>
              <a:rPr lang="cs-CZ" sz="2000" dirty="0" smtClean="0"/>
              <a:t>včas.</a:t>
            </a:r>
            <a:r>
              <a:rPr lang="cs-CZ" sz="2000" b="1" dirty="0" smtClean="0"/>
              <a:t> Děti</a:t>
            </a:r>
            <a:r>
              <a:rPr lang="cs-CZ" sz="2000" dirty="0" smtClean="0"/>
              <a:t>, nezlobte</a:t>
            </a:r>
            <a:r>
              <a:rPr lang="cs-CZ" sz="2000" dirty="0" smtClean="0"/>
              <a:t>! Praha je hlavní </a:t>
            </a:r>
            <a:r>
              <a:rPr lang="cs-CZ" sz="2000" b="1" dirty="0" smtClean="0"/>
              <a:t>město</a:t>
            </a:r>
            <a:r>
              <a:rPr lang="cs-CZ" sz="2000" dirty="0" smtClean="0"/>
              <a:t>. </a:t>
            </a:r>
            <a:r>
              <a:rPr lang="cs-CZ" sz="2000" dirty="0" smtClean="0"/>
              <a:t>Mládě kobyly je </a:t>
            </a:r>
            <a:r>
              <a:rPr lang="cs-CZ" sz="2000" b="1" dirty="0" smtClean="0"/>
              <a:t>hříbě</a:t>
            </a:r>
            <a:r>
              <a:rPr lang="cs-CZ" sz="2000" dirty="0" smtClean="0"/>
              <a:t>. </a:t>
            </a:r>
            <a:r>
              <a:rPr lang="cs-CZ" sz="2000" dirty="0" smtClean="0"/>
              <a:t>Vydali jsme se na vycházku </a:t>
            </a:r>
            <a:r>
              <a:rPr lang="cs-CZ" sz="2000" dirty="0" smtClean="0"/>
              <a:t>k </a:t>
            </a:r>
            <a:r>
              <a:rPr lang="cs-CZ" sz="2000" b="1" dirty="0" smtClean="0"/>
              <a:t>hájovně</a:t>
            </a:r>
            <a:r>
              <a:rPr lang="cs-CZ" sz="2000" dirty="0" smtClean="0"/>
              <a:t>. </a:t>
            </a:r>
            <a:r>
              <a:rPr lang="cs-CZ" sz="2000" dirty="0" smtClean="0"/>
              <a:t>Bez dobré </a:t>
            </a:r>
            <a:r>
              <a:rPr lang="cs-CZ" sz="2000" b="1" dirty="0" smtClean="0"/>
              <a:t>snídaně</a:t>
            </a:r>
            <a:r>
              <a:rPr lang="cs-CZ" sz="2000" dirty="0" smtClean="0"/>
              <a:t> </a:t>
            </a:r>
            <a:r>
              <a:rPr lang="cs-CZ" sz="2000" dirty="0" smtClean="0"/>
              <a:t>neodejdu z domu.</a:t>
            </a:r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b="1" dirty="0" smtClean="0"/>
              <a:t>Doplň správná slova do vět. Použij slova z nabídky.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dirty="0" smtClean="0"/>
              <a:t>Nabídka: </a:t>
            </a:r>
            <a:r>
              <a:rPr lang="cs-CZ" sz="2000" dirty="0" smtClean="0"/>
              <a:t>ob_d, </a:t>
            </a:r>
            <a:r>
              <a:rPr lang="cs-CZ" sz="2000" dirty="0" err="1" smtClean="0"/>
              <a:t>šalv</a:t>
            </a:r>
            <a:r>
              <a:rPr lang="cs-CZ" sz="2000" dirty="0" smtClean="0"/>
              <a:t>_je, </a:t>
            </a:r>
            <a:r>
              <a:rPr lang="cs-CZ" sz="2000" dirty="0" err="1" smtClean="0"/>
              <a:t>št</a:t>
            </a:r>
            <a:r>
              <a:rPr lang="cs-CZ" sz="2000" dirty="0" smtClean="0"/>
              <a:t>_stí, </a:t>
            </a:r>
            <a:r>
              <a:rPr lang="cs-CZ" sz="2000" dirty="0" err="1" smtClean="0"/>
              <a:t>hříb</a:t>
            </a:r>
            <a:r>
              <a:rPr lang="cs-CZ" sz="2000" dirty="0" smtClean="0"/>
              <a:t>_, </a:t>
            </a:r>
            <a:r>
              <a:rPr lang="cs-CZ" sz="2000" dirty="0" err="1" smtClean="0"/>
              <a:t>kv</a:t>
            </a:r>
            <a:r>
              <a:rPr lang="cs-CZ" sz="2000" dirty="0" smtClean="0"/>
              <a:t>_ten, </a:t>
            </a:r>
            <a:r>
              <a:rPr lang="cs-CZ" sz="2000" dirty="0" err="1" smtClean="0"/>
              <a:t>příb</a:t>
            </a:r>
            <a:r>
              <a:rPr lang="cs-CZ" sz="2000" dirty="0" smtClean="0"/>
              <a:t>_h, </a:t>
            </a:r>
            <a:r>
              <a:rPr lang="cs-CZ" sz="2000" dirty="0" err="1" smtClean="0"/>
              <a:t>snídan</a:t>
            </a:r>
            <a:r>
              <a:rPr lang="cs-CZ" sz="2000" dirty="0" smtClean="0"/>
              <a:t>_, </a:t>
            </a:r>
            <a:r>
              <a:rPr lang="cs-CZ" sz="2000" dirty="0" err="1" smtClean="0"/>
              <a:t>hájovn</a:t>
            </a:r>
            <a:r>
              <a:rPr lang="cs-CZ" sz="2000" dirty="0" smtClean="0"/>
              <a:t>_, m_sto, d_ti, p_</a:t>
            </a:r>
            <a:r>
              <a:rPr lang="cs-CZ" sz="2000" dirty="0" err="1" smtClean="0"/>
              <a:t>kné</a:t>
            </a:r>
            <a:endParaRPr lang="cs-CZ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220000"/>
              </a:lnSpc>
            </a:pPr>
            <a:r>
              <a:rPr lang="cs-CZ" sz="2000" dirty="0" smtClean="0"/>
              <a:t>Ve (město) je mnoho aut</a:t>
            </a:r>
          </a:p>
          <a:p>
            <a:pPr>
              <a:lnSpc>
                <a:spcPct val="220000"/>
              </a:lnSpc>
            </a:pPr>
            <a:r>
              <a:rPr lang="cs-CZ" sz="2000" b="1" dirty="0" smtClean="0"/>
              <a:t>Ve městě je mnoho aut.</a:t>
            </a:r>
            <a:endParaRPr lang="cs-CZ" sz="2000" b="1" dirty="0" smtClean="0"/>
          </a:p>
          <a:p>
            <a:pPr>
              <a:lnSpc>
                <a:spcPct val="220000"/>
              </a:lnSpc>
            </a:pPr>
            <a:r>
              <a:rPr lang="cs-CZ" sz="2000" dirty="0" smtClean="0"/>
              <a:t>Žáci ve (třída) pilně pracují</a:t>
            </a:r>
          </a:p>
          <a:p>
            <a:pPr>
              <a:lnSpc>
                <a:spcPct val="220000"/>
              </a:lnSpc>
            </a:pPr>
            <a:r>
              <a:rPr lang="cs-CZ" sz="2000" b="1" dirty="0" smtClean="0"/>
              <a:t>Žáci ve třídě pilně pracují.</a:t>
            </a:r>
            <a:endParaRPr lang="cs-CZ" sz="2000" b="1" dirty="0" smtClean="0"/>
          </a:p>
          <a:p>
            <a:pPr>
              <a:lnSpc>
                <a:spcPct val="220000"/>
              </a:lnSpc>
            </a:pPr>
            <a:r>
              <a:rPr lang="cs-CZ" sz="2000" dirty="0" smtClean="0"/>
              <a:t>Na (dlažba) je louže</a:t>
            </a:r>
          </a:p>
          <a:p>
            <a:pPr>
              <a:lnSpc>
                <a:spcPct val="220000"/>
              </a:lnSpc>
            </a:pPr>
            <a:r>
              <a:rPr lang="cs-CZ" sz="2000" b="1" dirty="0" smtClean="0"/>
              <a:t>Na dlažbě je louže.</a:t>
            </a:r>
            <a:endParaRPr lang="cs-CZ" sz="2000" b="1" dirty="0" smtClean="0"/>
          </a:p>
          <a:p>
            <a:pPr>
              <a:lnSpc>
                <a:spcPct val="220000"/>
              </a:lnSpc>
            </a:pPr>
            <a:r>
              <a:rPr lang="cs-CZ" sz="2000" dirty="0" smtClean="0"/>
              <a:t>Na (pumpa) bylo mnoho aut</a:t>
            </a:r>
          </a:p>
          <a:p>
            <a:pPr>
              <a:lnSpc>
                <a:spcPct val="220000"/>
              </a:lnSpc>
            </a:pPr>
            <a:r>
              <a:rPr lang="cs-CZ" sz="2000" b="1" dirty="0" smtClean="0"/>
              <a:t>Na pumpě bylo mnoho aut.</a:t>
            </a:r>
          </a:p>
          <a:p>
            <a:pPr>
              <a:lnSpc>
                <a:spcPct val="220000"/>
              </a:lnSpc>
            </a:pPr>
            <a:r>
              <a:rPr lang="cs-CZ" sz="2000" dirty="0" smtClean="0"/>
              <a:t>Úřednice na (pošta) hbitě pracují</a:t>
            </a:r>
          </a:p>
          <a:p>
            <a:pPr>
              <a:lnSpc>
                <a:spcPct val="220000"/>
              </a:lnSpc>
            </a:pPr>
            <a:r>
              <a:rPr lang="cs-CZ" sz="2000" b="1" dirty="0" smtClean="0"/>
              <a:t>Úřednice na poště hbitě pracují.</a:t>
            </a:r>
            <a:endParaRPr lang="cs-CZ" sz="2000" b="1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Z daných slov utvoř věty a napiš je:</a:t>
            </a:r>
            <a:endParaRPr lang="cs-CZ" sz="20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220000"/>
              </a:lnSpc>
            </a:pPr>
            <a:r>
              <a:rPr lang="cs-CZ" sz="2400" dirty="0" smtClean="0"/>
              <a:t>v</a:t>
            </a:r>
            <a:r>
              <a:rPr lang="cs-CZ" sz="2400" dirty="0" smtClean="0"/>
              <a:t>y</a:t>
            </a:r>
            <a:r>
              <a:rPr lang="cs-CZ" sz="2400" u="sng" dirty="0" smtClean="0"/>
              <a:t>mě</a:t>
            </a:r>
            <a:r>
              <a:rPr lang="cs-CZ" sz="2400" dirty="0" smtClean="0"/>
              <a:t>nit zámek   </a:t>
            </a:r>
            <a:r>
              <a:rPr lang="cs-CZ" sz="2400" b="1" dirty="0" smtClean="0"/>
              <a:t>Tatínek vyměnil zámek.</a:t>
            </a:r>
            <a:endParaRPr lang="cs-CZ" sz="2400" b="1" dirty="0" smtClean="0"/>
          </a:p>
          <a:p>
            <a:pPr>
              <a:lnSpc>
                <a:spcPct val="220000"/>
              </a:lnSpc>
            </a:pPr>
            <a:r>
              <a:rPr lang="cs-CZ" sz="2400" u="sng" dirty="0" smtClean="0"/>
              <a:t>změ</a:t>
            </a:r>
            <a:r>
              <a:rPr lang="cs-CZ" sz="2400" dirty="0" smtClean="0"/>
              <a:t>řit vzdálenost  </a:t>
            </a:r>
            <a:r>
              <a:rPr lang="cs-CZ" sz="2400" b="1" dirty="0" smtClean="0"/>
              <a:t>Máme za úkol změřit vzdálenost mezi dveřmi</a:t>
            </a:r>
            <a:r>
              <a:rPr lang="cs-CZ" sz="2400" dirty="0" smtClean="0"/>
              <a:t>.</a:t>
            </a:r>
            <a:endParaRPr lang="cs-CZ" sz="2400" dirty="0" smtClean="0"/>
          </a:p>
          <a:p>
            <a:pPr>
              <a:lnSpc>
                <a:spcPct val="220000"/>
              </a:lnSpc>
            </a:pPr>
            <a:r>
              <a:rPr lang="cs-CZ" sz="2400" dirty="0" smtClean="0"/>
              <a:t>rozu</a:t>
            </a:r>
            <a:r>
              <a:rPr lang="cs-CZ" sz="2400" u="sng" dirty="0" smtClean="0"/>
              <a:t>mě</a:t>
            </a:r>
            <a:r>
              <a:rPr lang="cs-CZ" sz="2400" dirty="0" smtClean="0"/>
              <a:t>t matematice  </a:t>
            </a:r>
            <a:r>
              <a:rPr lang="cs-CZ" sz="2400" b="1" dirty="0" smtClean="0"/>
              <a:t>Pro někoho je těžké rozumět matematice.</a:t>
            </a:r>
            <a:endParaRPr lang="cs-CZ" sz="2400" b="1" dirty="0" smtClean="0"/>
          </a:p>
          <a:p>
            <a:pPr>
              <a:lnSpc>
                <a:spcPct val="220000"/>
              </a:lnSpc>
            </a:pPr>
            <a:r>
              <a:rPr lang="cs-CZ" sz="2400" dirty="0" smtClean="0"/>
              <a:t>skvěle </a:t>
            </a:r>
            <a:r>
              <a:rPr lang="cs-CZ" sz="2400" dirty="0" smtClean="0"/>
              <a:t>se </a:t>
            </a:r>
            <a:r>
              <a:rPr lang="cs-CZ" sz="2400" dirty="0" smtClean="0"/>
              <a:t>dorozu</a:t>
            </a:r>
            <a:r>
              <a:rPr lang="cs-CZ" sz="2400" u="sng" dirty="0" smtClean="0"/>
              <a:t>mě</a:t>
            </a:r>
            <a:r>
              <a:rPr lang="cs-CZ" sz="2400" dirty="0" smtClean="0"/>
              <a:t>t  </a:t>
            </a:r>
            <a:r>
              <a:rPr lang="cs-CZ" sz="2400" b="1" dirty="0" smtClean="0"/>
              <a:t>Skvěle se dorozumět v zahraničí je nutnost.</a:t>
            </a:r>
            <a:endParaRPr lang="cs-CZ" sz="2400" b="1" dirty="0" smtClean="0"/>
          </a:p>
          <a:p>
            <a:pPr>
              <a:lnSpc>
                <a:spcPct val="220000"/>
              </a:lnSpc>
            </a:pPr>
            <a:r>
              <a:rPr lang="cs-CZ" sz="2400" u="sng" dirty="0" smtClean="0"/>
              <a:t>změ</a:t>
            </a:r>
            <a:r>
              <a:rPr lang="cs-CZ" sz="2400" dirty="0" smtClean="0"/>
              <a:t>nit odpověď   </a:t>
            </a:r>
            <a:r>
              <a:rPr lang="cs-CZ" sz="2400" b="1" dirty="0" smtClean="0"/>
              <a:t>Můžeš změnit odpověď</a:t>
            </a:r>
            <a:r>
              <a:rPr lang="cs-CZ" sz="2400" dirty="0" smtClean="0"/>
              <a:t>.</a:t>
            </a:r>
            <a:endParaRPr lang="cs-CZ" sz="2400" dirty="0" smtClean="0"/>
          </a:p>
          <a:p>
            <a:pPr>
              <a:lnSpc>
                <a:spcPct val="220000"/>
              </a:lnSpc>
            </a:pPr>
            <a:r>
              <a:rPr lang="cs-CZ" sz="2400" dirty="0" smtClean="0"/>
              <a:t>od</a:t>
            </a:r>
            <a:r>
              <a:rPr lang="cs-CZ" sz="2400" u="sng" dirty="0" smtClean="0"/>
              <a:t>mě</a:t>
            </a:r>
            <a:r>
              <a:rPr lang="cs-CZ" sz="2400" dirty="0" smtClean="0"/>
              <a:t>nit </a:t>
            </a:r>
            <a:r>
              <a:rPr lang="cs-CZ" sz="2400" dirty="0" smtClean="0"/>
              <a:t>za </a:t>
            </a:r>
            <a:r>
              <a:rPr lang="cs-CZ" sz="2400" dirty="0" smtClean="0"/>
              <a:t>práci  </a:t>
            </a:r>
            <a:r>
              <a:rPr lang="cs-CZ" sz="2400" b="1" dirty="0" smtClean="0"/>
              <a:t>Každý chce odměnit za skvěle odvedenou práci.</a:t>
            </a:r>
            <a:endParaRPr lang="cs-CZ" sz="2400" b="1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Tvoř věty se slovními spojeními:</a:t>
            </a:r>
            <a:endParaRPr lang="cs-CZ" sz="28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78</TotalTime>
  <Words>479</Words>
  <Application>Microsoft Office PowerPoint</Application>
  <PresentationFormat>Předvádění na obrazovce (4:3)</PresentationFormat>
  <Paragraphs>59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Papír</vt:lpstr>
      <vt:lpstr>Snímek 1</vt:lpstr>
      <vt:lpstr>Slabiky dě, tě, ně, bě, pě, vě, mě</vt:lpstr>
      <vt:lpstr>Doplň správná slova do vět. Použij slova z nabídky. Nabídka: ob_d, šalv_je, št_stí, hříb_, kv_ten, příb_h, snídan_, hájovn_, m_sto, d_ti, p_kné</vt:lpstr>
      <vt:lpstr>Z daných slov utvoř věty a napiš je:</vt:lpstr>
      <vt:lpstr>Tvoř věty se slovními spojeními:</vt:lpstr>
      <vt:lpstr>Snímek 6</vt:lpstr>
      <vt:lpstr>Doplň správná slova do vět. Použij slova z nabídky. Nabídka: ob_d, šalv_je, št_stí, hříb_, kv_ten, příb_h, snídan_, hájovn_, m_sto, d_ti, p_kné</vt:lpstr>
      <vt:lpstr>Z daných slov utvoř věty a napiš je:</vt:lpstr>
      <vt:lpstr>Tvoř věty se slovními spojeními: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Ivana Venglářová</dc:creator>
  <cp:lastModifiedBy>Ivana Venglářová</cp:lastModifiedBy>
  <cp:revision>9</cp:revision>
  <dcterms:created xsi:type="dcterms:W3CDTF">2012-11-22T17:25:36Z</dcterms:created>
  <dcterms:modified xsi:type="dcterms:W3CDTF">2012-12-09T15:11:20Z</dcterms:modified>
</cp:coreProperties>
</file>