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56" r:id="rId2"/>
    <p:sldId id="257" r:id="rId3"/>
    <p:sldId id="258" r:id="rId4"/>
    <p:sldId id="263" r:id="rId5"/>
    <p:sldId id="264" r:id="rId6"/>
    <p:sldId id="265" r:id="rId7"/>
    <p:sldId id="266" r:id="rId8"/>
    <p:sldId id="268" r:id="rId9"/>
    <p:sldId id="267" r:id="rId10"/>
    <p:sldId id="269" r:id="rId11"/>
    <p:sldId id="270" r:id="rId12"/>
    <p:sldId id="271" r:id="rId13"/>
    <p:sldId id="259" r:id="rId14"/>
    <p:sldId id="260" r:id="rId15"/>
    <p:sldId id="261" r:id="rId16"/>
    <p:sldId id="262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7A3328-9AF0-4C68-BBF0-10FD1DF19ABB}" type="datetimeFigureOut">
              <a:rPr lang="cs-CZ" smtClean="0"/>
              <a:t>28.2.2013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A1EFA66-8E09-4463-A3D3-9E5CD35C5332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7A3328-9AF0-4C68-BBF0-10FD1DF19ABB}" type="datetimeFigureOut">
              <a:rPr lang="cs-CZ" smtClean="0"/>
              <a:t>28.2.2013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1EFA66-8E09-4463-A3D3-9E5CD35C533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7A3328-9AF0-4C68-BBF0-10FD1DF19ABB}" type="datetimeFigureOut">
              <a:rPr lang="cs-CZ" smtClean="0"/>
              <a:t>28.2.2013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1EFA66-8E09-4463-A3D3-9E5CD35C5332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7A3328-9AF0-4C68-BBF0-10FD1DF19ABB}" type="datetimeFigureOut">
              <a:rPr lang="cs-CZ" smtClean="0"/>
              <a:t>28.2.2013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1EFA66-8E09-4463-A3D3-9E5CD35C5332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7A3328-9AF0-4C68-BBF0-10FD1DF19ABB}" type="datetimeFigureOut">
              <a:rPr lang="cs-CZ" smtClean="0"/>
              <a:t>28.2.2013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1EFA66-8E09-4463-A3D3-9E5CD35C5332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7A3328-9AF0-4C68-BBF0-10FD1DF19ABB}" type="datetimeFigureOut">
              <a:rPr lang="cs-CZ" smtClean="0"/>
              <a:t>28.2.2013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1EFA66-8E09-4463-A3D3-9E5CD35C533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7A3328-9AF0-4C68-BBF0-10FD1DF19ABB}" type="datetimeFigureOut">
              <a:rPr lang="cs-CZ" smtClean="0"/>
              <a:t>28.2.2013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1EFA66-8E09-4463-A3D3-9E5CD35C533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7A3328-9AF0-4C68-BBF0-10FD1DF19ABB}" type="datetimeFigureOut">
              <a:rPr lang="cs-CZ" smtClean="0"/>
              <a:t>28.2.2013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1EFA66-8E09-4463-A3D3-9E5CD35C533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7A3328-9AF0-4C68-BBF0-10FD1DF19ABB}" type="datetimeFigureOut">
              <a:rPr lang="cs-CZ" smtClean="0"/>
              <a:t>28.2.2013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1EFA66-8E09-4463-A3D3-9E5CD35C533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7A3328-9AF0-4C68-BBF0-10FD1DF19ABB}" type="datetimeFigureOut">
              <a:rPr lang="cs-CZ" smtClean="0"/>
              <a:t>28.2.2013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1EFA66-8E09-4463-A3D3-9E5CD35C533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7A3328-9AF0-4C68-BBF0-10FD1DF19ABB}" type="datetimeFigureOut">
              <a:rPr lang="cs-CZ" smtClean="0"/>
              <a:t>28.2.2013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1EFA66-8E09-4463-A3D3-9E5CD35C533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FF7A3328-9AF0-4C68-BBF0-10FD1DF19ABB}" type="datetimeFigureOut">
              <a:rPr lang="cs-CZ" smtClean="0"/>
              <a:t>28.2.2013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1A1EFA66-8E09-4463-A3D3-9E5CD35C5332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hyperlink" Target="http://www.google.cz/search?hl=cs&amp;site=imghp&amp;tbm=isch&amp;source=hp&amp;biw=1366&amp;bih=667&amp;q=Fanfrnoch&amp;oq=Fanfrnoch&amp;gs_l=img.3..0j0i24l2.2280.5137.0.6047.9.6.0.3.3.0.89.390.6.6.0...0.0...1ac.1.4.img.zQPlku4s1vg#imgrc=D0rCBwqiHXfbmM%3A%3B_jkHIo7QajEc-M%3Bhttp%253A%252F%252Fwww.frantisekpavlik.estranky.cz%252Fimg%252Fpicture%252F73%252Ffanfrnoch.jpg%3Bhttp%253A%252F%252Fwww.frantisekpavlik.estranky.cz%252Fclanky%252Fo-nastrojich%252Ffanfrnoch-_-bukac.html%3B300%3B235" TargetMode="External"/><Relationship Id="rId1" Type="http://schemas.openxmlformats.org/officeDocument/2006/relationships/slideLayout" Target="../slideLayouts/slideLayout9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hyperlink" Target="http://www.google.cz/search?hl=cs&amp;site=imghp&amp;tbm=isch&amp;source=hp&amp;biw=1366&amp;bih=667&amp;q=t%C5%99i+kr%C3%A1lov%C3%A9+omalov%C3%A1nka&amp;oq=t%C5%99i&amp;gs_l=img.1.5.0l10.2622.3150.0.8161.3.3.0.0.0.0.194.226.2j1.3.0...0.0...1ac.1.5.img.g6a4xm3SD5M#hl=cs&amp;site=imghp&amp;tbm=isch&amp;sa=1&amp;q=t%C5%99i+kr%C3%A1lov%C3%A9&amp;oq=t%C5%99i+kr%C3%A1lov%C3%A9&amp;gs_l=img.3..0l10.37382.40405.0.43244.11.6.0.0.0.0.147.555.0j4.4.0...0.0...1c.1.5.img.J50rp2QwBdE&amp;bav=on.2,or.r_gc.r_pw.r_qf.&amp;bvm=bv.43148975,d.bGE&amp;fp=d9c32c12e7e2bca5&amp;biw=1366&amp;bih=667&amp;imgrc=yEXxCGYhm3fFGM%3A%3BGqat_JoCSHNkKM%3Bhttp%253A%252F%252Fwww.joseflada.cz%252Fobrazy%252Fjosef-lada-tri-kralove-1955.jpg%3Bhttp%253A%252F%252Fwww.joseflada.cz%252Fobrazky%252Ftri-kralove.html%3B1319%3B1815" TargetMode="External"/><Relationship Id="rId1" Type="http://schemas.openxmlformats.org/officeDocument/2006/relationships/slideLayout" Target="../slideLayouts/slideLayout9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1739279"/>
          </a:xfrm>
        </p:spPr>
        <p:txBody>
          <a:bodyPr/>
          <a:lstStyle/>
          <a:p>
            <a:r>
              <a:rPr lang="cs-CZ" sz="4800" dirty="0" smtClean="0"/>
              <a:t>Rok v jeho proměnách </a:t>
            </a:r>
            <a:br>
              <a:rPr lang="cs-CZ" sz="4800" dirty="0" smtClean="0"/>
            </a:br>
            <a:r>
              <a:rPr lang="cs-CZ" sz="4800" dirty="0" smtClean="0"/>
              <a:t>a slavnostech</a:t>
            </a:r>
            <a:endParaRPr lang="cs-CZ" sz="48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2708920"/>
            <a:ext cx="6400800" cy="2520280"/>
          </a:xfrm>
        </p:spPr>
        <p:txBody>
          <a:bodyPr anchor="ctr">
            <a:noAutofit/>
          </a:bodyPr>
          <a:lstStyle/>
          <a:p>
            <a:r>
              <a:rPr lang="cs-CZ" sz="8000" dirty="0" smtClean="0">
                <a:solidFill>
                  <a:schemeClr val="tx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Nový rok </a:t>
            </a:r>
            <a:br>
              <a:rPr lang="cs-CZ" sz="8000" dirty="0" smtClean="0">
                <a:solidFill>
                  <a:schemeClr val="tx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8000" dirty="0" smtClean="0">
                <a:solidFill>
                  <a:schemeClr val="tx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Tři králové</a:t>
            </a:r>
            <a:endParaRPr lang="cs-CZ" sz="8000" dirty="0">
              <a:solidFill>
                <a:schemeClr val="tx2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3617647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1339552"/>
          </a:xfrm>
        </p:spPr>
        <p:txBody>
          <a:bodyPr anchor="ctr">
            <a:normAutofit/>
          </a:bodyPr>
          <a:lstStyle/>
          <a:p>
            <a:r>
              <a:rPr lang="cs-CZ" dirty="0" smtClean="0"/>
              <a:t>Nový rok, Tři králové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44824"/>
            <a:ext cx="8229600" cy="4281339"/>
          </a:xfrm>
        </p:spPr>
        <p:txBody>
          <a:bodyPr anchor="ctr"/>
          <a:lstStyle/>
          <a:p>
            <a:r>
              <a:rPr lang="cs-CZ" sz="2800" dirty="0" smtClean="0">
                <a:solidFill>
                  <a:schemeClr val="tx1"/>
                </a:solidFill>
              </a:rPr>
              <a:t>Základní škola Choltice, okres Pardubice – „Učíme se pro život“</a:t>
            </a:r>
          </a:p>
          <a:p>
            <a:r>
              <a:rPr lang="cs-CZ" sz="2800" dirty="0" smtClean="0">
                <a:solidFill>
                  <a:schemeClr val="tx1"/>
                </a:solidFill>
              </a:rPr>
              <a:t>Šablona: č. III/2 Inovace a zkvalitnění výuky pomocí ICT</a:t>
            </a:r>
          </a:p>
          <a:p>
            <a:r>
              <a:rPr lang="cs-CZ" sz="2800" dirty="0" smtClean="0">
                <a:solidFill>
                  <a:schemeClr val="tx1"/>
                </a:solidFill>
              </a:rPr>
              <a:t>Pořadové číslo: 51</a:t>
            </a:r>
          </a:p>
          <a:p>
            <a:r>
              <a:rPr lang="cs-CZ" sz="2800" dirty="0" smtClean="0">
                <a:solidFill>
                  <a:schemeClr val="tx1"/>
                </a:solidFill>
              </a:rPr>
              <a:t>Autor: Machová Alena</a:t>
            </a:r>
          </a:p>
          <a:p>
            <a:r>
              <a:rPr lang="cs-CZ" sz="2800" dirty="0" smtClean="0">
                <a:solidFill>
                  <a:schemeClr val="tx1"/>
                </a:solidFill>
              </a:rPr>
              <a:t>Ověření ve výuce: 6. třída</a:t>
            </a:r>
          </a:p>
          <a:p>
            <a:r>
              <a:rPr lang="cs-CZ" sz="2800" dirty="0" smtClean="0">
                <a:solidFill>
                  <a:schemeClr val="tx1"/>
                </a:solidFill>
              </a:rPr>
              <a:t>Datum ověření: 8. 1. 2013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148630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4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9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27125" y="1724025"/>
            <a:ext cx="6889750" cy="3408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4519054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1008112"/>
          </a:xfrm>
        </p:spPr>
        <p:txBody>
          <a:bodyPr anchor="ctr"/>
          <a:lstStyle/>
          <a:p>
            <a:r>
              <a:rPr lang="cs-CZ" dirty="0" smtClean="0"/>
              <a:t>Metodika: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4785395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schemeClr val="tx1"/>
                </a:solidFill>
              </a:rPr>
              <a:t>Žákům promítneme prezentaci, kterou lze doplnit vlastním výkladem.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Z prezentace vybereme několik nejdůležitějších poznámek jako zápis. 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Pro kontrolu pozornosti žáků při výkladu je určen závěrečný test.</a:t>
            </a:r>
            <a:br>
              <a:rPr lang="cs-CZ" dirty="0" smtClean="0">
                <a:solidFill>
                  <a:schemeClr val="tx1"/>
                </a:solidFill>
              </a:rPr>
            </a:br>
            <a:endParaRPr lang="cs-CZ" dirty="0" smtClean="0">
              <a:solidFill>
                <a:schemeClr val="tx1"/>
              </a:solidFill>
            </a:endParaRPr>
          </a:p>
          <a:p>
            <a:r>
              <a:rPr lang="cs-CZ" dirty="0" smtClean="0">
                <a:solidFill>
                  <a:schemeClr val="tx1"/>
                </a:solidFill>
              </a:rPr>
              <a:t>Cíl: Žáci by měli porozumět novým pojmům, seznámit se se zvyky a tradicemi.</a:t>
            </a:r>
            <a:br>
              <a:rPr lang="cs-CZ" dirty="0" smtClean="0">
                <a:solidFill>
                  <a:schemeClr val="tx1"/>
                </a:solidFill>
              </a:rPr>
            </a:br>
            <a:endParaRPr lang="cs-CZ" dirty="0" smtClean="0">
              <a:solidFill>
                <a:schemeClr val="tx1"/>
              </a:solidFill>
            </a:endParaRPr>
          </a:p>
          <a:p>
            <a:r>
              <a:rPr lang="cs-CZ" dirty="0" smtClean="0">
                <a:solidFill>
                  <a:schemeClr val="tx1"/>
                </a:solidFill>
              </a:rPr>
              <a:t>Klíčová slova: legenda, zvyky, pranostiky.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691841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1080120"/>
          </a:xfrm>
        </p:spPr>
        <p:txBody>
          <a:bodyPr anchor="ctr"/>
          <a:lstStyle/>
          <a:p>
            <a:r>
              <a:rPr lang="cs-CZ" dirty="0" smtClean="0"/>
              <a:t>Nový rok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872514"/>
          </a:xfrm>
        </p:spPr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Důležitý předěl času:</a:t>
            </a:r>
          </a:p>
          <a:p>
            <a:pPr marL="457200" indent="-457200">
              <a:buFont typeface="+mj-lt"/>
              <a:buAutoNum type="arabicParenR"/>
            </a:pPr>
            <a:r>
              <a:rPr lang="cs-CZ" dirty="0">
                <a:solidFill>
                  <a:schemeClr val="tx1"/>
                </a:solidFill>
              </a:rPr>
              <a:t>H</a:t>
            </a:r>
            <a:r>
              <a:rPr lang="cs-CZ" dirty="0" smtClean="0">
                <a:solidFill>
                  <a:schemeClr val="tx1"/>
                </a:solidFill>
              </a:rPr>
              <a:t>odnocení uplynulého roku; </a:t>
            </a:r>
          </a:p>
          <a:p>
            <a:pPr marL="457200" indent="-457200">
              <a:buFont typeface="+mj-lt"/>
              <a:buAutoNum type="arabicParenR"/>
            </a:pPr>
            <a:r>
              <a:rPr lang="cs-CZ" dirty="0">
                <a:solidFill>
                  <a:schemeClr val="tx1"/>
                </a:solidFill>
              </a:rPr>
              <a:t>O</a:t>
            </a:r>
            <a:r>
              <a:rPr lang="cs-CZ" dirty="0" smtClean="0">
                <a:solidFill>
                  <a:schemeClr val="tx1"/>
                </a:solidFill>
              </a:rPr>
              <a:t>čekávání s nadějemi i obavami toho, co přinese rok příchozí.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1"/>
                </a:solidFill>
              </a:rPr>
              <a:t>S odpočítáváním posledních vteřin vypuká bouřlivé vítání Nového roku s ohňostroji, petardami, přípitky a předsevzetími.</a:t>
            </a: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1026" name="Picture 2" descr="C:\Users\machal\AppData\Local\Microsoft\Windows\Temporary Internet Files\Content.IE5\UX7BC35N\MP90044031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1840" y="4149080"/>
            <a:ext cx="1603243" cy="23236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2" descr="C:\Users\machal\AppData\Local\Microsoft\Windows\Temporary Internet Files\Content.IE5\0CR7QBNV\MP900448675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4149080"/>
            <a:ext cx="2323634" cy="23236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966214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4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9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1008112"/>
          </a:xfrm>
        </p:spPr>
        <p:txBody>
          <a:bodyPr/>
          <a:lstStyle/>
          <a:p>
            <a:r>
              <a:rPr lang="cs-CZ" dirty="0" smtClean="0"/>
              <a:t>Historie: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268760"/>
            <a:ext cx="8640960" cy="5040560"/>
          </a:xfrm>
        </p:spPr>
        <p:txBody>
          <a:bodyPr>
            <a:normAutofit lnSpcReduction="10000"/>
          </a:bodyPr>
          <a:lstStyle/>
          <a:p>
            <a:r>
              <a:rPr lang="cs-CZ" dirty="0" smtClean="0">
                <a:solidFill>
                  <a:schemeClr val="tx1"/>
                </a:solidFill>
              </a:rPr>
              <a:t>Nový rok nezačínal vždy a všude 1. lednem.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solidFill>
                  <a:schemeClr val="tx1"/>
                </a:solidFill>
              </a:rPr>
              <a:t>Jestliže se naši předci řídili zákonitostmi přírody a přírodním koloběhem, nový rok pro ně začínal </a:t>
            </a:r>
            <a:r>
              <a:rPr lang="cs-CZ" b="1" dirty="0" smtClean="0">
                <a:solidFill>
                  <a:schemeClr val="tx1"/>
                </a:solidFill>
              </a:rPr>
              <a:t>na jaře </a:t>
            </a:r>
            <a:r>
              <a:rPr lang="cs-CZ" dirty="0" smtClean="0">
                <a:solidFill>
                  <a:schemeClr val="tx1"/>
                </a:solidFill>
              </a:rPr>
              <a:t>– období, kdy se příroda probouzí.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solidFill>
                  <a:schemeClr val="tx1"/>
                </a:solidFill>
              </a:rPr>
              <a:t>Na našem území začínal nový rok </a:t>
            </a:r>
            <a:r>
              <a:rPr lang="cs-CZ" b="1" dirty="0" smtClean="0">
                <a:solidFill>
                  <a:schemeClr val="tx1"/>
                </a:solidFill>
              </a:rPr>
              <a:t>25. prosince </a:t>
            </a:r>
            <a:br>
              <a:rPr lang="cs-CZ" b="1" dirty="0" smtClean="0">
                <a:solidFill>
                  <a:schemeClr val="tx1"/>
                </a:solidFill>
              </a:rPr>
            </a:br>
            <a:r>
              <a:rPr lang="cs-CZ" dirty="0" smtClean="0">
                <a:solidFill>
                  <a:schemeClr val="tx1"/>
                </a:solidFill>
              </a:rPr>
              <a:t>– souvislost se zimním slunovratem.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solidFill>
                  <a:schemeClr val="tx1"/>
                </a:solidFill>
              </a:rPr>
              <a:t>Až v </a:t>
            </a:r>
            <a:r>
              <a:rPr lang="cs-CZ" b="1" dirty="0" smtClean="0">
                <a:solidFill>
                  <a:schemeClr val="tx1"/>
                </a:solidFill>
              </a:rPr>
              <a:t>15. století </a:t>
            </a:r>
            <a:r>
              <a:rPr lang="cs-CZ" dirty="0" smtClean="0">
                <a:solidFill>
                  <a:schemeClr val="tx1"/>
                </a:solidFill>
              </a:rPr>
              <a:t>se pro velkou část Evropy začal považovat za začátek nového roku </a:t>
            </a:r>
            <a:r>
              <a:rPr lang="cs-CZ" b="1" dirty="0" smtClean="0">
                <a:solidFill>
                  <a:schemeClr val="tx1"/>
                </a:solidFill>
              </a:rPr>
              <a:t>1. leden </a:t>
            </a:r>
            <a:r>
              <a:rPr lang="cs-CZ" dirty="0" smtClean="0">
                <a:solidFill>
                  <a:schemeClr val="tx1"/>
                </a:solidFill>
              </a:rPr>
              <a:t>– obecně přijat kalendář vytvořený západní křesťanskou kulturou.</a:t>
            </a:r>
            <a:endParaRPr lang="cs-CZ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453576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908720"/>
          </a:xfrm>
        </p:spPr>
        <p:txBody>
          <a:bodyPr/>
          <a:lstStyle/>
          <a:p>
            <a:r>
              <a:rPr lang="cs-CZ" dirty="0" smtClean="0"/>
              <a:t>Zvyky a tradice: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688632"/>
          </a:xfrm>
        </p:spPr>
        <p:txBody>
          <a:bodyPr/>
          <a:lstStyle/>
          <a:p>
            <a:pPr>
              <a:lnSpc>
                <a:spcPct val="150000"/>
              </a:lnSpc>
            </a:pPr>
            <a:r>
              <a:rPr lang="cs-CZ" dirty="0" smtClean="0">
                <a:solidFill>
                  <a:schemeClr val="tx1"/>
                </a:solidFill>
              </a:rPr>
              <a:t>Říká se: </a:t>
            </a:r>
            <a:r>
              <a:rPr lang="cs-CZ" b="1" dirty="0" smtClean="0">
                <a:solidFill>
                  <a:schemeClr val="tx1"/>
                </a:solidFill>
              </a:rPr>
              <a:t>„Jak na Nový rok, tak po celý rok.“ </a:t>
            </a:r>
            <a:r>
              <a:rPr lang="cs-CZ" dirty="0" smtClean="0">
                <a:solidFill>
                  <a:schemeClr val="tx1"/>
                </a:solidFill>
              </a:rPr>
              <a:t>– proto bychom se neměli hádat, rozčilovat a zlobit.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solidFill>
                  <a:schemeClr val="tx1"/>
                </a:solidFill>
              </a:rPr>
              <a:t>Na Nový rok se </a:t>
            </a:r>
            <a:r>
              <a:rPr lang="cs-CZ" b="1" dirty="0" smtClean="0">
                <a:solidFill>
                  <a:schemeClr val="tx1"/>
                </a:solidFill>
              </a:rPr>
              <a:t>nesmělo jíst nic</a:t>
            </a:r>
            <a:r>
              <a:rPr lang="cs-CZ" dirty="0" smtClean="0">
                <a:solidFill>
                  <a:schemeClr val="tx1"/>
                </a:solidFill>
              </a:rPr>
              <a:t>, co mělo původ od </a:t>
            </a:r>
            <a:r>
              <a:rPr lang="cs-CZ" b="1" dirty="0" smtClean="0">
                <a:solidFill>
                  <a:schemeClr val="tx1"/>
                </a:solidFill>
              </a:rPr>
              <a:t>drůbeže</a:t>
            </a:r>
            <a:r>
              <a:rPr lang="cs-CZ" dirty="0" smtClean="0">
                <a:solidFill>
                  <a:schemeClr val="tx1"/>
                </a:solidFill>
              </a:rPr>
              <a:t>, to aby štěstí neulétlo.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solidFill>
                  <a:schemeClr val="tx1"/>
                </a:solidFill>
              </a:rPr>
              <a:t>Měly by se </a:t>
            </a:r>
            <a:r>
              <a:rPr lang="cs-CZ" b="1" dirty="0" smtClean="0">
                <a:solidFill>
                  <a:schemeClr val="tx1"/>
                </a:solidFill>
              </a:rPr>
              <a:t>konzumovat luštěniny</a:t>
            </a:r>
            <a:r>
              <a:rPr lang="cs-CZ" dirty="0" smtClean="0">
                <a:solidFill>
                  <a:schemeClr val="tx1"/>
                </a:solidFill>
              </a:rPr>
              <a:t> a </a:t>
            </a:r>
            <a:r>
              <a:rPr lang="cs-CZ" b="1" dirty="0" smtClean="0">
                <a:solidFill>
                  <a:schemeClr val="tx1"/>
                </a:solidFill>
              </a:rPr>
              <a:t>nosit v kapse peníze</a:t>
            </a:r>
            <a:r>
              <a:rPr lang="cs-CZ" dirty="0" smtClean="0">
                <a:solidFill>
                  <a:schemeClr val="tx1"/>
                </a:solidFill>
              </a:rPr>
              <a:t>, aby přičarovaly bohatý rok.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solidFill>
                  <a:schemeClr val="tx1"/>
                </a:solidFill>
              </a:rPr>
              <a:t>Také </a:t>
            </a:r>
            <a:r>
              <a:rPr lang="cs-CZ" b="1" dirty="0" smtClean="0">
                <a:solidFill>
                  <a:schemeClr val="tx1"/>
                </a:solidFill>
              </a:rPr>
              <a:t>koledy a obchůzky </a:t>
            </a:r>
            <a:r>
              <a:rPr lang="cs-CZ" dirty="0" smtClean="0">
                <a:solidFill>
                  <a:schemeClr val="tx1"/>
                </a:solidFill>
              </a:rPr>
              <a:t>byly součástí novoročních zvyků – typické obchůzky s bukačem (</a:t>
            </a:r>
            <a:r>
              <a:rPr lang="cs-CZ" dirty="0" err="1" smtClean="0">
                <a:solidFill>
                  <a:schemeClr val="tx1"/>
                </a:solidFill>
              </a:rPr>
              <a:t>fanfrnoch</a:t>
            </a:r>
            <a:r>
              <a:rPr lang="cs-CZ" dirty="0" smtClean="0">
                <a:solidFill>
                  <a:schemeClr val="tx1"/>
                </a:solidFill>
              </a:rPr>
              <a:t>).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45735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5400" dirty="0" err="1" smtClean="0">
                <a:effectLst/>
              </a:rPr>
              <a:t>Fanfrnoch</a:t>
            </a:r>
            <a:endParaRPr lang="cs-CZ" sz="5400" dirty="0">
              <a:effectLst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99592" y="5810250"/>
            <a:ext cx="7848872" cy="533400"/>
          </a:xfrm>
        </p:spPr>
        <p:txBody>
          <a:bodyPr>
            <a:noAutofit/>
          </a:bodyPr>
          <a:lstStyle/>
          <a:p>
            <a:r>
              <a:rPr lang="cs-CZ" sz="2400" dirty="0" smtClean="0">
                <a:solidFill>
                  <a:schemeClr val="tx1"/>
                </a:solidFill>
              </a:rPr>
              <a:t>Atypický hudební nástroj vytvořený ze džbánu.</a:t>
            </a:r>
            <a:endParaRPr lang="cs-CZ" sz="2400" dirty="0">
              <a:solidFill>
                <a:schemeClr val="tx1"/>
              </a:solidFill>
            </a:endParaRPr>
          </a:p>
        </p:txBody>
      </p:sp>
      <p:pic>
        <p:nvPicPr>
          <p:cNvPr id="3074" name="Picture 2">
            <a:hlinkClick r:id="rId2"/>
          </p:cNvPr>
          <p:cNvPicPr>
            <a:picLocks noGrp="1" noChangeAspect="1" noChangeArrowheads="1"/>
          </p:cNvPicPr>
          <p:nvPr>
            <p:ph type="pic"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139" b="2139"/>
          <a:stretch>
            <a:fillRect/>
          </a:stretch>
        </p:blipFill>
        <p:spPr bwMode="auto"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6347787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864096"/>
          </a:xfrm>
        </p:spPr>
        <p:txBody>
          <a:bodyPr/>
          <a:lstStyle/>
          <a:p>
            <a:r>
              <a:rPr lang="cs-CZ" dirty="0">
                <a:solidFill>
                  <a:srgbClr val="2F5897"/>
                </a:solidFill>
              </a:rPr>
              <a:t>Zvyky a tradice: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052736"/>
            <a:ext cx="8784976" cy="5400600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cs-CZ" b="1" dirty="0" smtClean="0">
                <a:solidFill>
                  <a:schemeClr val="tx1"/>
                </a:solidFill>
              </a:rPr>
              <a:t>Novoroční přání</a:t>
            </a:r>
            <a:r>
              <a:rPr lang="cs-CZ" dirty="0" smtClean="0">
                <a:solidFill>
                  <a:schemeClr val="tx1"/>
                </a:solidFill>
              </a:rPr>
              <a:t> – zvyk rozšířený téměř po celém světě.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solidFill>
                  <a:schemeClr val="tx1"/>
                </a:solidFill>
              </a:rPr>
              <a:t>Kořeny sahají do </a:t>
            </a:r>
            <a:r>
              <a:rPr lang="cs-CZ" b="1" dirty="0" smtClean="0">
                <a:solidFill>
                  <a:schemeClr val="tx1"/>
                </a:solidFill>
              </a:rPr>
              <a:t>starého Egypta </a:t>
            </a:r>
            <a:r>
              <a:rPr lang="cs-CZ" dirty="0" smtClean="0">
                <a:solidFill>
                  <a:schemeClr val="tx1"/>
                </a:solidFill>
              </a:rPr>
              <a:t>– první novoroční přání byly tzv.</a:t>
            </a:r>
            <a:r>
              <a:rPr lang="cs-CZ" b="1" dirty="0" smtClean="0">
                <a:solidFill>
                  <a:schemeClr val="tx1"/>
                </a:solidFill>
              </a:rPr>
              <a:t> </a:t>
            </a:r>
            <a:r>
              <a:rPr lang="cs-CZ" b="1" dirty="0" err="1" smtClean="0">
                <a:solidFill>
                  <a:schemeClr val="tx1"/>
                </a:solidFill>
              </a:rPr>
              <a:t>minucie</a:t>
            </a:r>
            <a:r>
              <a:rPr lang="cs-CZ" b="1" dirty="0" smtClean="0">
                <a:solidFill>
                  <a:schemeClr val="tx1"/>
                </a:solidFill>
              </a:rPr>
              <a:t> </a:t>
            </a:r>
            <a:r>
              <a:rPr lang="cs-CZ" dirty="0" smtClean="0">
                <a:solidFill>
                  <a:schemeClr val="tx1"/>
                </a:solidFill>
              </a:rPr>
              <a:t>– měly malovanou nebo veršovanou podobu a vyráběli je učitelé se svými žáky. </a:t>
            </a:r>
            <a:br>
              <a:rPr lang="cs-CZ" dirty="0" smtClean="0">
                <a:solidFill>
                  <a:schemeClr val="tx1"/>
                </a:solidFill>
              </a:rPr>
            </a:br>
            <a:r>
              <a:rPr lang="cs-CZ" b="1" dirty="0" smtClean="0">
                <a:solidFill>
                  <a:schemeClr val="tx1"/>
                </a:solidFill>
              </a:rPr>
              <a:t>Význam: </a:t>
            </a:r>
            <a:r>
              <a:rPr lang="cs-CZ" dirty="0" smtClean="0">
                <a:solidFill>
                  <a:schemeClr val="tx1"/>
                </a:solidFill>
              </a:rPr>
              <a:t>naklonit si co nejvíce vlivných lidí a mecenášů.</a:t>
            </a:r>
          </a:p>
          <a:p>
            <a:pPr>
              <a:lnSpc>
                <a:spcPct val="150000"/>
              </a:lnSpc>
            </a:pPr>
            <a:r>
              <a:rPr lang="cs-CZ" b="1" dirty="0" smtClean="0">
                <a:solidFill>
                  <a:schemeClr val="tx1"/>
                </a:solidFill>
              </a:rPr>
              <a:t>V Čechách</a:t>
            </a:r>
            <a:r>
              <a:rPr lang="cs-CZ" dirty="0" smtClean="0">
                <a:solidFill>
                  <a:schemeClr val="tx1"/>
                </a:solidFill>
              </a:rPr>
              <a:t> – podnikavý </a:t>
            </a:r>
            <a:r>
              <a:rPr lang="cs-CZ" b="1" dirty="0" smtClean="0">
                <a:solidFill>
                  <a:schemeClr val="tx1"/>
                </a:solidFill>
              </a:rPr>
              <a:t>hrabě </a:t>
            </a:r>
            <a:r>
              <a:rPr lang="cs-CZ" b="1" dirty="0" err="1" smtClean="0">
                <a:solidFill>
                  <a:schemeClr val="tx1"/>
                </a:solidFill>
              </a:rPr>
              <a:t>Chotek</a:t>
            </a:r>
            <a:r>
              <a:rPr lang="cs-CZ" b="1" dirty="0" smtClean="0">
                <a:solidFill>
                  <a:schemeClr val="tx1"/>
                </a:solidFill>
              </a:rPr>
              <a:t> </a:t>
            </a:r>
            <a:r>
              <a:rPr lang="cs-CZ" dirty="0" smtClean="0">
                <a:solidFill>
                  <a:schemeClr val="tx1"/>
                </a:solidFill>
              </a:rPr>
              <a:t>v roce </a:t>
            </a:r>
            <a:r>
              <a:rPr lang="cs-CZ" b="1" dirty="0" smtClean="0">
                <a:solidFill>
                  <a:schemeClr val="tx1"/>
                </a:solidFill>
              </a:rPr>
              <a:t>1827</a:t>
            </a:r>
            <a:r>
              <a:rPr lang="cs-CZ" dirty="0" smtClean="0">
                <a:solidFill>
                  <a:schemeClr val="tx1"/>
                </a:solidFill>
              </a:rPr>
              <a:t> si nechal svá blahopřání natisknout, tento způsob se ujal a rozšířil.</a:t>
            </a:r>
          </a:p>
          <a:p>
            <a:pPr>
              <a:lnSpc>
                <a:spcPct val="150000"/>
              </a:lnSpc>
            </a:pPr>
            <a:r>
              <a:rPr lang="cs-CZ" b="1" dirty="0" smtClean="0">
                <a:solidFill>
                  <a:schemeClr val="tx1"/>
                </a:solidFill>
              </a:rPr>
              <a:t>P.F. = </a:t>
            </a:r>
            <a:r>
              <a:rPr lang="cs-CZ" dirty="0" smtClean="0">
                <a:solidFill>
                  <a:schemeClr val="tx1"/>
                </a:solidFill>
              </a:rPr>
              <a:t>z francouzštiny </a:t>
            </a:r>
            <a:r>
              <a:rPr lang="cs-CZ" b="1" i="1" dirty="0" smtClean="0">
                <a:solidFill>
                  <a:schemeClr val="tx1"/>
                </a:solidFill>
              </a:rPr>
              <a:t>„</a:t>
            </a:r>
            <a:r>
              <a:rPr lang="cs-CZ" b="1" i="1" dirty="0">
                <a:solidFill>
                  <a:schemeClr val="tx1"/>
                </a:solidFill>
              </a:rPr>
              <a:t>P</a:t>
            </a:r>
            <a:r>
              <a:rPr lang="cs-CZ" b="1" i="1" dirty="0" smtClean="0">
                <a:solidFill>
                  <a:schemeClr val="tx1"/>
                </a:solidFill>
              </a:rPr>
              <a:t>our </a:t>
            </a:r>
            <a:r>
              <a:rPr lang="cs-CZ" b="1" i="1" dirty="0" err="1" smtClean="0">
                <a:solidFill>
                  <a:schemeClr val="tx1"/>
                </a:solidFill>
              </a:rPr>
              <a:t>féliciter</a:t>
            </a:r>
            <a:r>
              <a:rPr lang="cs-CZ" b="1" i="1" dirty="0" smtClean="0">
                <a:solidFill>
                  <a:schemeClr val="tx1"/>
                </a:solidFill>
              </a:rPr>
              <a:t>“ = </a:t>
            </a:r>
            <a:r>
              <a:rPr lang="cs-CZ" b="1" dirty="0" smtClean="0">
                <a:solidFill>
                  <a:schemeClr val="tx1"/>
                </a:solidFill>
              </a:rPr>
              <a:t>Pro štěstí</a:t>
            </a:r>
            <a:endParaRPr lang="cs-CZ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700617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792088"/>
          </a:xfrm>
        </p:spPr>
        <p:txBody>
          <a:bodyPr/>
          <a:lstStyle/>
          <a:p>
            <a:r>
              <a:rPr lang="cs-CZ" dirty="0" smtClean="0"/>
              <a:t>Tři králové – 6. leden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08720"/>
            <a:ext cx="8229600" cy="5544616"/>
          </a:xfrm>
        </p:spPr>
        <p:txBody>
          <a:bodyPr>
            <a:normAutofit fontScale="92500" lnSpcReduction="10000"/>
          </a:bodyPr>
          <a:lstStyle/>
          <a:p>
            <a:pPr>
              <a:lnSpc>
                <a:spcPct val="150000"/>
              </a:lnSpc>
            </a:pPr>
            <a:r>
              <a:rPr lang="cs-CZ" sz="2600" b="1" dirty="0" smtClean="0">
                <a:solidFill>
                  <a:schemeClr val="tx1"/>
                </a:solidFill>
              </a:rPr>
              <a:t>Legenda </a:t>
            </a:r>
            <a:r>
              <a:rPr lang="cs-CZ" sz="2600" dirty="0" smtClean="0">
                <a:solidFill>
                  <a:schemeClr val="tx1"/>
                </a:solidFill>
              </a:rPr>
              <a:t>vypráví o třech mudrcích (Kašpar, Melichar, Baltazar), kteří prostřednictvím nové hvězdy hledali místo, kde se narodilo </a:t>
            </a:r>
            <a:r>
              <a:rPr lang="cs-CZ" sz="2600" b="1" dirty="0" smtClean="0">
                <a:solidFill>
                  <a:schemeClr val="tx1"/>
                </a:solidFill>
              </a:rPr>
              <a:t>božské dítě</a:t>
            </a:r>
            <a:r>
              <a:rPr lang="cs-CZ" sz="2600" dirty="0" smtClean="0">
                <a:solidFill>
                  <a:schemeClr val="tx1"/>
                </a:solidFill>
              </a:rPr>
              <a:t>. Chtěli se mu poklonit a předat vzácné dary:</a:t>
            </a:r>
          </a:p>
          <a:p>
            <a:pPr marL="457200" indent="-457200">
              <a:lnSpc>
                <a:spcPct val="150000"/>
              </a:lnSpc>
              <a:buFont typeface="+mj-lt"/>
              <a:buAutoNum type="alphaLcParenR"/>
            </a:pPr>
            <a:r>
              <a:rPr lang="cs-CZ" sz="2600" b="1" dirty="0" smtClean="0">
                <a:solidFill>
                  <a:schemeClr val="tx1"/>
                </a:solidFill>
              </a:rPr>
              <a:t>Kadidlo – </a:t>
            </a:r>
            <a:r>
              <a:rPr lang="cs-CZ" sz="2600" dirty="0" smtClean="0">
                <a:solidFill>
                  <a:schemeClr val="tx1"/>
                </a:solidFill>
              </a:rPr>
              <a:t>symbolizuje úctu a poctu.</a:t>
            </a:r>
            <a:endParaRPr lang="cs-CZ" sz="2600" b="1" dirty="0" smtClean="0">
              <a:solidFill>
                <a:schemeClr val="tx1"/>
              </a:solidFill>
            </a:endParaRPr>
          </a:p>
          <a:p>
            <a:pPr marL="457200" indent="-457200">
              <a:lnSpc>
                <a:spcPct val="150000"/>
              </a:lnSpc>
              <a:buFont typeface="+mj-lt"/>
              <a:buAutoNum type="alphaLcParenR"/>
            </a:pPr>
            <a:r>
              <a:rPr lang="cs-CZ" sz="2600" b="1" dirty="0" smtClean="0">
                <a:solidFill>
                  <a:schemeClr val="tx1"/>
                </a:solidFill>
              </a:rPr>
              <a:t>Zlato – </a:t>
            </a:r>
            <a:r>
              <a:rPr lang="cs-CZ" sz="2600" dirty="0" smtClean="0">
                <a:solidFill>
                  <a:schemeClr val="tx1"/>
                </a:solidFill>
              </a:rPr>
              <a:t>symbol bohatství.</a:t>
            </a:r>
            <a:endParaRPr lang="cs-CZ" sz="2600" b="1" dirty="0" smtClean="0">
              <a:solidFill>
                <a:schemeClr val="tx1"/>
              </a:solidFill>
            </a:endParaRPr>
          </a:p>
          <a:p>
            <a:pPr marL="457200" indent="-457200">
              <a:lnSpc>
                <a:spcPct val="150000"/>
              </a:lnSpc>
              <a:buFont typeface="+mj-lt"/>
              <a:buAutoNum type="alphaLcParenR"/>
            </a:pPr>
            <a:r>
              <a:rPr lang="cs-CZ" sz="2600" b="1" dirty="0" smtClean="0">
                <a:solidFill>
                  <a:schemeClr val="tx1"/>
                </a:solidFill>
              </a:rPr>
              <a:t>Myrha – </a:t>
            </a:r>
            <a:r>
              <a:rPr lang="cs-CZ" sz="2600" dirty="0" smtClean="0">
                <a:solidFill>
                  <a:schemeClr val="tx1"/>
                </a:solidFill>
              </a:rPr>
              <a:t>vzácný produkt s léčebnou schopností.</a:t>
            </a:r>
          </a:p>
          <a:p>
            <a:pPr>
              <a:lnSpc>
                <a:spcPct val="150000"/>
              </a:lnSpc>
            </a:pPr>
            <a:r>
              <a:rPr lang="cs-CZ" sz="2600" dirty="0" smtClean="0">
                <a:solidFill>
                  <a:schemeClr val="tx1"/>
                </a:solidFill>
              </a:rPr>
              <a:t>Den, kdy byl </a:t>
            </a:r>
            <a:r>
              <a:rPr lang="cs-CZ" sz="2600" b="1" dirty="0" smtClean="0">
                <a:solidFill>
                  <a:schemeClr val="tx1"/>
                </a:solidFill>
              </a:rPr>
              <a:t>pokřtěn Ježíš</a:t>
            </a:r>
            <a:r>
              <a:rPr lang="cs-CZ" sz="2600" dirty="0" smtClean="0">
                <a:solidFill>
                  <a:schemeClr val="tx1"/>
                </a:solidFill>
              </a:rPr>
              <a:t>.</a:t>
            </a:r>
          </a:p>
          <a:p>
            <a:pPr>
              <a:lnSpc>
                <a:spcPct val="150000"/>
              </a:lnSpc>
            </a:pPr>
            <a:r>
              <a:rPr lang="cs-CZ" sz="2600" dirty="0" smtClean="0">
                <a:solidFill>
                  <a:schemeClr val="tx1"/>
                </a:solidFill>
              </a:rPr>
              <a:t>Tímto svátkem je </a:t>
            </a:r>
            <a:r>
              <a:rPr lang="cs-CZ" sz="2600" b="1" dirty="0" smtClean="0">
                <a:solidFill>
                  <a:schemeClr val="tx1"/>
                </a:solidFill>
              </a:rPr>
              <a:t>završeno vánoční období.</a:t>
            </a:r>
            <a:r>
              <a:rPr lang="cs-CZ" b="1" dirty="0" smtClean="0">
                <a:solidFill>
                  <a:schemeClr val="tx1"/>
                </a:solidFill>
              </a:rPr>
              <a:t/>
            </a:r>
            <a:br>
              <a:rPr lang="cs-CZ" b="1" dirty="0" smtClean="0">
                <a:solidFill>
                  <a:schemeClr val="tx1"/>
                </a:solidFill>
              </a:rPr>
            </a:br>
            <a:endParaRPr lang="cs-CZ" dirty="0" smtClean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813499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4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9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864096"/>
          </a:xfrm>
        </p:spPr>
        <p:txBody>
          <a:bodyPr/>
          <a:lstStyle/>
          <a:p>
            <a:r>
              <a:rPr lang="cs-CZ" dirty="0" smtClean="0"/>
              <a:t>Zvyky a tradice: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124744"/>
            <a:ext cx="8568952" cy="5256584"/>
          </a:xfrm>
        </p:spPr>
        <p:txBody>
          <a:bodyPr/>
          <a:lstStyle/>
          <a:p>
            <a:pPr>
              <a:lnSpc>
                <a:spcPct val="150000"/>
              </a:lnSpc>
            </a:pPr>
            <a:r>
              <a:rPr lang="cs-CZ" dirty="0" smtClean="0">
                <a:solidFill>
                  <a:schemeClr val="tx1"/>
                </a:solidFill>
              </a:rPr>
              <a:t>Praktikovaly se podobné zvyky jako o Vánocích (věštění z olova, pouštění skořápek, …).</a:t>
            </a:r>
          </a:p>
          <a:p>
            <a:pPr>
              <a:lnSpc>
                <a:spcPct val="150000"/>
              </a:lnSpc>
            </a:pPr>
            <a:r>
              <a:rPr lang="cs-CZ" b="1" dirty="0" smtClean="0">
                <a:solidFill>
                  <a:schemeClr val="tx1"/>
                </a:solidFill>
              </a:rPr>
              <a:t>Tříkrálové obchůzky </a:t>
            </a:r>
            <a:r>
              <a:rPr lang="cs-CZ" dirty="0" smtClean="0">
                <a:solidFill>
                  <a:schemeClr val="tx1"/>
                </a:solidFill>
              </a:rPr>
              <a:t>= tříkrálový průvod byl mnohem skromnější – tvořily ho tři děti = králové, společně </a:t>
            </a:r>
            <a:br>
              <a:rPr lang="cs-CZ" dirty="0" smtClean="0">
                <a:solidFill>
                  <a:schemeClr val="tx1"/>
                </a:solidFill>
              </a:rPr>
            </a:br>
            <a:r>
              <a:rPr lang="cs-CZ" dirty="0" smtClean="0">
                <a:solidFill>
                  <a:schemeClr val="tx1"/>
                </a:solidFill>
              </a:rPr>
              <a:t>s </a:t>
            </a:r>
            <a:r>
              <a:rPr lang="cs-CZ" dirty="0">
                <a:solidFill>
                  <a:schemeClr val="tx1"/>
                </a:solidFill>
              </a:rPr>
              <a:t>knězem </a:t>
            </a:r>
            <a:r>
              <a:rPr lang="cs-CZ" dirty="0" smtClean="0">
                <a:solidFill>
                  <a:schemeClr val="tx1"/>
                </a:solidFill>
              </a:rPr>
              <a:t>nebo učitelem. </a:t>
            </a:r>
            <a:br>
              <a:rPr lang="cs-CZ" dirty="0" smtClean="0">
                <a:solidFill>
                  <a:schemeClr val="tx1"/>
                </a:solidFill>
              </a:rPr>
            </a:br>
            <a:r>
              <a:rPr lang="cs-CZ" b="1" dirty="0" smtClean="0">
                <a:solidFill>
                  <a:schemeClr val="tx1"/>
                </a:solidFill>
              </a:rPr>
              <a:t>Cílem obchůzky </a:t>
            </a:r>
            <a:r>
              <a:rPr lang="cs-CZ" dirty="0" smtClean="0">
                <a:solidFill>
                  <a:schemeClr val="tx1"/>
                </a:solidFill>
              </a:rPr>
              <a:t>bylo malé přilepšení ve formě koledy.</a:t>
            </a:r>
            <a:br>
              <a:rPr lang="cs-CZ" dirty="0" smtClean="0">
                <a:solidFill>
                  <a:schemeClr val="tx1"/>
                </a:solidFill>
              </a:rPr>
            </a:br>
            <a:r>
              <a:rPr lang="cs-CZ" b="1" dirty="0" smtClean="0">
                <a:solidFill>
                  <a:schemeClr val="tx1"/>
                </a:solidFill>
              </a:rPr>
              <a:t>Smyslem obchůzky</a:t>
            </a:r>
            <a:r>
              <a:rPr lang="cs-CZ" dirty="0" smtClean="0">
                <a:solidFill>
                  <a:schemeClr val="tx1"/>
                </a:solidFill>
              </a:rPr>
              <a:t> bylo předat požehnání všem domům a lidem, kteří v nich přebývali.</a:t>
            </a:r>
            <a:br>
              <a:rPr lang="cs-CZ" dirty="0" smtClean="0">
                <a:solidFill>
                  <a:schemeClr val="tx1"/>
                </a:solidFill>
              </a:rPr>
            </a:br>
            <a:r>
              <a:rPr lang="cs-CZ" b="1" dirty="0" smtClean="0">
                <a:solidFill>
                  <a:schemeClr val="tx1"/>
                </a:solidFill>
              </a:rPr>
              <a:t>V současnosti </a:t>
            </a:r>
            <a:r>
              <a:rPr lang="cs-CZ" dirty="0" smtClean="0">
                <a:solidFill>
                  <a:schemeClr val="tx1"/>
                </a:solidFill>
              </a:rPr>
              <a:t>– podoba </a:t>
            </a:r>
            <a:r>
              <a:rPr lang="cs-CZ" b="1" dirty="0" smtClean="0">
                <a:solidFill>
                  <a:schemeClr val="tx1"/>
                </a:solidFill>
              </a:rPr>
              <a:t>charitativních sbírek</a:t>
            </a:r>
            <a:r>
              <a:rPr lang="cs-CZ" dirty="0" smtClean="0">
                <a:solidFill>
                  <a:schemeClr val="tx1"/>
                </a:solidFill>
              </a:rPr>
              <a:t>.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619681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79576" y="116632"/>
            <a:ext cx="5711824" cy="864096"/>
          </a:xfrm>
        </p:spPr>
        <p:txBody>
          <a:bodyPr/>
          <a:lstStyle/>
          <a:p>
            <a:r>
              <a:rPr lang="cs-CZ" sz="6000" dirty="0" smtClean="0">
                <a:effectLst/>
              </a:rPr>
              <a:t>Tři králové</a:t>
            </a:r>
            <a:endParaRPr lang="cs-CZ" sz="6000" dirty="0">
              <a:effectLst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/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>
            <a:normAutofit/>
          </a:bodyPr>
          <a:lstStyle/>
          <a:p>
            <a:r>
              <a:rPr lang="cs-CZ" sz="2800" b="1" dirty="0" smtClean="0">
                <a:solidFill>
                  <a:schemeClr val="tx1"/>
                </a:solidFill>
              </a:rPr>
              <a:t>K + M + B a příslušný letopočet</a:t>
            </a:r>
            <a:endParaRPr lang="cs-CZ" sz="2800" b="1" dirty="0">
              <a:solidFill>
                <a:schemeClr val="tx1"/>
              </a:solidFill>
            </a:endParaRPr>
          </a:p>
        </p:txBody>
      </p:sp>
      <p:pic>
        <p:nvPicPr>
          <p:cNvPr id="1026" name="Picture 2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5815" y="1196752"/>
            <a:ext cx="3313641" cy="45597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5361520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1080120"/>
          </a:xfrm>
        </p:spPr>
        <p:txBody>
          <a:bodyPr anchor="ctr"/>
          <a:lstStyle/>
          <a:p>
            <a:r>
              <a:rPr lang="cs-CZ" u="sng" dirty="0" smtClean="0"/>
              <a:t>Opakování: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781128"/>
          </a:xfrm>
        </p:spPr>
        <p:txBody>
          <a:bodyPr/>
          <a:lstStyle/>
          <a:p>
            <a:pPr marL="514350" indent="-514350">
              <a:buFont typeface="+mj-lt"/>
              <a:buAutoNum type="arabicParenR"/>
            </a:pPr>
            <a:r>
              <a:rPr lang="cs-CZ" dirty="0" smtClean="0">
                <a:solidFill>
                  <a:schemeClr val="tx1"/>
                </a:solidFill>
              </a:rPr>
              <a:t>Kdy začínal nový rok na našem území?</a:t>
            </a:r>
            <a:br>
              <a:rPr lang="cs-CZ" dirty="0" smtClean="0">
                <a:solidFill>
                  <a:schemeClr val="tx1"/>
                </a:solidFill>
              </a:rPr>
            </a:br>
            <a:endParaRPr lang="cs-CZ" dirty="0" smtClean="0">
              <a:solidFill>
                <a:schemeClr val="tx1"/>
              </a:solidFill>
            </a:endParaRPr>
          </a:p>
          <a:p>
            <a:pPr marL="514350" indent="-514350">
              <a:buFont typeface="+mj-lt"/>
              <a:buAutoNum type="arabicParenR"/>
            </a:pPr>
            <a:r>
              <a:rPr lang="cs-CZ" dirty="0" smtClean="0">
                <a:solidFill>
                  <a:schemeClr val="tx1"/>
                </a:solidFill>
              </a:rPr>
              <a:t>Jaké tradice a zvyky </a:t>
            </a:r>
            <a:r>
              <a:rPr lang="cs-CZ" dirty="0" smtClean="0">
                <a:solidFill>
                  <a:schemeClr val="tx1"/>
                </a:solidFill>
              </a:rPr>
              <a:t>by </a:t>
            </a:r>
            <a:r>
              <a:rPr lang="cs-CZ" dirty="0" smtClean="0">
                <a:solidFill>
                  <a:schemeClr val="tx1"/>
                </a:solidFill>
              </a:rPr>
              <a:t>se měli dodržovat na nový rok?</a:t>
            </a:r>
            <a:r>
              <a:rPr lang="cs-CZ" dirty="0">
                <a:solidFill>
                  <a:schemeClr val="tx1"/>
                </a:solidFill>
              </a:rPr>
              <a:t/>
            </a:r>
            <a:br>
              <a:rPr lang="cs-CZ" dirty="0">
                <a:solidFill>
                  <a:schemeClr val="tx1"/>
                </a:solidFill>
              </a:rPr>
            </a:br>
            <a:endParaRPr lang="cs-CZ" dirty="0" smtClean="0">
              <a:solidFill>
                <a:schemeClr val="tx1"/>
              </a:solidFill>
            </a:endParaRPr>
          </a:p>
          <a:p>
            <a:pPr marL="514350" indent="-514350">
              <a:buFont typeface="+mj-lt"/>
              <a:buAutoNum type="arabicParenR"/>
            </a:pPr>
            <a:r>
              <a:rPr lang="cs-CZ" dirty="0" smtClean="0">
                <a:solidFill>
                  <a:schemeClr val="tx1"/>
                </a:solidFill>
              </a:rPr>
              <a:t>Co znamená zkratka P. F. na novoročních přáních?</a:t>
            </a:r>
            <a:br>
              <a:rPr lang="cs-CZ" dirty="0" smtClean="0">
                <a:solidFill>
                  <a:schemeClr val="tx1"/>
                </a:solidFill>
              </a:rPr>
            </a:br>
            <a:endParaRPr lang="cs-CZ" dirty="0" smtClean="0">
              <a:solidFill>
                <a:schemeClr val="tx1"/>
              </a:solidFill>
            </a:endParaRPr>
          </a:p>
          <a:p>
            <a:pPr marL="514350" indent="-514350">
              <a:buFont typeface="+mj-lt"/>
              <a:buAutoNum type="arabicParenR"/>
            </a:pPr>
            <a:r>
              <a:rPr lang="cs-CZ" dirty="0" smtClean="0">
                <a:solidFill>
                  <a:schemeClr val="tx1"/>
                </a:solidFill>
              </a:rPr>
              <a:t>Jaké dary nesli tři králové pro božské dítě?</a:t>
            </a:r>
            <a:br>
              <a:rPr lang="cs-CZ" dirty="0" smtClean="0">
                <a:solidFill>
                  <a:schemeClr val="tx1"/>
                </a:solidFill>
              </a:rPr>
            </a:br>
            <a:endParaRPr lang="cs-CZ" dirty="0" smtClean="0">
              <a:solidFill>
                <a:schemeClr val="tx1"/>
              </a:solidFill>
            </a:endParaRPr>
          </a:p>
          <a:p>
            <a:pPr marL="514350" indent="-514350">
              <a:buFont typeface="+mj-lt"/>
              <a:buAutoNum type="arabicParenR"/>
            </a:pPr>
            <a:r>
              <a:rPr lang="cs-CZ" dirty="0" smtClean="0">
                <a:solidFill>
                  <a:schemeClr val="tx1"/>
                </a:solidFill>
              </a:rPr>
              <a:t>Jaký byl smysl tříkrálové obchůzky?</a:t>
            </a:r>
          </a:p>
        </p:txBody>
      </p:sp>
    </p:spTree>
    <p:extLst>
      <p:ext uri="{BB962C8B-B14F-4D97-AF65-F5344CB8AC3E}">
        <p14:creationId xmlns:p14="http://schemas.microsoft.com/office/powerpoint/2010/main" val="30621878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1008112"/>
          </a:xfrm>
        </p:spPr>
        <p:txBody>
          <a:bodyPr anchor="ctr"/>
          <a:lstStyle/>
          <a:p>
            <a:r>
              <a:rPr lang="cs-CZ" u="sng" dirty="0" smtClean="0"/>
              <a:t>Řešení: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709120"/>
          </a:xfrm>
        </p:spPr>
        <p:txBody>
          <a:bodyPr>
            <a:normAutofit lnSpcReduction="10000"/>
          </a:bodyPr>
          <a:lstStyle/>
          <a:p>
            <a:pPr marL="457200" indent="-457200">
              <a:buFont typeface="+mj-lt"/>
              <a:buAutoNum type="arabicParenR"/>
            </a:pPr>
            <a:r>
              <a:rPr lang="cs-CZ" dirty="0" smtClean="0">
                <a:solidFill>
                  <a:schemeClr val="tx1"/>
                </a:solidFill>
              </a:rPr>
              <a:t>25. prosince – souvislost se zimním slunovratem.</a:t>
            </a:r>
            <a:r>
              <a:rPr lang="cs-CZ" dirty="0">
                <a:solidFill>
                  <a:schemeClr val="tx1"/>
                </a:solidFill>
              </a:rPr>
              <a:t/>
            </a:r>
            <a:br>
              <a:rPr lang="cs-CZ" dirty="0">
                <a:solidFill>
                  <a:schemeClr val="tx1"/>
                </a:solidFill>
              </a:rPr>
            </a:br>
            <a:endParaRPr lang="cs-CZ" dirty="0" smtClean="0">
              <a:solidFill>
                <a:schemeClr val="tx1"/>
              </a:solidFill>
            </a:endParaRPr>
          </a:p>
          <a:p>
            <a:pPr marL="457200" indent="-457200">
              <a:buFont typeface="+mj-lt"/>
              <a:buAutoNum type="arabicParenR"/>
            </a:pPr>
            <a:r>
              <a:rPr lang="cs-CZ" dirty="0" smtClean="0">
                <a:solidFill>
                  <a:schemeClr val="tx1"/>
                </a:solidFill>
              </a:rPr>
              <a:t>Nejíst nic z drůbeže (uletí štěstí), jíst luštěniny, nosit po kapsách peníze (aby se nás držely).</a:t>
            </a:r>
            <a:br>
              <a:rPr lang="cs-CZ" dirty="0" smtClean="0">
                <a:solidFill>
                  <a:schemeClr val="tx1"/>
                </a:solidFill>
              </a:rPr>
            </a:br>
            <a:endParaRPr lang="cs-CZ" dirty="0" smtClean="0">
              <a:solidFill>
                <a:schemeClr val="tx1"/>
              </a:solidFill>
            </a:endParaRPr>
          </a:p>
          <a:p>
            <a:pPr marL="457200" indent="-457200">
              <a:buFont typeface="+mj-lt"/>
              <a:buAutoNum type="arabicParenR"/>
            </a:pPr>
            <a:r>
              <a:rPr lang="cs-CZ" dirty="0" smtClean="0">
                <a:solidFill>
                  <a:schemeClr val="tx1"/>
                </a:solidFill>
              </a:rPr>
              <a:t>P. F. = </a:t>
            </a:r>
            <a:r>
              <a:rPr lang="cs-CZ" dirty="0">
                <a:solidFill>
                  <a:schemeClr val="tx1"/>
                </a:solidFill>
              </a:rPr>
              <a:t>P</a:t>
            </a:r>
            <a:r>
              <a:rPr lang="cs-CZ" dirty="0" smtClean="0">
                <a:solidFill>
                  <a:schemeClr val="tx1"/>
                </a:solidFill>
              </a:rPr>
              <a:t>our </a:t>
            </a:r>
            <a:r>
              <a:rPr lang="cs-CZ" dirty="0" err="1" smtClean="0">
                <a:solidFill>
                  <a:schemeClr val="tx1"/>
                </a:solidFill>
              </a:rPr>
              <a:t>féliciter</a:t>
            </a:r>
            <a:r>
              <a:rPr lang="cs-CZ" dirty="0" smtClean="0">
                <a:solidFill>
                  <a:schemeClr val="tx1"/>
                </a:solidFill>
              </a:rPr>
              <a:t> = Pro štěstí.</a:t>
            </a:r>
            <a:br>
              <a:rPr lang="cs-CZ" dirty="0" smtClean="0">
                <a:solidFill>
                  <a:schemeClr val="tx1"/>
                </a:solidFill>
              </a:rPr>
            </a:br>
            <a:endParaRPr lang="cs-CZ" dirty="0" smtClean="0">
              <a:solidFill>
                <a:schemeClr val="tx1"/>
              </a:solidFill>
            </a:endParaRPr>
          </a:p>
          <a:p>
            <a:pPr marL="457200" indent="-457200">
              <a:buFont typeface="+mj-lt"/>
              <a:buAutoNum type="arabicParenR"/>
            </a:pPr>
            <a:r>
              <a:rPr lang="cs-CZ" dirty="0" smtClean="0">
                <a:solidFill>
                  <a:schemeClr val="tx1"/>
                </a:solidFill>
              </a:rPr>
              <a:t>Kadidlo, zlato, myrha.</a:t>
            </a:r>
            <a:br>
              <a:rPr lang="cs-CZ" dirty="0" smtClean="0">
                <a:solidFill>
                  <a:schemeClr val="tx1"/>
                </a:solidFill>
              </a:rPr>
            </a:br>
            <a:endParaRPr lang="cs-CZ" dirty="0" smtClean="0">
              <a:solidFill>
                <a:schemeClr val="tx1"/>
              </a:solidFill>
            </a:endParaRPr>
          </a:p>
          <a:p>
            <a:pPr marL="457200" indent="-457200">
              <a:buFont typeface="+mj-lt"/>
              <a:buAutoNum type="arabicParenR"/>
            </a:pPr>
            <a:r>
              <a:rPr lang="cs-CZ" dirty="0" smtClean="0">
                <a:solidFill>
                  <a:schemeClr val="tx1"/>
                </a:solidFill>
              </a:rPr>
              <a:t>Předat </a:t>
            </a:r>
            <a:r>
              <a:rPr lang="cs-CZ" dirty="0">
                <a:solidFill>
                  <a:schemeClr val="tx1"/>
                </a:solidFill>
              </a:rPr>
              <a:t>požehnání všem domům a lidem, kteří v nich </a:t>
            </a:r>
            <a:r>
              <a:rPr lang="cs-CZ" dirty="0" smtClean="0">
                <a:solidFill>
                  <a:schemeClr val="tx1"/>
                </a:solidFill>
              </a:rPr>
              <a:t>přebývali.</a:t>
            </a:r>
            <a:br>
              <a:rPr lang="cs-CZ" dirty="0" smtClean="0">
                <a:solidFill>
                  <a:schemeClr val="tx1"/>
                </a:solidFill>
              </a:rPr>
            </a:br>
            <a:endParaRPr lang="cs-CZ" dirty="0" smtClean="0">
              <a:solidFill>
                <a:schemeClr val="tx1"/>
              </a:solidFill>
            </a:endParaRPr>
          </a:p>
          <a:p>
            <a:pPr marL="457200" indent="-457200">
              <a:buFont typeface="+mj-lt"/>
              <a:buAutoNum type="arabicParenR"/>
            </a:pPr>
            <a:endParaRPr lang="cs-CZ" dirty="0" smtClean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857291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1080120"/>
          </a:xfrm>
        </p:spPr>
        <p:txBody>
          <a:bodyPr anchor="ctr"/>
          <a:lstStyle/>
          <a:p>
            <a:r>
              <a:rPr lang="cs-CZ" u="sng" dirty="0" smtClean="0"/>
              <a:t>Zdroje: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lvl="0" defTabSz="457200">
              <a:spcAft>
                <a:spcPts val="600"/>
              </a:spcAft>
              <a:buClr>
                <a:srgbClr val="C5E1FE"/>
              </a:buClr>
              <a:buFont typeface="Wingdings 2" charset="2"/>
              <a:buChar char=""/>
            </a:pPr>
            <a:r>
              <a:rPr lang="cs-CZ" sz="2400" i="1" dirty="0">
                <a:solidFill>
                  <a:prstClr val="black"/>
                </a:solidFill>
                <a:latin typeface="Verdana"/>
              </a:rPr>
              <a:t>Výchova k občanství: učebnice vytvořená </a:t>
            </a:r>
            <a:br>
              <a:rPr lang="cs-CZ" sz="2400" i="1" dirty="0">
                <a:solidFill>
                  <a:prstClr val="black"/>
                </a:solidFill>
                <a:latin typeface="Verdana"/>
              </a:rPr>
            </a:br>
            <a:r>
              <a:rPr lang="cs-CZ" sz="2400" i="1" dirty="0">
                <a:solidFill>
                  <a:prstClr val="black"/>
                </a:solidFill>
                <a:latin typeface="Verdana"/>
              </a:rPr>
              <a:t>v souladu s RVP ZV</a:t>
            </a:r>
            <a:r>
              <a:rPr lang="cs-CZ" sz="2400" dirty="0">
                <a:solidFill>
                  <a:prstClr val="black"/>
                </a:solidFill>
                <a:latin typeface="Verdana"/>
              </a:rPr>
              <a:t>. 3. vyd. Brno: Nová škola, 2012. ISBN 978-80-7289-367-6. </a:t>
            </a:r>
          </a:p>
          <a:p>
            <a:pPr lvl="0" defTabSz="457200">
              <a:spcAft>
                <a:spcPts val="600"/>
              </a:spcAft>
              <a:buClr>
                <a:srgbClr val="C5E1FE"/>
              </a:buClr>
              <a:buFont typeface="Wingdings 2" charset="2"/>
              <a:buChar char=""/>
            </a:pPr>
            <a:r>
              <a:rPr lang="cs-CZ" sz="2400" dirty="0">
                <a:solidFill>
                  <a:prstClr val="black"/>
                </a:solidFill>
                <a:latin typeface="Verdana"/>
              </a:rPr>
              <a:t> </a:t>
            </a:r>
            <a:r>
              <a:rPr lang="cs-CZ" sz="2400" i="1" dirty="0">
                <a:solidFill>
                  <a:prstClr val="black"/>
                </a:solidFill>
                <a:latin typeface="Verdana"/>
              </a:rPr>
              <a:t>Občanská výchova: učebnice pro ZŠ a víceletá gymnázia</a:t>
            </a:r>
            <a:r>
              <a:rPr lang="cs-CZ" sz="2400" dirty="0">
                <a:solidFill>
                  <a:prstClr val="black"/>
                </a:solidFill>
                <a:latin typeface="Verdana"/>
              </a:rPr>
              <a:t>. 2. vyd. Plzeň: Fraus, 2009. ISBN 978-80-7238-886-8. </a:t>
            </a:r>
          </a:p>
          <a:p>
            <a:pPr lvl="0" defTabSz="457200">
              <a:spcAft>
                <a:spcPts val="600"/>
              </a:spcAft>
              <a:buClr>
                <a:srgbClr val="C5E1FE"/>
              </a:buClr>
              <a:buFont typeface="Wingdings 2" charset="2"/>
              <a:buChar char=""/>
            </a:pPr>
            <a:r>
              <a:rPr lang="cs-CZ" sz="2400" dirty="0">
                <a:solidFill>
                  <a:prstClr val="black"/>
                </a:solidFill>
                <a:latin typeface="Verdana"/>
              </a:rPr>
              <a:t> ŠOTTNEROVÁ, Dagmar. </a:t>
            </a:r>
            <a:r>
              <a:rPr lang="cs-CZ" sz="2400" i="1" dirty="0">
                <a:solidFill>
                  <a:prstClr val="black"/>
                </a:solidFill>
                <a:latin typeface="Verdana"/>
              </a:rPr>
              <a:t>Lidové tradice</a:t>
            </a:r>
            <a:r>
              <a:rPr lang="cs-CZ" sz="2400" dirty="0">
                <a:solidFill>
                  <a:prstClr val="black"/>
                </a:solidFill>
                <a:latin typeface="Verdana"/>
              </a:rPr>
              <a:t>. 1. vyd. Olomouc: </a:t>
            </a:r>
            <a:r>
              <a:rPr lang="cs-CZ" sz="2400" dirty="0" err="1">
                <a:solidFill>
                  <a:prstClr val="black"/>
                </a:solidFill>
                <a:latin typeface="Verdana"/>
              </a:rPr>
              <a:t>Rubico</a:t>
            </a:r>
            <a:r>
              <a:rPr lang="cs-CZ" sz="2400" dirty="0">
                <a:solidFill>
                  <a:prstClr val="black"/>
                </a:solidFill>
                <a:latin typeface="Verdana"/>
              </a:rPr>
              <a:t>, 2009. ISBN 978-80-7346-096-9.</a:t>
            </a:r>
          </a:p>
          <a:p>
            <a:pPr lvl="0" defTabSz="457200">
              <a:spcAft>
                <a:spcPts val="600"/>
              </a:spcAft>
              <a:buClr>
                <a:srgbClr val="C5E1FE"/>
              </a:buClr>
              <a:buFont typeface="Wingdings 2" charset="2"/>
              <a:buChar char=""/>
            </a:pPr>
            <a:r>
              <a:rPr lang="cs-CZ" sz="2400" dirty="0">
                <a:solidFill>
                  <a:prstClr val="black"/>
                </a:solidFill>
                <a:latin typeface="Verdana"/>
              </a:rPr>
              <a:t> VELEBNÁ, Eva a Karel MAJER. </a:t>
            </a:r>
            <a:r>
              <a:rPr lang="cs-CZ" sz="2400" i="1" dirty="0">
                <a:solidFill>
                  <a:prstClr val="black"/>
                </a:solidFill>
                <a:latin typeface="Verdana"/>
              </a:rPr>
              <a:t>Lidové zvyky a obyčeje v křesťanském roce</a:t>
            </a:r>
            <a:r>
              <a:rPr lang="cs-CZ" sz="2400" dirty="0">
                <a:solidFill>
                  <a:prstClr val="black"/>
                </a:solidFill>
                <a:latin typeface="Verdana"/>
              </a:rPr>
              <a:t>. 1. vyd. Praha: </a:t>
            </a:r>
            <a:r>
              <a:rPr lang="cs-CZ" sz="2400" dirty="0" err="1">
                <a:solidFill>
                  <a:prstClr val="black"/>
                </a:solidFill>
                <a:latin typeface="Verdana"/>
              </a:rPr>
              <a:t>Albra</a:t>
            </a:r>
            <a:r>
              <a:rPr lang="cs-CZ" sz="2400" dirty="0">
                <a:solidFill>
                  <a:prstClr val="black"/>
                </a:solidFill>
                <a:latin typeface="Verdana"/>
              </a:rPr>
              <a:t>, 1996. ISBN 250-030.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476584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32656"/>
            <a:ext cx="8229600" cy="1224136"/>
          </a:xfrm>
        </p:spPr>
        <p:txBody>
          <a:bodyPr anchor="ctr"/>
          <a:lstStyle/>
          <a:p>
            <a:r>
              <a:rPr lang="cs-CZ" u="sng" dirty="0" smtClean="0"/>
              <a:t>Zdroje obrázků: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anchor="ctr">
            <a:normAutofit/>
          </a:bodyPr>
          <a:lstStyle/>
          <a:p>
            <a:r>
              <a:rPr lang="cs-CZ" dirty="0" smtClean="0">
                <a:solidFill>
                  <a:schemeClr val="tx1"/>
                </a:solidFill>
              </a:rPr>
              <a:t>Obrázky vybrány s Klipartu.</a:t>
            </a:r>
            <a:br>
              <a:rPr lang="cs-CZ" dirty="0" smtClean="0">
                <a:solidFill>
                  <a:schemeClr val="tx1"/>
                </a:solidFill>
              </a:rPr>
            </a:br>
            <a:endParaRPr lang="cs-CZ" dirty="0" smtClean="0">
              <a:solidFill>
                <a:schemeClr val="tx1"/>
              </a:solidFill>
            </a:endParaRPr>
          </a:p>
          <a:p>
            <a:r>
              <a:rPr lang="cs-CZ" dirty="0" smtClean="0">
                <a:solidFill>
                  <a:schemeClr val="tx1"/>
                </a:solidFill>
              </a:rPr>
              <a:t>Obrázky </a:t>
            </a:r>
            <a:r>
              <a:rPr lang="cs-CZ" dirty="0" smtClean="0">
                <a:solidFill>
                  <a:schemeClr val="tx1"/>
                </a:solidFill>
              </a:rPr>
              <a:t>jsou uloženy s hypertextovými odkazy.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454871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599</TotalTime>
  <Words>464</Words>
  <Application>Microsoft Office PowerPoint</Application>
  <PresentationFormat>Předvádění na obrazovce (4:3)</PresentationFormat>
  <Paragraphs>69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Exekutivní</vt:lpstr>
      <vt:lpstr>Rok v jeho proměnách  a slavnostech</vt:lpstr>
      <vt:lpstr>Nový rok, Tři králové</vt:lpstr>
      <vt:lpstr>Prezentace aplikace PowerPoint</vt:lpstr>
      <vt:lpstr>Metodika:</vt:lpstr>
      <vt:lpstr>Nový rok</vt:lpstr>
      <vt:lpstr>Historie:</vt:lpstr>
      <vt:lpstr>Zvyky a tradice:</vt:lpstr>
      <vt:lpstr>Fanfrnoch</vt:lpstr>
      <vt:lpstr>Zvyky a tradice:</vt:lpstr>
      <vt:lpstr>Tři králové – 6. leden</vt:lpstr>
      <vt:lpstr>Zvyky a tradice:</vt:lpstr>
      <vt:lpstr>Tři králové</vt:lpstr>
      <vt:lpstr>Opakování:</vt:lpstr>
      <vt:lpstr>Řešení:</vt:lpstr>
      <vt:lpstr>Zdroje:</vt:lpstr>
      <vt:lpstr>Zdroje obrázků: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Rok v jeho proměnách  a slavnostech</dc:title>
  <dc:creator>Machová Alena</dc:creator>
  <cp:lastModifiedBy>Machová Alena</cp:lastModifiedBy>
  <cp:revision>44</cp:revision>
  <dcterms:created xsi:type="dcterms:W3CDTF">2013-01-08T10:03:35Z</dcterms:created>
  <dcterms:modified xsi:type="dcterms:W3CDTF">2013-02-28T21:01:26Z</dcterms:modified>
</cp:coreProperties>
</file>