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  <p:sldId id="263" r:id="rId9"/>
    <p:sldId id="264" r:id="rId10"/>
    <p:sldId id="265" r:id="rId11"/>
    <p:sldId id="270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CC617B8-B139-4633-B80A-F1F77DEABBC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3ED4C2C-39E4-4CEB-BEBB-8A94D12E2F7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search?hl=cs&amp;site=imghp&amp;tbm=isch&amp;source=hp&amp;biw=1366&amp;bih=667&amp;q=masopustn%C3%AD+kost%C3%BDmy&amp;oq=masopu&amp;gs_l=img.1.6.0l10.1901.3115.0.6575.6.5.0.1.1.0.78.352.5.5.0...0.0...1ac.1.5.img.2RBJmxb5cT4#hl=cs&amp;site=imghp&amp;tbm=isch&amp;sa=1&amp;q=masopustn%C3%AD+masky&amp;oq=masopustn%C3%AD+&amp;gs_l=img.1.0.0l7j0i24l3.5698.6540.4.11080.3.3.0.0.0.0.62.155.3.3.0...0.0...1c.1.5.img.7TrDXSQCIT8&amp;bav=on.2,or.r_gc.r_pw.r_qf.&amp;bvm=bv.43148975,d.bGE&amp;fp=909536d775ac3c3a&amp;biw=1366&amp;bih=667&amp;imgrc=V6OciiTYeuaUFM%3A%3Bboqx9yHFzq0xFM%3Bhttp%253A%252F%252Fwww.czech-tim.cz%252Frwarea%252FImage%252Farchiv%252Fmasopust_3.jpg%3Bhttp%253A%252F%252Fwww.czech-tim.cz%252F%253Fcl%253D15-50-kuriozity-rubriky-casopisu-masopust-byl-celou-vesnici-duvodem-radosti%3B397%3B298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340768"/>
            <a:ext cx="7406640" cy="2448272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Masopust</a:t>
            </a:r>
            <a:endParaRPr lang="cs-CZ" sz="9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4725144"/>
            <a:ext cx="7406640" cy="100811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Rok v jeho proměnách a slavnostech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448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818072" cy="1301006"/>
          </a:xfrm>
        </p:spPr>
        <p:txBody>
          <a:bodyPr>
            <a:noAutofit/>
          </a:bodyPr>
          <a:lstStyle/>
          <a:p>
            <a:r>
              <a:rPr lang="cs-CZ" sz="7200" dirty="0" smtClean="0"/>
              <a:t>Masopust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5077544"/>
          </a:xfrm>
        </p:spPr>
        <p:txBody>
          <a:bodyPr/>
          <a:lstStyle/>
          <a:p>
            <a:r>
              <a:rPr lang="cs-CZ" dirty="0"/>
              <a:t>Základní škola Choltice, okres Pardubice – „Učíme se pro život“</a:t>
            </a:r>
          </a:p>
          <a:p>
            <a:r>
              <a:rPr lang="cs-CZ" dirty="0"/>
              <a:t>Šablona: č. III/2 Inovace a zkvalitnění výuky pomocí ICT</a:t>
            </a:r>
          </a:p>
          <a:p>
            <a:r>
              <a:rPr lang="cs-CZ" dirty="0"/>
              <a:t>Pořadové číslo: </a:t>
            </a:r>
            <a:r>
              <a:rPr lang="cs-CZ" dirty="0" smtClean="0"/>
              <a:t>52</a:t>
            </a:r>
            <a:endParaRPr lang="cs-CZ" dirty="0"/>
          </a:p>
          <a:p>
            <a:r>
              <a:rPr lang="cs-CZ" dirty="0"/>
              <a:t>Autor: Machová Alena</a:t>
            </a:r>
          </a:p>
          <a:p>
            <a:r>
              <a:rPr lang="cs-CZ" dirty="0"/>
              <a:t>Ověření ve výuce: 6. třída</a:t>
            </a:r>
          </a:p>
          <a:p>
            <a:r>
              <a:rPr lang="cs-CZ" dirty="0"/>
              <a:t>Datum ověření: </a:t>
            </a:r>
            <a:r>
              <a:rPr lang="cs-CZ" dirty="0" smtClean="0"/>
              <a:t>26. 2. </a:t>
            </a:r>
            <a:r>
              <a:rPr lang="cs-CZ" dirty="0"/>
              <a:t>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23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590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864096"/>
          </a:xfrm>
        </p:spPr>
        <p:txBody>
          <a:bodyPr>
            <a:noAutofit/>
          </a:bodyPr>
          <a:lstStyle/>
          <a:p>
            <a:r>
              <a:rPr lang="cs-CZ" sz="9600" dirty="0" smtClean="0"/>
              <a:t>Metodika: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24744"/>
            <a:ext cx="7818072" cy="5400600"/>
          </a:xfrm>
        </p:spPr>
        <p:txBody>
          <a:bodyPr/>
          <a:lstStyle/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entury Gothic"/>
              </a:rPr>
              <a:t>Žákům promítneme prezentaci, kterou lze doplnit vlastním výkladem.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entury Gothic"/>
              </a:rPr>
              <a:t>Z prezentace vybereme několik nejdůležitějších poznámek jako zápis. 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entury Gothic"/>
              </a:rPr>
              <a:t>Pro kontrolu pozornosti žáků při výkladu je určen závěrečný test.</a:t>
            </a:r>
            <a:br>
              <a:rPr lang="cs-CZ" sz="2400" dirty="0">
                <a:solidFill>
                  <a:prstClr val="black"/>
                </a:solidFill>
                <a:latin typeface="Century Gothic"/>
              </a:rPr>
            </a:br>
            <a:endParaRPr lang="cs-CZ" sz="2400" dirty="0">
              <a:solidFill>
                <a:prstClr val="black"/>
              </a:solidFill>
              <a:latin typeface="Century Gothic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  <a:latin typeface="Century Gothic"/>
              </a:rPr>
              <a:t>Cíl: </a:t>
            </a:r>
            <a:r>
              <a:rPr lang="cs-CZ" sz="2400" dirty="0">
                <a:solidFill>
                  <a:prstClr val="black"/>
                </a:solidFill>
                <a:latin typeface="Century Gothic"/>
              </a:rPr>
              <a:t>Žáci by měli porozumět novým pojmům, seznámit se se zvyky a tradicemi.</a:t>
            </a:r>
            <a:br>
              <a:rPr lang="cs-CZ" sz="2400" dirty="0">
                <a:solidFill>
                  <a:prstClr val="black"/>
                </a:solidFill>
                <a:latin typeface="Century Gothic"/>
              </a:rPr>
            </a:br>
            <a:endParaRPr lang="cs-CZ" sz="2400" dirty="0">
              <a:solidFill>
                <a:prstClr val="black"/>
              </a:solidFill>
              <a:latin typeface="Century Gothic"/>
            </a:endParaRP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  <a:latin typeface="Century Gothic"/>
              </a:rPr>
              <a:t>Klíčová slova: </a:t>
            </a:r>
            <a:r>
              <a:rPr lang="cs-CZ" sz="2400" dirty="0" smtClean="0">
                <a:solidFill>
                  <a:prstClr val="black"/>
                </a:solidFill>
                <a:latin typeface="Century Gothic"/>
              </a:rPr>
              <a:t>masopust, masopustní dny, zvyky, masopustní masky.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996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Masopust – původ: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8064896" cy="5077544"/>
          </a:xfrm>
        </p:spPr>
        <p:txBody>
          <a:bodyPr/>
          <a:lstStyle/>
          <a:p>
            <a:r>
              <a:rPr lang="cs-CZ" b="1" dirty="0" smtClean="0"/>
              <a:t>Nejdelší veselice v roce.</a:t>
            </a:r>
          </a:p>
          <a:p>
            <a:r>
              <a:rPr lang="cs-CZ" b="1" dirty="0" smtClean="0"/>
              <a:t>Původ</a:t>
            </a:r>
            <a:r>
              <a:rPr lang="cs-CZ" dirty="0" smtClean="0"/>
              <a:t> sahá až do dob pohanských.</a:t>
            </a:r>
          </a:p>
          <a:p>
            <a:r>
              <a:rPr lang="cs-CZ" b="1" dirty="0" smtClean="0"/>
              <a:t>Oslava</a:t>
            </a:r>
            <a:r>
              <a:rPr lang="cs-CZ" dirty="0" smtClean="0"/>
              <a:t> končícího zimního období, předjaří – naděje na příští úrodu</a:t>
            </a:r>
            <a:r>
              <a:rPr lang="cs-CZ" dirty="0"/>
              <a:t> </a:t>
            </a:r>
            <a:r>
              <a:rPr lang="cs-CZ" dirty="0" smtClean="0"/>
              <a:t>a plodnost, zdraví, hojnost a blahobyt.</a:t>
            </a:r>
          </a:p>
          <a:p>
            <a:r>
              <a:rPr lang="cs-CZ" b="1" dirty="0" smtClean="0"/>
              <a:t>Masopust</a:t>
            </a:r>
            <a:r>
              <a:rPr lang="cs-CZ" dirty="0" smtClean="0"/>
              <a:t> odpradávna </a:t>
            </a:r>
            <a:r>
              <a:rPr lang="cs-CZ" b="1" dirty="0" smtClean="0"/>
              <a:t>provází</a:t>
            </a:r>
            <a:r>
              <a:rPr lang="cs-CZ" dirty="0" smtClean="0"/>
              <a:t>: veselí, tanec, zpěv, jídlo a pití. Spousta taškařic, legrácek.</a:t>
            </a:r>
          </a:p>
          <a:p>
            <a:r>
              <a:rPr lang="cs-CZ" b="1" dirty="0" smtClean="0"/>
              <a:t>Masopustní obchůzky: </a:t>
            </a:r>
            <a:r>
              <a:rPr lang="cs-CZ" dirty="0" smtClean="0"/>
              <a:t>na vesnicích i v městech, mezi chudinou i šlechtou.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4113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152128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Masopust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8064896" cy="5221560"/>
          </a:xfrm>
        </p:spPr>
        <p:txBody>
          <a:bodyPr/>
          <a:lstStyle/>
          <a:p>
            <a:r>
              <a:rPr lang="cs-CZ" dirty="0" smtClean="0"/>
              <a:t>Předěl mezi </a:t>
            </a:r>
            <a:r>
              <a:rPr lang="cs-CZ" b="1" dirty="0" smtClean="0"/>
              <a:t>zimním a jarním </a:t>
            </a:r>
            <a:r>
              <a:rPr lang="cs-CZ" dirty="0" smtClean="0"/>
              <a:t>obdobím.</a:t>
            </a:r>
          </a:p>
          <a:p>
            <a:r>
              <a:rPr lang="cs-CZ" b="1" dirty="0" smtClean="0"/>
              <a:t>Masopustní období </a:t>
            </a:r>
            <a:r>
              <a:rPr lang="cs-CZ" dirty="0" smtClean="0"/>
              <a:t>nebývá každý rok stejně dlouhé – délka se určuje dle Velikonoc.</a:t>
            </a:r>
          </a:p>
          <a:p>
            <a:r>
              <a:rPr lang="cs-CZ" dirty="0" smtClean="0"/>
              <a:t>Začíná vždy po </a:t>
            </a:r>
            <a:r>
              <a:rPr lang="cs-CZ" b="1" dirty="0" smtClean="0"/>
              <a:t>6. lednu </a:t>
            </a:r>
            <a:r>
              <a:rPr lang="cs-CZ" dirty="0" smtClean="0"/>
              <a:t>(Tři králové) </a:t>
            </a:r>
            <a:br>
              <a:rPr lang="cs-CZ" dirty="0" smtClean="0"/>
            </a:br>
            <a:r>
              <a:rPr lang="cs-CZ" dirty="0" smtClean="0"/>
              <a:t>a končí v úterý před </a:t>
            </a:r>
            <a:r>
              <a:rPr lang="cs-CZ" b="1" dirty="0"/>
              <a:t>P</a:t>
            </a:r>
            <a:r>
              <a:rPr lang="cs-CZ" b="1" dirty="0" smtClean="0"/>
              <a:t>opeleční středou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poté nastává čtyřicetidenní předvelikonoční půst.</a:t>
            </a:r>
          </a:p>
          <a:p>
            <a:r>
              <a:rPr lang="cs-CZ" b="1" dirty="0" smtClean="0"/>
              <a:t>Název</a:t>
            </a:r>
            <a:r>
              <a:rPr lang="cs-CZ" dirty="0" smtClean="0"/>
              <a:t> = složenina </a:t>
            </a:r>
            <a:r>
              <a:rPr lang="cs-CZ" b="1" dirty="0" smtClean="0"/>
              <a:t>MASO + PŮST </a:t>
            </a:r>
            <a:br>
              <a:rPr lang="cs-CZ" b="1" dirty="0" smtClean="0"/>
            </a:br>
            <a:r>
              <a:rPr lang="cs-CZ" dirty="0" smtClean="0"/>
              <a:t>= období střídmosti v zábavách i jídle.</a:t>
            </a:r>
          </a:p>
        </p:txBody>
      </p:sp>
    </p:spTree>
    <p:extLst>
      <p:ext uri="{BB962C8B-B14F-4D97-AF65-F5344CB8AC3E}">
        <p14:creationId xmlns:p14="http://schemas.microsoft.com/office/powerpoint/2010/main" val="167622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080120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/>
              <a:t>Masopustní dny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8064896" cy="5149552"/>
          </a:xfrm>
        </p:spPr>
        <p:txBody>
          <a:bodyPr/>
          <a:lstStyle/>
          <a:p>
            <a:r>
              <a:rPr lang="cs-CZ" b="1" dirty="0" smtClean="0"/>
              <a:t>Tučný čtvrtek (tučňák) = </a:t>
            </a:r>
            <a:r>
              <a:rPr lang="cs-CZ" dirty="0" smtClean="0"/>
              <a:t>poslední čtvrtek před masopustní nedělí.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Den </a:t>
            </a:r>
            <a:r>
              <a:rPr lang="cs-CZ" b="1" dirty="0" smtClean="0"/>
              <a:t>hodování</a:t>
            </a:r>
            <a:r>
              <a:rPr lang="cs-CZ" dirty="0" smtClean="0"/>
              <a:t> – konaly se zabíjačky, pekly se husy, připravovala se zvěřina, vše se zapíjelo pivem.</a:t>
            </a:r>
            <a:br>
              <a:rPr lang="cs-CZ" dirty="0" smtClean="0"/>
            </a:br>
            <a:r>
              <a:rPr lang="cs-CZ" u="sng" dirty="0" smtClean="0"/>
              <a:t>Pověra:</a:t>
            </a:r>
            <a:r>
              <a:rPr lang="cs-CZ" dirty="0" smtClean="0"/>
              <a:t> kdo v tento den hodně jí a pije, tomu v příštím roce nebude chybět síla a zdraví.</a:t>
            </a:r>
          </a:p>
          <a:p>
            <a:r>
              <a:rPr lang="cs-CZ" b="1" dirty="0" smtClean="0"/>
              <a:t>Taneční neděle</a:t>
            </a:r>
            <a:r>
              <a:rPr lang="cs-CZ" dirty="0" smtClean="0"/>
              <a:t> </a:t>
            </a:r>
            <a:r>
              <a:rPr lang="cs-CZ" b="1" dirty="0" smtClean="0"/>
              <a:t>=</a:t>
            </a:r>
            <a:r>
              <a:rPr lang="cs-CZ" dirty="0" smtClean="0"/>
              <a:t> tancovačky, plesy, krajové speciální zábavy (některé začínaly už v sobotu a končily v pondělí).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561397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800" dirty="0">
                <a:solidFill>
                  <a:srgbClr val="4F271C">
                    <a:satMod val="130000"/>
                  </a:srgbClr>
                </a:solidFill>
              </a:rPr>
              <a:t>Masopustní 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7962088" cy="5328592"/>
          </a:xfrm>
        </p:spPr>
        <p:txBody>
          <a:bodyPr/>
          <a:lstStyle/>
          <a:p>
            <a:r>
              <a:rPr lang="cs-CZ" b="1" dirty="0" smtClean="0"/>
              <a:t>Masopustní pondělí = </a:t>
            </a:r>
            <a:r>
              <a:rPr lang="cs-CZ" dirty="0" smtClean="0"/>
              <a:t>„Mužský bál“ – taneční zábava, která se konala, nesměli sem svobodní.</a:t>
            </a:r>
          </a:p>
          <a:p>
            <a:r>
              <a:rPr lang="cs-CZ" b="1" dirty="0" smtClean="0"/>
              <a:t>Maškarní úterý = </a:t>
            </a:r>
            <a:r>
              <a:rPr lang="cs-CZ" dirty="0" smtClean="0"/>
              <a:t>průvod masek a maškar, někdy doplňovaly žákovské divadelní hry, krajové zvyky.</a:t>
            </a:r>
          </a:p>
          <a:p>
            <a:r>
              <a:rPr lang="cs-CZ" b="1" dirty="0" smtClean="0"/>
              <a:t>Popeleční středa = </a:t>
            </a:r>
            <a:r>
              <a:rPr lang="cs-CZ" dirty="0" smtClean="0"/>
              <a:t>kněz při bohoslužbě dělal věřícím kříž na čele svěceným popelem. Kněz připomíná lidem pomíjivost lidského života, nabádá je k pokoře a pokání.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027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00811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Zvyky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962088" cy="5293568"/>
          </a:xfrm>
        </p:spPr>
        <p:txBody>
          <a:bodyPr/>
          <a:lstStyle/>
          <a:p>
            <a:r>
              <a:rPr lang="cs-CZ" dirty="0" smtClean="0"/>
              <a:t>Ráno na maškarní úterý před začátkem obchůzek bývalo zvykem, že se celý průvod nejprve vydal k obydlí starosty a žádal ho </a:t>
            </a:r>
            <a:br>
              <a:rPr lang="cs-CZ" dirty="0" smtClean="0"/>
            </a:br>
            <a:r>
              <a:rPr lang="cs-CZ" dirty="0" smtClean="0"/>
              <a:t>o povolení této akce.</a:t>
            </a:r>
          </a:p>
          <a:p>
            <a:r>
              <a:rPr lang="cs-CZ" dirty="0" smtClean="0"/>
              <a:t>Veselý masopustní průvod obcházel stavení po stavení, večer při muzice se z toho co vykoledovali udělala hostina.</a:t>
            </a:r>
          </a:p>
          <a:p>
            <a:r>
              <a:rPr lang="cs-CZ" dirty="0" smtClean="0"/>
              <a:t>Masopustní obchůzky měli většinou nějaký hlavní motiv či zvyk.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23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00811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Masky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7962088" cy="532859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Staletá vesnická tradice </a:t>
            </a:r>
            <a:r>
              <a:rPr lang="cs-CZ" dirty="0" smtClean="0"/>
              <a:t>– postupem času se vzhled některých masek mění, některé zanikly, jiné naopak vznikly.</a:t>
            </a:r>
          </a:p>
          <a:p>
            <a:r>
              <a:rPr lang="cs-CZ" b="1" dirty="0" smtClean="0"/>
              <a:t>Nejznámější masky:</a:t>
            </a:r>
            <a:br>
              <a:rPr lang="cs-CZ" b="1" dirty="0" smtClean="0"/>
            </a:br>
            <a:r>
              <a:rPr lang="cs-CZ" b="1" dirty="0" smtClean="0"/>
              <a:t>Medvěd – </a:t>
            </a:r>
            <a:r>
              <a:rPr lang="cs-CZ" dirty="0" smtClean="0"/>
              <a:t>symbol rozmnožování</a:t>
            </a:r>
            <a:br>
              <a:rPr lang="cs-CZ" dirty="0" smtClean="0"/>
            </a:br>
            <a:r>
              <a:rPr lang="cs-CZ" b="1" dirty="0" smtClean="0"/>
              <a:t>Brůna – </a:t>
            </a:r>
            <a:r>
              <a:rPr lang="cs-CZ" dirty="0" smtClean="0"/>
              <a:t>tato maska měla být hrůzostrašná</a:t>
            </a:r>
            <a:br>
              <a:rPr lang="cs-CZ" dirty="0" smtClean="0"/>
            </a:br>
            <a:r>
              <a:rPr lang="cs-CZ" b="1" dirty="0" err="1" smtClean="0"/>
              <a:t>Laufr</a:t>
            </a:r>
            <a:r>
              <a:rPr lang="cs-CZ" b="1" dirty="0" smtClean="0"/>
              <a:t> – </a:t>
            </a:r>
            <a:r>
              <a:rPr lang="cs-CZ" dirty="0" smtClean="0"/>
              <a:t>předvoj, měl zjistit, zda bude průvod ve stavení přijat nebo ne?</a:t>
            </a:r>
            <a:br>
              <a:rPr lang="cs-CZ" dirty="0" smtClean="0"/>
            </a:br>
            <a:r>
              <a:rPr lang="cs-CZ" b="1" dirty="0" smtClean="0"/>
              <a:t>Smrt – </a:t>
            </a:r>
            <a:r>
              <a:rPr lang="cs-CZ" dirty="0" smtClean="0"/>
              <a:t>v bílé plachtě, se strašidelným obličejem a kosou, naháněla strach.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Další masky: </a:t>
            </a:r>
            <a:r>
              <a:rPr lang="cs-CZ" dirty="0" smtClean="0"/>
              <a:t>kominík, masky řemeslníků, nevěsta, bába, Turci, žid.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6189788" cy="4646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5367955"/>
            <a:ext cx="61897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Masopustní masky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386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332656"/>
            <a:ext cx="7498080" cy="1224136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/>
              <a:t>Pečivo a zabíjačky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962088" cy="482453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Masopustní pečivo – </a:t>
            </a:r>
            <a:r>
              <a:rPr lang="cs-CZ" dirty="0" smtClean="0"/>
              <a:t>většinou různé tvary z kynutého těsta (koblihy, věnce, uzly, apod.)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Zabíjačky – </a:t>
            </a:r>
            <a:r>
              <a:rPr lang="cs-CZ" dirty="0" smtClean="0"/>
              <a:t>patří k masopustnímu hodování a výslužce.</a:t>
            </a:r>
            <a:br>
              <a:rPr lang="cs-CZ" dirty="0" smtClean="0"/>
            </a:br>
            <a:r>
              <a:rPr lang="cs-CZ" dirty="0" smtClean="0"/>
              <a:t>Bývaly považovány za slavnostní obřad.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05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152128"/>
          </a:xfrm>
        </p:spPr>
        <p:txBody>
          <a:bodyPr>
            <a:noAutofit/>
          </a:bodyPr>
          <a:lstStyle/>
          <a:p>
            <a:r>
              <a:rPr lang="cs-CZ" sz="9600" dirty="0" smtClean="0"/>
              <a:t>Opakování: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962088" cy="5149552"/>
          </a:xfrm>
        </p:spPr>
        <p:txBody>
          <a:bodyPr/>
          <a:lstStyle/>
          <a:p>
            <a:pPr marL="596646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V jaké době hovoříme o masopustu?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Co znamená masopust?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 se jmenují masopustní dny?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Co bylo při masopustu zvykem?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Jaké znáte masopustní masky?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Jaké jídlo bylo typické pro masopust?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00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16632"/>
            <a:ext cx="7498080" cy="1008112"/>
          </a:xfrm>
        </p:spPr>
        <p:txBody>
          <a:bodyPr>
            <a:noAutofit/>
          </a:bodyPr>
          <a:lstStyle/>
          <a:p>
            <a:r>
              <a:rPr lang="cs-CZ" sz="9600" dirty="0" smtClean="0"/>
              <a:t>Řešení: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7962088" cy="5400600"/>
          </a:xfrm>
        </p:spPr>
        <p:txBody>
          <a:bodyPr/>
          <a:lstStyle/>
          <a:p>
            <a:pPr marL="596646" indent="-514350">
              <a:buFont typeface="+mj-lt"/>
              <a:buAutoNum type="arabicParenR"/>
            </a:pPr>
            <a:r>
              <a:rPr lang="cs-CZ" dirty="0" smtClean="0"/>
              <a:t>Předěl mezi zimou a jarem, od 6. ledna do úterý před popeleční středou.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Složenina: MASO + PŮST – střídmost v zábavách i jídle.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Tučný čtvrtek, taneční neděle, masopustní pondělí, maškarní úterý, popeleční středa.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Požádat starostu o povolení průvodu, obcházet od stavení ke stavení.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Medvěd, bába, </a:t>
            </a:r>
            <a:r>
              <a:rPr lang="cs-CZ" dirty="0" err="1" smtClean="0"/>
              <a:t>brůna</a:t>
            </a:r>
            <a:r>
              <a:rPr lang="cs-CZ" dirty="0" smtClean="0"/>
              <a:t>, smrt.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Pečivo z kynutého těsta, zabíjačky.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4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88640"/>
            <a:ext cx="7498080" cy="1080120"/>
          </a:xfrm>
        </p:spPr>
        <p:txBody>
          <a:bodyPr>
            <a:noAutofit/>
          </a:bodyPr>
          <a:lstStyle/>
          <a:p>
            <a:r>
              <a:rPr lang="cs-CZ" sz="9600" dirty="0" smtClean="0"/>
              <a:t>Zdroje: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7962088" cy="4608512"/>
          </a:xfrm>
        </p:spPr>
        <p:txBody>
          <a:bodyPr/>
          <a:lstStyle/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srgbClr val="C5E1FE"/>
              </a:buClr>
              <a:buSzTx/>
              <a:buFont typeface="Wingdings 2" charset="2"/>
              <a:buChar char=""/>
            </a:pPr>
            <a:r>
              <a:rPr lang="cs-CZ" sz="2200" i="1" dirty="0">
                <a:solidFill>
                  <a:prstClr val="black"/>
                </a:solidFill>
                <a:latin typeface="Verdana"/>
              </a:rPr>
              <a:t>Výchova k občanství: učebnice vytvořená </a:t>
            </a:r>
            <a:br>
              <a:rPr lang="cs-CZ" sz="2200" i="1" dirty="0">
                <a:solidFill>
                  <a:prstClr val="black"/>
                </a:solidFill>
                <a:latin typeface="Verdana"/>
              </a:rPr>
            </a:br>
            <a:r>
              <a:rPr lang="cs-CZ" sz="2200" i="1" dirty="0">
                <a:solidFill>
                  <a:prstClr val="black"/>
                </a:solidFill>
                <a:latin typeface="Verdana"/>
              </a:rPr>
              <a:t>v souladu s RVP ZV</a:t>
            </a:r>
            <a:r>
              <a:rPr lang="cs-CZ" sz="2200" dirty="0">
                <a:solidFill>
                  <a:prstClr val="black"/>
                </a:solidFill>
                <a:latin typeface="Verdana"/>
              </a:rPr>
              <a:t>. 3. vyd. Brno: Nová škola, 2012. ISBN 978-80-7289-367-6. </a:t>
            </a: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srgbClr val="C5E1FE"/>
              </a:buClr>
              <a:buSzTx/>
              <a:buFont typeface="Wingdings 2" charset="2"/>
              <a:buChar char=""/>
            </a:pPr>
            <a:r>
              <a:rPr lang="cs-CZ" sz="2200" dirty="0">
                <a:solidFill>
                  <a:prstClr val="black"/>
                </a:solidFill>
                <a:latin typeface="Verdana"/>
              </a:rPr>
              <a:t> </a:t>
            </a:r>
            <a:r>
              <a:rPr lang="cs-CZ" sz="2200" i="1" dirty="0">
                <a:solidFill>
                  <a:prstClr val="black"/>
                </a:solidFill>
                <a:latin typeface="Verdana"/>
              </a:rPr>
              <a:t>Občanská výchova: učebnice pro ZŠ a víceletá gymnázia</a:t>
            </a:r>
            <a:r>
              <a:rPr lang="cs-CZ" sz="2200" dirty="0">
                <a:solidFill>
                  <a:prstClr val="black"/>
                </a:solidFill>
                <a:latin typeface="Verdana"/>
              </a:rPr>
              <a:t>. 2. vyd. Plzeň: Fraus, 2009. ISBN 978-80-7238-886-8. </a:t>
            </a: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srgbClr val="C5E1FE"/>
              </a:buClr>
              <a:buSzTx/>
              <a:buFont typeface="Wingdings 2" charset="2"/>
              <a:buChar char=""/>
            </a:pPr>
            <a:r>
              <a:rPr lang="cs-CZ" sz="2200" dirty="0">
                <a:solidFill>
                  <a:prstClr val="black"/>
                </a:solidFill>
                <a:latin typeface="Verdana"/>
              </a:rPr>
              <a:t> ŠOTTNEROVÁ, Dagmar. </a:t>
            </a:r>
            <a:r>
              <a:rPr lang="cs-CZ" sz="2200" i="1" dirty="0">
                <a:solidFill>
                  <a:prstClr val="black"/>
                </a:solidFill>
                <a:latin typeface="Verdana"/>
              </a:rPr>
              <a:t>Lidové tradice</a:t>
            </a:r>
            <a:r>
              <a:rPr lang="cs-CZ" sz="2200" dirty="0">
                <a:solidFill>
                  <a:prstClr val="black"/>
                </a:solidFill>
                <a:latin typeface="Verdana"/>
              </a:rPr>
              <a:t>. 1. vyd. Olomouc: </a:t>
            </a:r>
            <a:r>
              <a:rPr lang="cs-CZ" sz="2200" dirty="0" err="1">
                <a:solidFill>
                  <a:prstClr val="black"/>
                </a:solidFill>
                <a:latin typeface="Verdana"/>
              </a:rPr>
              <a:t>Rubico</a:t>
            </a:r>
            <a:r>
              <a:rPr lang="cs-CZ" sz="2200" dirty="0">
                <a:solidFill>
                  <a:prstClr val="black"/>
                </a:solidFill>
                <a:latin typeface="Verdana"/>
              </a:rPr>
              <a:t>, 2009. ISBN 978-80-7346-096-9.</a:t>
            </a: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srgbClr val="C5E1FE"/>
              </a:buClr>
              <a:buSzTx/>
              <a:buFont typeface="Wingdings 2" charset="2"/>
              <a:buChar char=""/>
            </a:pPr>
            <a:r>
              <a:rPr lang="cs-CZ" sz="2200" dirty="0">
                <a:solidFill>
                  <a:prstClr val="black"/>
                </a:solidFill>
                <a:latin typeface="Verdana"/>
              </a:rPr>
              <a:t> VELEBNÁ, Eva a Karel MAJER. </a:t>
            </a:r>
            <a:r>
              <a:rPr lang="cs-CZ" sz="2200" i="1" dirty="0">
                <a:solidFill>
                  <a:prstClr val="black"/>
                </a:solidFill>
                <a:latin typeface="Verdana"/>
              </a:rPr>
              <a:t>Lidové zvyky a obyčeje v křesťanském roce</a:t>
            </a:r>
            <a:r>
              <a:rPr lang="cs-CZ" sz="2200" dirty="0">
                <a:solidFill>
                  <a:prstClr val="black"/>
                </a:solidFill>
                <a:latin typeface="Verdana"/>
              </a:rPr>
              <a:t>. 1. vyd. Praha: </a:t>
            </a:r>
            <a:r>
              <a:rPr lang="cs-CZ" sz="2200" dirty="0" err="1">
                <a:solidFill>
                  <a:prstClr val="black"/>
                </a:solidFill>
                <a:latin typeface="Verdana"/>
              </a:rPr>
              <a:t>Albra</a:t>
            </a:r>
            <a:r>
              <a:rPr lang="cs-CZ" sz="2200" dirty="0">
                <a:solidFill>
                  <a:prstClr val="black"/>
                </a:solidFill>
                <a:latin typeface="Verdana"/>
              </a:rPr>
              <a:t>, 1996. ISBN 250-030. </a:t>
            </a:r>
          </a:p>
        </p:txBody>
      </p:sp>
    </p:spTree>
    <p:extLst>
      <p:ext uri="{BB962C8B-B14F-4D97-AF65-F5344CB8AC3E}">
        <p14:creationId xmlns:p14="http://schemas.microsoft.com/office/powerpoint/2010/main" val="278649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Zdroje obrázků: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4800600"/>
          </a:xfrm>
        </p:spPr>
        <p:txBody>
          <a:bodyPr anchor="ctr"/>
          <a:lstStyle/>
          <a:p>
            <a:r>
              <a:rPr lang="cs-CZ" dirty="0" smtClean="0"/>
              <a:t>Obrázky jsou uloženy s hypertextovými odkazy.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47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144</TotalTime>
  <Words>473</Words>
  <Application>Microsoft Office PowerPoint</Application>
  <PresentationFormat>Předvádění na obrazovce (4:3)</PresentationFormat>
  <Paragraphs>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Masopust</vt:lpstr>
      <vt:lpstr>Masopust</vt:lpstr>
      <vt:lpstr>Prezentace aplikace PowerPoint</vt:lpstr>
      <vt:lpstr>Metodika:</vt:lpstr>
      <vt:lpstr>Masopust – původ:</vt:lpstr>
      <vt:lpstr>Masopust</vt:lpstr>
      <vt:lpstr>Masopustní dny</vt:lpstr>
      <vt:lpstr>Masopustní dny</vt:lpstr>
      <vt:lpstr>Zvyky</vt:lpstr>
      <vt:lpstr>Masky</vt:lpstr>
      <vt:lpstr>Prezentace aplikace PowerPoint</vt:lpstr>
      <vt:lpstr>Pečivo a zabíjačky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Masopust</dc:title>
  <dc:creator>Machová Alena</dc:creator>
  <cp:lastModifiedBy>Machová Alena</cp:lastModifiedBy>
  <cp:revision>45</cp:revision>
  <dcterms:created xsi:type="dcterms:W3CDTF">2013-02-26T08:06:20Z</dcterms:created>
  <dcterms:modified xsi:type="dcterms:W3CDTF">2013-03-04T09:16:50Z</dcterms:modified>
</cp:coreProperties>
</file>