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B709B83-1892-4CE8-937D-ED61827ED880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3C91D3-A35B-4ADA-A1D8-B1BB67EB1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4226024"/>
          </a:xfrm>
        </p:spPr>
        <p:txBody>
          <a:bodyPr>
            <a:normAutofit/>
          </a:bodyPr>
          <a:lstStyle/>
          <a:p>
            <a:r>
              <a:rPr lang="cs-CZ" dirty="0" smtClean="0"/>
              <a:t>VY_32_INOVACE_ČJ.3.08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32656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132855"/>
          <a:ext cx="7920880" cy="3882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472608"/>
              </a:tblGrid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slouží k vysvětlení učiva o slovních druzích,</a:t>
                      </a:r>
                      <a:r>
                        <a:rPr lang="cs-CZ" sz="1400" baseline="0" dirty="0" smtClean="0"/>
                        <a:t> charakterizuje slovní druhy, rozděluje ohebné a neohebné  </a:t>
                      </a:r>
                      <a:r>
                        <a:rPr lang="cs-CZ" sz="1400" baseline="0" dirty="0" err="1" smtClean="0"/>
                        <a:t>sl</a:t>
                      </a:r>
                      <a:r>
                        <a:rPr lang="cs-CZ" sz="1400" baseline="0" dirty="0" smtClean="0"/>
                        <a:t>. druhy.</a:t>
                      </a:r>
                      <a:endParaRPr lang="cs-CZ" sz="1400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Ivana </a:t>
                      </a:r>
                      <a:r>
                        <a:rPr lang="cs-CZ" sz="1400" dirty="0" err="1" smtClean="0"/>
                        <a:t>Venglářová</a:t>
                      </a:r>
                      <a:endParaRPr lang="cs-CZ" sz="1400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Očekávaný výstup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Rozlišuje jednotlivé slovní druhy podle dané charakteristiky, vyjmenuje další příklady. U ohebných SD řekne jiný tvar.</a:t>
                      </a:r>
                      <a:endParaRPr lang="cs-CZ" sz="1400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Klíčová slova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Ohebné a neohebné slovní druhy, názvy jednotlivých druhů slov</a:t>
                      </a:r>
                      <a:endParaRPr lang="cs-CZ" sz="1400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vzdělávání – první stupeň – 3. ročník</a:t>
                      </a:r>
                      <a:endParaRPr lang="cs-CZ" sz="1400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Období vytvoření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Říjen – prosinec 2012</a:t>
                      </a:r>
                      <a:endParaRPr lang="cs-CZ" sz="1400" dirty="0"/>
                    </a:p>
                  </a:txBody>
                  <a:tcPr/>
                </a:tc>
              </a:tr>
              <a:tr h="52514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škola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ZŠ PRŮHONICE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28998"/>
          </a:xfrm>
        </p:spPr>
        <p:txBody>
          <a:bodyPr>
            <a:normAutofit fontScale="90000"/>
          </a:bodyPr>
          <a:lstStyle/>
          <a:p>
            <a:r>
              <a:rPr lang="cs-CZ" sz="2200" b="1" u="sng" dirty="0" smtClean="0"/>
              <a:t>Slovní druhy (10)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dělíme na ohebné (mění tvary, 5)</a:t>
            </a:r>
            <a:br>
              <a:rPr lang="cs-CZ" sz="2200" b="1" dirty="0" smtClean="0"/>
            </a:br>
            <a:r>
              <a:rPr lang="cs-CZ" sz="2200" b="1" dirty="0" smtClean="0"/>
              <a:t>a neohebné (vždy zůstává stejný tvar, 5)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200" b="1" dirty="0" smtClean="0"/>
              <a:t>1. PODSTATNÁ JMÉNA</a:t>
            </a:r>
          </a:p>
          <a:p>
            <a:r>
              <a:rPr lang="cs-CZ" sz="2200" b="1" dirty="0" smtClean="0"/>
              <a:t>2. PŘÍDAVNÁ JMÉNA</a:t>
            </a:r>
          </a:p>
          <a:p>
            <a:r>
              <a:rPr lang="cs-CZ" sz="2200" b="1" dirty="0" smtClean="0"/>
              <a:t>3. ZÁJMENA</a:t>
            </a:r>
          </a:p>
          <a:p>
            <a:r>
              <a:rPr lang="cs-CZ" sz="2200" b="1" dirty="0" smtClean="0"/>
              <a:t>4. ČÍSLOVKY</a:t>
            </a:r>
          </a:p>
          <a:p>
            <a:r>
              <a:rPr lang="cs-CZ" sz="2200" b="1" dirty="0" smtClean="0"/>
              <a:t>5. SLOVESA</a:t>
            </a:r>
          </a:p>
          <a:p>
            <a:endParaRPr lang="cs-CZ" sz="2200" b="1" dirty="0"/>
          </a:p>
          <a:p>
            <a:r>
              <a:rPr lang="cs-CZ" sz="2200" b="1" dirty="0" smtClean="0"/>
              <a:t>6. PŘÍSLOVCE</a:t>
            </a:r>
          </a:p>
          <a:p>
            <a:r>
              <a:rPr lang="cs-CZ" sz="2200" b="1" dirty="0" smtClean="0"/>
              <a:t>7. PŘEDLOŽKY</a:t>
            </a:r>
          </a:p>
          <a:p>
            <a:r>
              <a:rPr lang="cs-CZ" sz="2200" b="1" dirty="0" smtClean="0"/>
              <a:t>8. SPOJKY</a:t>
            </a:r>
          </a:p>
          <a:p>
            <a:r>
              <a:rPr lang="cs-CZ" sz="2200" b="1" dirty="0"/>
              <a:t> </a:t>
            </a:r>
            <a:r>
              <a:rPr lang="cs-CZ" sz="2200" b="1" dirty="0" smtClean="0"/>
              <a:t>9. ČÁSTICE</a:t>
            </a:r>
          </a:p>
          <a:p>
            <a:r>
              <a:rPr lang="cs-CZ" sz="2200" b="1" dirty="0"/>
              <a:t> </a:t>
            </a:r>
            <a:r>
              <a:rPr lang="cs-CZ" sz="2200" b="1" dirty="0" smtClean="0"/>
              <a:t>10. CITOSLOVCE</a:t>
            </a:r>
            <a:endParaRPr lang="cs-CZ" sz="22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PODSTATNÁ JMÉNA JSOU NÁZVY OSOB, ZVÍŘAT, </a:t>
            </a:r>
            <a:r>
              <a:rPr lang="cs-CZ" sz="2800" b="1" dirty="0" smtClean="0"/>
              <a:t>VĚCÍ, VLASTNOSTÍ A DĚJŮ.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700808"/>
            <a:ext cx="8229600" cy="4525963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cs-CZ" sz="1400" dirty="0" smtClean="0"/>
              <a:t>Napiš názvy (jména) osob:</a:t>
            </a:r>
          </a:p>
          <a:p>
            <a:pPr>
              <a:lnSpc>
                <a:spcPct val="200000"/>
              </a:lnSpc>
            </a:pPr>
            <a:r>
              <a:rPr lang="cs-CZ" sz="1400" dirty="0" smtClean="0"/>
              <a:t>______________________________________________________________________________________</a:t>
            </a:r>
            <a:endParaRPr lang="cs-CZ" sz="1400" dirty="0" smtClean="0"/>
          </a:p>
          <a:p>
            <a:pPr>
              <a:lnSpc>
                <a:spcPct val="200000"/>
              </a:lnSpc>
            </a:pPr>
            <a:r>
              <a:rPr lang="cs-CZ" sz="1400" dirty="0" smtClean="0"/>
              <a:t>Napiš názvy (jména) zvířat:</a:t>
            </a:r>
          </a:p>
          <a:p>
            <a:pPr>
              <a:lnSpc>
                <a:spcPct val="200000"/>
              </a:lnSpc>
            </a:pPr>
            <a:r>
              <a:rPr lang="cs-CZ" sz="1400" dirty="0" smtClean="0"/>
              <a:t>______________________________________________________________________________________</a:t>
            </a:r>
            <a:endParaRPr lang="cs-CZ" sz="1400" dirty="0" smtClean="0"/>
          </a:p>
          <a:p>
            <a:pPr>
              <a:lnSpc>
                <a:spcPct val="200000"/>
              </a:lnSpc>
            </a:pPr>
            <a:r>
              <a:rPr lang="cs-CZ" sz="1400" dirty="0" smtClean="0"/>
              <a:t>Napiš názvy věcí:</a:t>
            </a:r>
          </a:p>
          <a:p>
            <a:pPr>
              <a:lnSpc>
                <a:spcPct val="200000"/>
              </a:lnSpc>
            </a:pPr>
            <a:r>
              <a:rPr lang="cs-CZ" sz="1400" dirty="0" smtClean="0"/>
              <a:t>______________________________________________________________________________________</a:t>
            </a:r>
            <a:endParaRPr lang="cs-CZ" sz="1400" dirty="0" smtClean="0"/>
          </a:p>
          <a:p>
            <a:pPr>
              <a:lnSpc>
                <a:spcPct val="200000"/>
              </a:lnSpc>
            </a:pPr>
            <a:r>
              <a:rPr lang="cs-CZ" sz="1400" dirty="0" smtClean="0"/>
              <a:t>Napiš názvy vlastností:</a:t>
            </a:r>
          </a:p>
          <a:p>
            <a:pPr>
              <a:lnSpc>
                <a:spcPct val="200000"/>
              </a:lnSpc>
            </a:pPr>
            <a:r>
              <a:rPr lang="cs-CZ" sz="1400" dirty="0" smtClean="0"/>
              <a:t>______________________________________________________________________________________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PŘÍDAVNÁ JMÉNA URČUJÍ VLASTNOSTI OSOB, ZVÍŘAT A VĚCI. </a:t>
            </a:r>
            <a:br>
              <a:rPr lang="cs-CZ" sz="2800" b="1" dirty="0" smtClean="0"/>
            </a:br>
            <a:r>
              <a:rPr lang="cs-CZ" sz="2800" b="1" dirty="0" smtClean="0"/>
              <a:t>PTÁME SE NA NĚ JAKÝ? KTERÝ? ČÍ?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JAKÝ? JAKÁ? JAKÉ?</a:t>
            </a:r>
          </a:p>
          <a:p>
            <a:r>
              <a:rPr lang="cs-CZ" dirty="0" smtClean="0"/>
              <a:t>malý svetr, vysoká hora, velké město</a:t>
            </a:r>
          </a:p>
          <a:p>
            <a:r>
              <a:rPr lang="cs-CZ" dirty="0" smtClean="0"/>
              <a:t>KTERÝ? KTERÁ? KTERÉ?</a:t>
            </a:r>
          </a:p>
          <a:p>
            <a:r>
              <a:rPr lang="cs-CZ" dirty="0" smtClean="0"/>
              <a:t>levý vchod, zadní lavice, hlavní město</a:t>
            </a:r>
          </a:p>
          <a:p>
            <a:r>
              <a:rPr lang="cs-CZ" dirty="0" smtClean="0"/>
              <a:t>ČÍ?</a:t>
            </a:r>
          </a:p>
          <a:p>
            <a:r>
              <a:rPr lang="cs-CZ" dirty="0" smtClean="0"/>
              <a:t>maminčin, tatínkův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ZÁJMENA ZASTUPUJÍ PODSTATNÁ JMÉNA NEBO NA OSOBY, ZVÍŘATA A VĚCI UKAZUJÍ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já, ty on, ona, ono, my, vy, oni,…</a:t>
            </a:r>
          </a:p>
          <a:p>
            <a:r>
              <a:rPr lang="cs-CZ" dirty="0" smtClean="0"/>
              <a:t>ten,ta ,to,ti, ty, ta, tato, tohle,…</a:t>
            </a:r>
          </a:p>
          <a:p>
            <a:r>
              <a:rPr lang="cs-CZ" dirty="0" smtClean="0"/>
              <a:t>můj, tvůj, jeho, její, naše, vaše, jejich,…</a:t>
            </a:r>
          </a:p>
          <a:p>
            <a:endParaRPr lang="cs-CZ" dirty="0"/>
          </a:p>
          <a:p>
            <a:r>
              <a:rPr lang="cs-CZ" dirty="0" smtClean="0"/>
              <a:t>Řekni další příklady: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ČÍSLOVKY VYJADŘUJÍ POČET NEBO POŘADÍ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jedna, dvě, tři,…,sto,…,tisíc,…</a:t>
            </a:r>
          </a:p>
          <a:p>
            <a:r>
              <a:rPr lang="cs-CZ" dirty="0" smtClean="0"/>
              <a:t>první, druhý, třetí,…, poslední</a:t>
            </a:r>
          </a:p>
          <a:p>
            <a:r>
              <a:rPr lang="cs-CZ" dirty="0" smtClean="0"/>
              <a:t>patery,šestery, pětinásobný (vítěz)</a:t>
            </a:r>
          </a:p>
          <a:p>
            <a:endParaRPr lang="cs-CZ" dirty="0"/>
          </a:p>
          <a:p>
            <a:r>
              <a:rPr lang="cs-CZ" dirty="0" smtClean="0"/>
              <a:t>Řekni další příklady: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SLOVESA VYJADŘUJÍ, CO OSOBY, ZVÍŘATA A VĚCI DĚLAJÍ NEBO CO SE S NIMI DĚJE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smtClean="0"/>
              <a:t>Mají buď neurčitý tvar  (infinitiv) – zakončený na t</a:t>
            </a:r>
          </a:p>
          <a:p>
            <a:pPr>
              <a:buNone/>
            </a:pPr>
            <a:r>
              <a:rPr lang="cs-CZ" sz="2800" dirty="0" smtClean="0"/>
              <a:t>plavat, psát, číst, hučet, mlčet, kousat</a:t>
            </a:r>
          </a:p>
          <a:p>
            <a:pPr>
              <a:buNone/>
            </a:pPr>
            <a:r>
              <a:rPr lang="cs-CZ" sz="2800" u="sng" dirty="0" smtClean="0"/>
              <a:t>nebo určitý tvar</a:t>
            </a:r>
          </a:p>
          <a:p>
            <a:pPr>
              <a:buNone/>
            </a:pPr>
            <a:r>
              <a:rPr lang="cs-CZ" sz="2800" dirty="0" smtClean="0"/>
              <a:t>přinese, napiješ se, zpívám, učíme se, nechodíte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Řekni další příklady: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Podstatných jmen</a:t>
            </a:r>
            <a:r>
              <a:rPr lang="cs-CZ" dirty="0" smtClean="0"/>
              <a:t>: chodník, pastelka, otec, orel, lenost, pravdomluvnost</a:t>
            </a:r>
          </a:p>
          <a:p>
            <a:r>
              <a:rPr lang="cs-CZ" b="1" dirty="0" smtClean="0"/>
              <a:t>Přídavných jmen</a:t>
            </a:r>
            <a:r>
              <a:rPr lang="cs-CZ" dirty="0" smtClean="0"/>
              <a:t>: zimní, oblíbená, dědečkovo</a:t>
            </a:r>
          </a:p>
          <a:p>
            <a:r>
              <a:rPr lang="cs-CZ" b="1" dirty="0" smtClean="0"/>
              <a:t>Zájmen</a:t>
            </a:r>
            <a:r>
              <a:rPr lang="cs-CZ" dirty="0" smtClean="0"/>
              <a:t>: kdo, co, jaký, tento, tito</a:t>
            </a:r>
          </a:p>
          <a:p>
            <a:r>
              <a:rPr lang="cs-CZ" b="1" dirty="0" smtClean="0"/>
              <a:t>Č</a:t>
            </a:r>
            <a:r>
              <a:rPr lang="cs-CZ" b="1" dirty="0" smtClean="0"/>
              <a:t>íslovek</a:t>
            </a:r>
            <a:r>
              <a:rPr lang="cs-CZ" dirty="0" smtClean="0"/>
              <a:t>: čtyřicet, čtyřicátý, dvoje, stonásobný</a:t>
            </a:r>
          </a:p>
          <a:p>
            <a:r>
              <a:rPr lang="cs-CZ" b="1" dirty="0" smtClean="0"/>
              <a:t>Sloves:</a:t>
            </a:r>
            <a:r>
              <a:rPr lang="cs-CZ" dirty="0" smtClean="0"/>
              <a:t> počítám, počítáš, počítá, počítáme, počítáte, počítají,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Kosová,J., </a:t>
            </a:r>
            <a:r>
              <a:rPr lang="cs-CZ" dirty="0" err="1" smtClean="0"/>
              <a:t>Babušová</a:t>
            </a:r>
            <a:r>
              <a:rPr lang="cs-CZ" dirty="0" smtClean="0"/>
              <a:t>,G., Řeháčková,A.: Český jazyk 3 učebnice pro základní školy. 1. vydání. Plzeň: </a:t>
            </a:r>
            <a:r>
              <a:rPr lang="cs-CZ" dirty="0" err="1" smtClean="0"/>
              <a:t>Fraus</a:t>
            </a:r>
            <a:r>
              <a:rPr lang="cs-CZ" dirty="0" smtClean="0"/>
              <a:t>, 2009. ISBN 978-80-7238-857-8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438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Slovní druhy (10) dělíme na ohebné (mění tvary, 5) a neohebné (vždy zůstává stejný tvar, 5) </vt:lpstr>
      <vt:lpstr>PODSTATNÁ JMÉNA JSOU NÁZVY OSOB, ZVÍŘAT, VĚCÍ, VLASTNOSTÍ A DĚJŮ.</vt:lpstr>
      <vt:lpstr>PŘÍDAVNÁ JMÉNA URČUJÍ VLASTNOSTI OSOB, ZVÍŘAT A VĚCI.  PTÁME SE NA NĚ JAKÝ? KTERÝ? ČÍ?</vt:lpstr>
      <vt:lpstr>ZÁJMENA ZASTUPUJÍ PODSTATNÁ JMÉNA NEBO NA OSOBY, ZVÍŘATA A VĚCI UKAZUJÍ</vt:lpstr>
      <vt:lpstr>ČÍSLOVKY VYJADŘUJÍ POČET NEBO POŘADÍ</vt:lpstr>
      <vt:lpstr>SLOVESA VYJADŘUJÍ, CO OSOBY, ZVÍŘATA A VĚCI DĚLAJÍ NEBO CO SE S NIMI DĚJE</vt:lpstr>
      <vt:lpstr>DALŠÍ PŘÍKLADY: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2012-11-22T18:19:11Z</dcterms:created>
  <dcterms:modified xsi:type="dcterms:W3CDTF">2012-12-09T15:47:52Z</dcterms:modified>
</cp:coreProperties>
</file>