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5" r:id="rId8"/>
    <p:sldId id="267" r:id="rId9"/>
    <p:sldId id="268" r:id="rId10"/>
    <p:sldId id="269" r:id="rId11"/>
    <p:sldId id="270" r:id="rId12"/>
    <p:sldId id="271" r:id="rId13"/>
    <p:sldId id="261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9C6F599E-BF19-4CFF-B46A-E8344CBCBFBD}" type="datetimeFigureOut">
              <a:rPr lang="cs-CZ" smtClean="0"/>
              <a:t>1.4.2013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3C64807-E7B2-4195-BEE1-FA5CC7F3795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google.cz/search?hl=cs&amp;site=imghp&amp;tbm=isch&amp;source=hp&amp;biw=1366&amp;bih=667&amp;q=velikonoce&amp;oq=Veliko&amp;gs_l=img.1.0.0i3j0l9.1057.2309.0.4958.6.4.0.2.2.0.115.377.3j1.4.0...0.0...1ac.1.7.img.sXlLlCVSsEY#imgrc=5XHMgpATjUc1pM%3A%3BwbXbXvB-KTbCoM%3Bhttp%253A%252F%252Fwww.volny.cz%252Fnohap%252Fob2.jpg%3Bhttp%253A%252F%252Fwww.volny.cz%252Fnohap%252F%3B600%3B42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google.cz/search?hl=cs&amp;site=imghp&amp;tbm=isch&amp;source=hp&amp;biw=1366&amp;bih=667&amp;q=Pa%C5%A1k%C3%A1l&amp;oq=Pa%C5%A1k%C3%A1l&amp;gs_l=img.3..0l2j0i24l5.2367.3910.0.4857.6.5.0.1.1.0.106.434.4j1.5.0...0.0...1ac.1.7.img._np_2sXPQ2s#imgrc=YPjno_3iNS1OlM%3A%3Bhp4Q26SGXbtueM%3Bhttp%253A%252F%252Fwww.dekoracie.sk%252F621-923-large%252Fpaskal-sviecka-6-kg-.jpg%3Bhttp%253A%252F%252Fwww.dekoracie.sk%252Fkostolne%252F621-paskal-sviecka-6-kg-.html%3B300%3B300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836712"/>
            <a:ext cx="7772400" cy="3744416"/>
          </a:xfrm>
        </p:spPr>
        <p:txBody>
          <a:bodyPr/>
          <a:lstStyle/>
          <a:p>
            <a:r>
              <a:rPr lang="cs-CZ" sz="9600" u="sng" dirty="0" smtClean="0">
                <a:effectLst/>
                <a:latin typeface="+mn-lt"/>
              </a:rPr>
              <a:t>Velikonoce - historie</a:t>
            </a:r>
            <a:r>
              <a:rPr lang="cs-CZ" sz="96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96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9600" u="sng" dirty="0" smtClean="0">
                <a:effectLst/>
                <a:latin typeface="+mn-lt"/>
              </a:rPr>
              <a:t> </a:t>
            </a:r>
            <a:endParaRPr lang="cs-CZ" sz="9600" u="sng" dirty="0">
              <a:effectLst/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4725144"/>
            <a:ext cx="7772400" cy="1368152"/>
          </a:xfrm>
        </p:spPr>
        <p:txBody>
          <a:bodyPr>
            <a:normAutofit fontScale="85000" lnSpcReduction="20000"/>
          </a:bodyPr>
          <a:lstStyle/>
          <a:p>
            <a:r>
              <a:rPr lang="cs-CZ" sz="5600" b="1" dirty="0" smtClean="0">
                <a:solidFill>
                  <a:schemeClr val="tx2">
                    <a:lumMod val="50000"/>
                  </a:schemeClr>
                </a:solidFill>
              </a:rPr>
              <a:t>Rok v jeho proměnách a slavnostech  </a:t>
            </a:r>
          </a:p>
        </p:txBody>
      </p:sp>
    </p:spTree>
    <p:extLst>
      <p:ext uri="{BB962C8B-B14F-4D97-AF65-F5344CB8AC3E}">
        <p14:creationId xmlns:p14="http://schemas.microsoft.com/office/powerpoint/2010/main" val="236876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Velikonoce -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/>
              <a:t>Základní škola Choltice, okres Pardubice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– </a:t>
            </a:r>
            <a:r>
              <a:rPr lang="cs-CZ" dirty="0"/>
              <a:t>„Učíme se pro život“</a:t>
            </a:r>
          </a:p>
          <a:p>
            <a:pPr>
              <a:lnSpc>
                <a:spcPct val="150000"/>
              </a:lnSpc>
            </a:pPr>
            <a:r>
              <a:rPr lang="cs-CZ" dirty="0"/>
              <a:t>Šablona: č. III/2 Inovace a zkvalitnění výuky pomocí ICT</a:t>
            </a:r>
          </a:p>
          <a:p>
            <a:pPr>
              <a:lnSpc>
                <a:spcPct val="150000"/>
              </a:lnSpc>
            </a:pPr>
            <a:r>
              <a:rPr lang="cs-CZ" dirty="0"/>
              <a:t>Pořadové číslo: </a:t>
            </a:r>
            <a:r>
              <a:rPr lang="cs-CZ" dirty="0" smtClean="0"/>
              <a:t>53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Autor: Machová Alena</a:t>
            </a:r>
          </a:p>
          <a:p>
            <a:pPr>
              <a:lnSpc>
                <a:spcPct val="150000"/>
              </a:lnSpc>
            </a:pPr>
            <a:r>
              <a:rPr lang="cs-CZ" dirty="0"/>
              <a:t>Ověření ve výuce: 6. třída</a:t>
            </a:r>
          </a:p>
          <a:p>
            <a:pPr>
              <a:lnSpc>
                <a:spcPct val="150000"/>
              </a:lnSpc>
            </a:pPr>
            <a:r>
              <a:rPr lang="cs-CZ" dirty="0"/>
              <a:t>Datum ověření: </a:t>
            </a:r>
            <a:r>
              <a:rPr lang="cs-CZ" dirty="0" smtClean="0"/>
              <a:t>19. 3. 2013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091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724025"/>
            <a:ext cx="6889750" cy="340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378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/>
          <a:lstStyle/>
          <a:p>
            <a:pPr algn="l"/>
            <a:r>
              <a:rPr lang="cs-CZ" u="sng" dirty="0" smtClean="0"/>
              <a:t>Metodika: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328592"/>
          </a:xfrm>
        </p:spPr>
        <p:txBody>
          <a:bodyPr>
            <a:normAutofit/>
          </a:bodyPr>
          <a:lstStyle/>
          <a:p>
            <a:r>
              <a:rPr lang="cs-CZ" dirty="0"/>
              <a:t>Žákům promítneme prezentaci, kterou lze doplnit vlastním výkladem.</a:t>
            </a:r>
          </a:p>
          <a:p>
            <a:r>
              <a:rPr lang="cs-CZ" dirty="0"/>
              <a:t>Z prezentace vybereme několik nejdůležitějších poznámek jako zápis. </a:t>
            </a:r>
          </a:p>
          <a:p>
            <a:r>
              <a:rPr lang="cs-CZ" dirty="0"/>
              <a:t>Pro kontrolu pozornosti žáků při výkladu je určen závěrečný test.</a:t>
            </a:r>
            <a:br>
              <a:rPr lang="cs-CZ" dirty="0"/>
            </a:br>
            <a:endParaRPr lang="cs-CZ" dirty="0"/>
          </a:p>
          <a:p>
            <a:r>
              <a:rPr lang="cs-CZ" b="1" dirty="0"/>
              <a:t>Cíl: </a:t>
            </a:r>
            <a:r>
              <a:rPr lang="cs-CZ" dirty="0"/>
              <a:t>Žáci by měli porozumět novým pojmům, seznámit se se zvyky a tradicemi.</a:t>
            </a:r>
            <a:br>
              <a:rPr lang="cs-CZ" dirty="0"/>
            </a:br>
            <a:endParaRPr lang="cs-CZ" dirty="0"/>
          </a:p>
          <a:p>
            <a:r>
              <a:rPr lang="cs-CZ" b="1" dirty="0"/>
              <a:t>Klíčová slova: </a:t>
            </a:r>
            <a:r>
              <a:rPr lang="cs-CZ" dirty="0"/>
              <a:t>legenda, zvyky, pranostiky.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132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428750"/>
            <a:ext cx="5715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698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936104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+mn-lt"/>
              </a:rPr>
              <a:t>Velikonoce – </a:t>
            </a:r>
            <a:r>
              <a:rPr lang="cs-CZ" sz="3600" dirty="0" smtClean="0">
                <a:latin typeface="+mn-lt"/>
              </a:rPr>
              <a:t>historický původ</a:t>
            </a:r>
            <a:endParaRPr lang="cs-CZ" sz="3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0060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N</a:t>
            </a:r>
            <a:r>
              <a:rPr lang="cs-CZ" dirty="0" smtClean="0"/>
              <a:t>ejvýznamnější svátek křesťanské církve; vrchol křesťanského liturgického kalendáře.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Svátky jara, oslava jara.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S</a:t>
            </a:r>
            <a:r>
              <a:rPr lang="cs-CZ" dirty="0" smtClean="0"/>
              <a:t>pojené s památkou umučení a vzkříšení Krista, je to vzpomínka na jeho zmrtvýchvstání.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Slaví se vždy po </a:t>
            </a:r>
            <a:r>
              <a:rPr lang="cs-CZ" b="1" dirty="0" smtClean="0"/>
              <a:t>jarní rovnodennosti</a:t>
            </a:r>
            <a:r>
              <a:rPr lang="cs-CZ" dirty="0" smtClean="0"/>
              <a:t>, </a:t>
            </a:r>
            <a:r>
              <a:rPr lang="cs-CZ" b="1" dirty="0" smtClean="0"/>
              <a:t>první neděli po jarním úplňku</a:t>
            </a:r>
            <a:r>
              <a:rPr lang="cs-CZ" b="1" dirty="0"/>
              <a:t> </a:t>
            </a:r>
            <a:r>
              <a:rPr lang="cs-CZ" dirty="0" smtClean="0"/>
              <a:t>= pohyblivé svátky </a:t>
            </a:r>
            <a:br>
              <a:rPr lang="cs-CZ" dirty="0" smtClean="0"/>
            </a:br>
            <a:r>
              <a:rPr lang="cs-CZ" dirty="0" smtClean="0"/>
              <a:t>(od 22. března do 25. dubna).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24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125916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Velikonoce – časové zařazení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a průběh svátků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496944" cy="5112568"/>
          </a:xfrm>
        </p:spPr>
        <p:txBody>
          <a:bodyPr/>
          <a:lstStyle/>
          <a:p>
            <a:r>
              <a:rPr lang="cs-CZ" dirty="0" smtClean="0"/>
              <a:t>Čas předvelikonočního půstu, čas odříkání trvá </a:t>
            </a:r>
            <a:r>
              <a:rPr lang="cs-CZ" b="1" dirty="0" smtClean="0"/>
              <a:t>40 dní.</a:t>
            </a:r>
            <a:r>
              <a:rPr lang="cs-CZ" dirty="0" smtClean="0"/>
              <a:t> Tento Velký půst začíná </a:t>
            </a:r>
            <a:r>
              <a:rPr lang="cs-CZ" b="1" dirty="0"/>
              <a:t>P</a:t>
            </a:r>
            <a:r>
              <a:rPr lang="cs-CZ" b="1" dirty="0" smtClean="0"/>
              <a:t>opeleční středou</a:t>
            </a:r>
            <a:r>
              <a:rPr lang="cs-CZ" dirty="0" smtClean="0"/>
              <a:t> a trvá do </a:t>
            </a:r>
            <a:r>
              <a:rPr lang="cs-CZ" b="1" dirty="0" smtClean="0"/>
              <a:t> Božího hodu velikonočního = Velikonoční neděle.</a:t>
            </a:r>
            <a:br>
              <a:rPr lang="cs-CZ" b="1" dirty="0" smtClean="0"/>
            </a:br>
            <a:endParaRPr lang="cs-CZ" dirty="0" smtClean="0"/>
          </a:p>
          <a:p>
            <a:r>
              <a:rPr lang="cs-CZ" dirty="0" smtClean="0"/>
              <a:t>V tomto čase vládlo omezování se v jídle </a:t>
            </a:r>
            <a:br>
              <a:rPr lang="cs-CZ" dirty="0" smtClean="0"/>
            </a:br>
            <a:r>
              <a:rPr lang="cs-CZ" dirty="0" smtClean="0"/>
              <a:t>i ve společenském životě.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Celé období je naplněno spoustou pohanských zvyků a křesťanských tradic.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3611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>
            <a:normAutofit/>
          </a:bodyPr>
          <a:lstStyle/>
          <a:p>
            <a:r>
              <a:rPr lang="cs-CZ" sz="4800" dirty="0" smtClean="0">
                <a:latin typeface="+mn-lt"/>
              </a:rPr>
              <a:t>Postní neděle</a:t>
            </a:r>
            <a:endParaRPr lang="cs-CZ" sz="48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640960" cy="5400600"/>
          </a:xfrm>
        </p:spPr>
        <p:txBody>
          <a:bodyPr>
            <a:normAutofit/>
          </a:bodyPr>
          <a:lstStyle/>
          <a:p>
            <a:r>
              <a:rPr lang="cs-CZ" dirty="0" smtClean="0"/>
              <a:t>První neděle postní = </a:t>
            </a:r>
            <a:r>
              <a:rPr lang="cs-CZ" b="1" dirty="0" smtClean="0"/>
              <a:t>„Černá“ </a:t>
            </a:r>
            <a:r>
              <a:rPr lang="cs-CZ" dirty="0" smtClean="0"/>
              <a:t>– ženy odkládaly pestré součásti oděvu a oblékaly tmavé šaty, zástěry, černé šátky.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Druhá neděle postní = </a:t>
            </a:r>
            <a:r>
              <a:rPr lang="cs-CZ" b="1" dirty="0" smtClean="0"/>
              <a:t>„Pražná“</a:t>
            </a:r>
            <a:r>
              <a:rPr lang="cs-CZ" dirty="0" smtClean="0"/>
              <a:t> – jedlo se jídlo z praženého nedozrálého obilí = Pražma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Třetí neděle postní = </a:t>
            </a:r>
            <a:r>
              <a:rPr lang="cs-CZ" b="1" dirty="0" smtClean="0"/>
              <a:t>„Kýchavá“</a:t>
            </a:r>
            <a:r>
              <a:rPr lang="cs-CZ" dirty="0" smtClean="0"/>
              <a:t> – kolikrát člověk kýchnul, tolik let bude ještě naživu. Kýcháním se projevovalo onemocnění morem, lidé se báli – zvyk: hned popřát „Pomáhej Pán Bůh“.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512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cs-CZ" sz="4800" dirty="0">
                <a:solidFill>
                  <a:srgbClr val="2A2D6C">
                    <a:shade val="85000"/>
                    <a:satMod val="150000"/>
                  </a:srgbClr>
                </a:solidFill>
                <a:latin typeface="Verdana"/>
              </a:rPr>
              <a:t>Postní neděle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472608"/>
          </a:xfrm>
        </p:spPr>
        <p:txBody>
          <a:bodyPr/>
          <a:lstStyle/>
          <a:p>
            <a:r>
              <a:rPr lang="cs-CZ" dirty="0" smtClean="0"/>
              <a:t>Čtvrtá neděle postní = </a:t>
            </a:r>
            <a:r>
              <a:rPr lang="cs-CZ" b="1" dirty="0" smtClean="0"/>
              <a:t>„</a:t>
            </a:r>
            <a:r>
              <a:rPr lang="cs-CZ" b="1" dirty="0" err="1" smtClean="0"/>
              <a:t>Družebná</a:t>
            </a:r>
            <a:r>
              <a:rPr lang="cs-CZ" b="1" dirty="0" smtClean="0"/>
              <a:t>“</a:t>
            </a:r>
            <a:r>
              <a:rPr lang="cs-CZ" dirty="0" smtClean="0"/>
              <a:t> – bylo možné mírně porušit přísný půst, mládeži povoleno sejít se na návsi a poveselit se.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Pátá neděle postní = </a:t>
            </a:r>
            <a:r>
              <a:rPr lang="cs-CZ" b="1" dirty="0" smtClean="0"/>
              <a:t>„Smrtná“</a:t>
            </a:r>
            <a:r>
              <a:rPr lang="cs-CZ" dirty="0" smtClean="0"/>
              <a:t> – byl zvyk vynášet smrt – „Smrtku, Moranu, Mařenu“…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Šestá neděle postní = </a:t>
            </a:r>
            <a:r>
              <a:rPr lang="cs-CZ" b="1" dirty="0" smtClean="0"/>
              <a:t>„Květná“</a:t>
            </a:r>
            <a:r>
              <a:rPr lang="cs-CZ" dirty="0" smtClean="0"/>
              <a:t> – traduje se slavnostní vjezd Ježíše do Jeruzaléma, kde ho lid vítal palmovými ratolestmi – u nás jejich úlohu převzaly větvičky jívy = „kočičky“.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7795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+mn-lt"/>
              </a:rPr>
              <a:t>Pašijový týden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76064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 to </a:t>
            </a:r>
            <a:r>
              <a:rPr lang="cs-CZ" b="1" dirty="0" smtClean="0"/>
              <a:t>poslední týden </a:t>
            </a:r>
            <a:r>
              <a:rPr lang="cs-CZ" dirty="0" smtClean="0"/>
              <a:t>před Velikonocemi.</a:t>
            </a:r>
          </a:p>
          <a:p>
            <a:r>
              <a:rPr lang="cs-CZ" b="1" dirty="0" smtClean="0"/>
              <a:t>Modré pondělí </a:t>
            </a:r>
            <a:r>
              <a:rPr lang="cs-CZ" dirty="0" smtClean="0"/>
              <a:t>– ve všech chalupách se gruntovalo (uklízelo).</a:t>
            </a:r>
          </a:p>
          <a:p>
            <a:pPr lvl="0">
              <a:buClr>
                <a:srgbClr val="E0B602"/>
              </a:buClr>
            </a:pPr>
            <a:r>
              <a:rPr lang="cs-CZ" b="1" dirty="0" smtClean="0"/>
              <a:t>Žluté úterý </a:t>
            </a:r>
            <a:r>
              <a:rPr lang="cs-CZ" dirty="0" smtClean="0"/>
              <a:t>– ve </a:t>
            </a:r>
            <a:r>
              <a:rPr lang="cs-CZ" dirty="0" smtClean="0">
                <a:solidFill>
                  <a:prstClr val="black"/>
                </a:solidFill>
              </a:rPr>
              <a:t>všech </a:t>
            </a:r>
            <a:r>
              <a:rPr lang="cs-CZ" dirty="0">
                <a:solidFill>
                  <a:prstClr val="black"/>
                </a:solidFill>
              </a:rPr>
              <a:t>chalupách se gruntovalo (uklízelo</a:t>
            </a:r>
            <a:r>
              <a:rPr lang="cs-CZ" dirty="0" smtClean="0">
                <a:solidFill>
                  <a:prstClr val="black"/>
                </a:solidFill>
              </a:rPr>
              <a:t>).</a:t>
            </a:r>
          </a:p>
          <a:p>
            <a:pPr lvl="0">
              <a:buClr>
                <a:srgbClr val="E0B602"/>
              </a:buClr>
            </a:pPr>
            <a:r>
              <a:rPr lang="cs-CZ" b="1" dirty="0" smtClean="0">
                <a:solidFill>
                  <a:prstClr val="black"/>
                </a:solidFill>
              </a:rPr>
              <a:t>Škaredá středa </a:t>
            </a:r>
            <a:r>
              <a:rPr lang="cs-CZ" dirty="0" smtClean="0">
                <a:solidFill>
                  <a:prstClr val="black"/>
                </a:solidFill>
              </a:rPr>
              <a:t>– nikdo se nesměl mračit, jinak se mračil všechny středy v roce.</a:t>
            </a:r>
          </a:p>
          <a:p>
            <a:pPr lvl="0">
              <a:buClr>
                <a:srgbClr val="E0B602"/>
              </a:buClr>
            </a:pPr>
            <a:r>
              <a:rPr lang="cs-CZ" b="1" dirty="0" smtClean="0">
                <a:solidFill>
                  <a:prstClr val="black"/>
                </a:solidFill>
              </a:rPr>
              <a:t>Zelený čtvrtek</a:t>
            </a:r>
            <a:r>
              <a:rPr lang="cs-CZ" dirty="0" smtClean="0">
                <a:solidFill>
                  <a:prstClr val="black"/>
                </a:solidFill>
              </a:rPr>
              <a:t> – mělo se jíst zelené jídlo (zelí, špenát, kopřiva,…), aby byl člověk po celý rok zdráv.</a:t>
            </a:r>
          </a:p>
          <a:p>
            <a:pPr lvl="0">
              <a:buClr>
                <a:srgbClr val="E0B602"/>
              </a:buClr>
            </a:pPr>
            <a:r>
              <a:rPr lang="cs-CZ" b="1" dirty="0">
                <a:solidFill>
                  <a:prstClr val="black"/>
                </a:solidFill>
              </a:rPr>
              <a:t>Velký pátek</a:t>
            </a:r>
            <a:r>
              <a:rPr lang="cs-CZ" dirty="0">
                <a:solidFill>
                  <a:prstClr val="black"/>
                </a:solidFill>
              </a:rPr>
              <a:t> – </a:t>
            </a:r>
            <a:r>
              <a:rPr lang="cs-CZ" b="1" dirty="0">
                <a:solidFill>
                  <a:prstClr val="black"/>
                </a:solidFill>
              </a:rPr>
              <a:t>den ukřižování Ježíše Krista</a:t>
            </a:r>
            <a:r>
              <a:rPr lang="cs-CZ" dirty="0">
                <a:solidFill>
                  <a:prstClr val="black"/>
                </a:solidFill>
              </a:rPr>
              <a:t>, den hlubokého smutku, normální mše se nekonaly, pouze se zpívalo a četly se texty.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273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936104"/>
          </a:xfrm>
        </p:spPr>
        <p:txBody>
          <a:bodyPr/>
          <a:lstStyle/>
          <a:p>
            <a:r>
              <a:rPr lang="cs-CZ" sz="4800" dirty="0">
                <a:solidFill>
                  <a:srgbClr val="2A2D6C">
                    <a:shade val="85000"/>
                    <a:satMod val="150000"/>
                  </a:srgbClr>
                </a:solidFill>
                <a:latin typeface="Verdana"/>
              </a:rPr>
              <a:t>Pašijový týden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72608"/>
          </a:xfrm>
        </p:spPr>
        <p:txBody>
          <a:bodyPr>
            <a:normAutofit lnSpcReduction="10000"/>
          </a:bodyPr>
          <a:lstStyle/>
          <a:p>
            <a:pPr lvl="0">
              <a:buClr>
                <a:srgbClr val="E0B602"/>
              </a:buClr>
            </a:pPr>
            <a:r>
              <a:rPr lang="cs-CZ" b="1" dirty="0" smtClean="0">
                <a:solidFill>
                  <a:prstClr val="black"/>
                </a:solidFill>
              </a:rPr>
              <a:t>Bílá sobota</a:t>
            </a:r>
            <a:r>
              <a:rPr lang="cs-CZ" dirty="0" smtClean="0">
                <a:solidFill>
                  <a:prstClr val="black"/>
                </a:solidFill>
              </a:rPr>
              <a:t> – bývalo zvykem světit oheň před kostelem od něho se pak zapálila velká Velikonoční svíce = Paškál a pomocí ní se oheň přenesl do kostela. Lidé doma uhasili všechna ohniště, zažehli nový – vysvěcený.</a:t>
            </a:r>
          </a:p>
          <a:p>
            <a:pPr lvl="0">
              <a:buClr>
                <a:srgbClr val="E0B602"/>
              </a:buClr>
            </a:pPr>
            <a:r>
              <a:rPr lang="cs-CZ" b="1" dirty="0" smtClean="0">
                <a:solidFill>
                  <a:prstClr val="black"/>
                </a:solidFill>
              </a:rPr>
              <a:t>Velikonoční neděle – Boží hod velikonoční</a:t>
            </a:r>
            <a:r>
              <a:rPr lang="cs-CZ" dirty="0" smtClean="0">
                <a:solidFill>
                  <a:prstClr val="black"/>
                </a:solidFill>
              </a:rPr>
              <a:t> – byly svěceny velikonoční pokrmy. Svátky vrcholí konec půstu.</a:t>
            </a:r>
            <a:endParaRPr lang="cs-CZ" b="1" dirty="0">
              <a:solidFill>
                <a:prstClr val="black"/>
              </a:solidFill>
            </a:endParaRPr>
          </a:p>
          <a:p>
            <a:r>
              <a:rPr lang="cs-CZ" b="1" dirty="0" smtClean="0"/>
              <a:t>Velikonoční pondělí</a:t>
            </a:r>
            <a:r>
              <a:rPr lang="cs-CZ" dirty="0" smtClean="0"/>
              <a:t> = </a:t>
            </a:r>
            <a:r>
              <a:rPr lang="cs-CZ" b="1" dirty="0" smtClean="0"/>
              <a:t>„velikonoční pomlázka“</a:t>
            </a:r>
            <a:r>
              <a:rPr lang="cs-CZ" dirty="0" smtClean="0"/>
              <a:t> – chlapci obcházejí domy s pomlázkou spletenou z vrbového proutí, zdobenou stuhami vyšlehat ženy a dívky, aby byly celý rok zdravé a čilé. Odměnou byla malovaná vajíčka = Kraslice.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9773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4" y="768354"/>
            <a:ext cx="5321293" cy="5321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03570" y="609223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Paškál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07182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328592"/>
          </a:xfrm>
        </p:spPr>
        <p:txBody>
          <a:bodyPr/>
          <a:lstStyle/>
          <a:p>
            <a:pPr marL="697230" indent="-514350">
              <a:lnSpc>
                <a:spcPct val="200000"/>
              </a:lnSpc>
              <a:buFont typeface="+mj-lt"/>
              <a:buAutoNum type="arabicParenR"/>
            </a:pPr>
            <a:r>
              <a:rPr lang="cs-CZ" dirty="0" smtClean="0"/>
              <a:t>Kdy slavíme Velikonoce?</a:t>
            </a:r>
          </a:p>
          <a:p>
            <a:pPr marL="697230" indent="-514350">
              <a:lnSpc>
                <a:spcPct val="200000"/>
              </a:lnSpc>
              <a:buFont typeface="+mj-lt"/>
              <a:buAutoNum type="arabicParenR"/>
            </a:pPr>
            <a:r>
              <a:rPr lang="cs-CZ" dirty="0" smtClean="0"/>
              <a:t>Velikonoce nazýváme svátky…?</a:t>
            </a:r>
            <a:endParaRPr lang="cs-CZ" dirty="0" smtClean="0"/>
          </a:p>
          <a:p>
            <a:pPr marL="697230" indent="-514350">
              <a:lnSpc>
                <a:spcPct val="200000"/>
              </a:lnSpc>
              <a:buFont typeface="+mj-lt"/>
              <a:buAutoNum type="arabicParenR"/>
            </a:pPr>
            <a:r>
              <a:rPr lang="cs-CZ" dirty="0" smtClean="0"/>
              <a:t>Jak dlouho trvá předvelikonoční půst?</a:t>
            </a:r>
          </a:p>
          <a:p>
            <a:pPr marL="697230" indent="-514350">
              <a:lnSpc>
                <a:spcPct val="200000"/>
              </a:lnSpc>
              <a:buFont typeface="+mj-lt"/>
              <a:buAutoNum type="arabicParenR"/>
            </a:pPr>
            <a:r>
              <a:rPr lang="cs-CZ" dirty="0" smtClean="0"/>
              <a:t>Kolik máme postních nedělí?</a:t>
            </a:r>
          </a:p>
          <a:p>
            <a:pPr marL="697230" indent="-514350">
              <a:lnSpc>
                <a:spcPct val="200000"/>
              </a:lnSpc>
              <a:buFont typeface="+mj-lt"/>
              <a:buAutoNum type="arabicParenR"/>
            </a:pPr>
            <a:r>
              <a:rPr lang="cs-CZ" dirty="0" smtClean="0"/>
              <a:t>Jak se nazývá Velká velikonoční svíce?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60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5069160"/>
          </a:xfrm>
        </p:spPr>
        <p:txBody>
          <a:bodyPr/>
          <a:lstStyle/>
          <a:p>
            <a:pPr marL="697230" indent="-514350">
              <a:buFont typeface="+mj-lt"/>
              <a:buAutoNum type="arabicParenR"/>
            </a:pPr>
            <a:r>
              <a:rPr lang="cs-CZ" dirty="0"/>
              <a:t>Slaví se vždy po </a:t>
            </a:r>
            <a:r>
              <a:rPr lang="cs-CZ" b="1" dirty="0"/>
              <a:t>jarní rovnodennosti</a:t>
            </a:r>
            <a:r>
              <a:rPr lang="cs-CZ" dirty="0"/>
              <a:t>, </a:t>
            </a:r>
            <a:r>
              <a:rPr lang="cs-CZ" b="1" dirty="0"/>
              <a:t>první neděli po jarním úplňku </a:t>
            </a:r>
            <a:r>
              <a:rPr lang="cs-CZ" dirty="0"/>
              <a:t>= pohyblivé svátky </a:t>
            </a:r>
            <a:br>
              <a:rPr lang="cs-CZ" dirty="0"/>
            </a:br>
            <a:r>
              <a:rPr lang="cs-CZ" dirty="0"/>
              <a:t>(od 22. března do 25. dubna).</a:t>
            </a:r>
          </a:p>
          <a:p>
            <a:pPr marL="697230" indent="-514350">
              <a:buFont typeface="+mj-lt"/>
              <a:buAutoNum type="arabicParenR"/>
            </a:pPr>
            <a:r>
              <a:rPr lang="cs-CZ" b="1" dirty="0" smtClean="0"/>
              <a:t>Svátky jara</a:t>
            </a:r>
            <a:r>
              <a:rPr lang="cs-CZ" dirty="0" smtClean="0"/>
              <a:t>, </a:t>
            </a:r>
            <a:r>
              <a:rPr lang="cs-CZ" dirty="0"/>
              <a:t>pohyblivé svátky, </a:t>
            </a:r>
            <a:r>
              <a:rPr lang="cs-CZ" dirty="0" smtClean="0"/>
              <a:t>památka </a:t>
            </a:r>
            <a:r>
              <a:rPr lang="cs-CZ" dirty="0"/>
              <a:t>umučení a vzkříšení Krista, je to vzpomínka na jeho </a:t>
            </a:r>
            <a:r>
              <a:rPr lang="cs-CZ" dirty="0" smtClean="0"/>
              <a:t>zmrtvýchvstání.</a:t>
            </a:r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Trvá </a:t>
            </a:r>
            <a:r>
              <a:rPr lang="cs-CZ" b="1" dirty="0" smtClean="0"/>
              <a:t>40 dní</a:t>
            </a:r>
            <a:r>
              <a:rPr lang="cs-CZ" dirty="0" smtClean="0"/>
              <a:t>.</a:t>
            </a:r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Postních nedělí je </a:t>
            </a:r>
            <a:r>
              <a:rPr lang="cs-CZ" b="1" dirty="0" smtClean="0"/>
              <a:t>6</a:t>
            </a:r>
            <a:r>
              <a:rPr lang="cs-CZ" dirty="0" smtClean="0"/>
              <a:t>.</a:t>
            </a:r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Velká velikonoční svíce = </a:t>
            </a:r>
            <a:r>
              <a:rPr lang="cs-CZ" b="1" dirty="0" smtClean="0"/>
              <a:t>Paškál</a:t>
            </a:r>
          </a:p>
          <a:p>
            <a:pPr marL="69723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413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540060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Výchova k občanství: učebnice vytvořená </a:t>
            </a:r>
            <a:br>
              <a:rPr lang="cs-CZ" dirty="0"/>
            </a:br>
            <a:r>
              <a:rPr lang="cs-CZ" dirty="0"/>
              <a:t>v souladu s RVP ZV. 3. vyd. Brno: Nová škola, 2012. ISBN 978-80-7289-367-6. </a:t>
            </a:r>
          </a:p>
          <a:p>
            <a:r>
              <a:rPr lang="cs-CZ" dirty="0"/>
              <a:t> Občanská výchova: učebnice pro ZŠ a víceletá gymnázia. 2. vyd. Plzeň: Fraus, 2009. ISBN 978-80-7238-886-8. </a:t>
            </a:r>
          </a:p>
          <a:p>
            <a:r>
              <a:rPr lang="cs-CZ" dirty="0"/>
              <a:t> ŠOTTNEROVÁ, Dagmar. Lidové tradice. 1. vyd. Olomouc: </a:t>
            </a:r>
            <a:r>
              <a:rPr lang="cs-CZ" dirty="0" err="1"/>
              <a:t>Rubico</a:t>
            </a:r>
            <a:r>
              <a:rPr lang="cs-CZ" dirty="0"/>
              <a:t>, 2009. ISBN 978-80-7346-096-9.</a:t>
            </a:r>
          </a:p>
          <a:p>
            <a:r>
              <a:rPr lang="cs-CZ" dirty="0"/>
              <a:t> VELEBNÁ, Eva a Karel MAJER. Lidové zvyky </a:t>
            </a:r>
            <a:br>
              <a:rPr lang="cs-CZ" dirty="0"/>
            </a:br>
            <a:r>
              <a:rPr lang="cs-CZ" dirty="0"/>
              <a:t>a obyčeje v křesťanském roce. 1. vyd. Praha: </a:t>
            </a:r>
            <a:r>
              <a:rPr lang="cs-CZ" dirty="0" err="1"/>
              <a:t>Albra</a:t>
            </a:r>
            <a:r>
              <a:rPr lang="cs-CZ" dirty="0"/>
              <a:t>, 1996. ISBN 250-030.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350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r>
              <a:rPr lang="cs-CZ" dirty="0" smtClean="0"/>
              <a:t>Obrázky jsou uloženy s hypertextovými odkazy.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63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540</TotalTime>
  <Words>403</Words>
  <Application>Microsoft Office PowerPoint</Application>
  <PresentationFormat>Předvádění na obrazovce (4:3)</PresentationFormat>
  <Paragraphs>67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Carnival</vt:lpstr>
      <vt:lpstr>Velikonoce - historie  </vt:lpstr>
      <vt:lpstr>Velikonoce - historie</vt:lpstr>
      <vt:lpstr>Prezentace aplikace PowerPoint</vt:lpstr>
      <vt:lpstr>Metodika:</vt:lpstr>
      <vt:lpstr>Prezentace aplikace PowerPoint</vt:lpstr>
      <vt:lpstr>Velikonoce – historický původ</vt:lpstr>
      <vt:lpstr>Velikonoce – časové zařazení  a průběh svátků</vt:lpstr>
      <vt:lpstr>Postní neděle</vt:lpstr>
      <vt:lpstr>Postní neděle</vt:lpstr>
      <vt:lpstr>Pašijový týden</vt:lpstr>
      <vt:lpstr>Pašijový týden</vt:lpstr>
      <vt:lpstr>Prezentace aplikace PowerPoint</vt:lpstr>
      <vt:lpstr>Opakování:</vt:lpstr>
      <vt:lpstr>Řešení:</vt:lpstr>
      <vt:lpstr>Zdroje: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Velikonoce</dc:title>
  <dc:creator>Machová Alena</dc:creator>
  <cp:lastModifiedBy>Machová Alena</cp:lastModifiedBy>
  <cp:revision>36</cp:revision>
  <dcterms:created xsi:type="dcterms:W3CDTF">2013-03-26T07:10:53Z</dcterms:created>
  <dcterms:modified xsi:type="dcterms:W3CDTF">2013-04-01T22:00:50Z</dcterms:modified>
</cp:coreProperties>
</file>