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FE1C1096-B8AF-483E-936A-FF03EA2319DA}" type="datetimeFigureOut">
              <a:rPr lang="cs-CZ" smtClean="0"/>
              <a:pPr/>
              <a:t>9.12.2012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A29E633-3F32-49D7-AAD7-9C6666059F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340768"/>
            <a:ext cx="6400800" cy="4298032"/>
          </a:xfrm>
        </p:spPr>
        <p:txBody>
          <a:bodyPr/>
          <a:lstStyle/>
          <a:p>
            <a:r>
              <a:rPr lang="cs-CZ" dirty="0" smtClean="0"/>
              <a:t>VY_32_INOVACE_ČJ.3.09</a:t>
            </a:r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76672"/>
            <a:ext cx="304546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11560" y="2420888"/>
          <a:ext cx="7848872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5328592"/>
              </a:tblGrid>
              <a:tr h="62113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Anotace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Materiál slouží k pochopení a charakteristice</a:t>
                      </a:r>
                      <a:r>
                        <a:rPr lang="cs-CZ" sz="1200" baseline="0" dirty="0" smtClean="0"/>
                        <a:t> jednotlivých neohebných slovních druhů</a:t>
                      </a:r>
                      <a:endParaRPr lang="cs-CZ" sz="1200" dirty="0"/>
                    </a:p>
                  </a:txBody>
                  <a:tcPr/>
                </a:tc>
              </a:tr>
              <a:tr h="5201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Autor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Mgr. Ivana </a:t>
                      </a:r>
                      <a:r>
                        <a:rPr lang="cs-CZ" sz="1200" dirty="0" err="1" smtClean="0"/>
                        <a:t>Venglářová</a:t>
                      </a:r>
                      <a:endParaRPr lang="cs-CZ" sz="1200" dirty="0"/>
                    </a:p>
                  </a:txBody>
                  <a:tcPr/>
                </a:tc>
              </a:tr>
              <a:tr h="5201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Očekávaný výstup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Žák podle charakteristiky slovních druhů  zvolí další slova patřící k jednotlivým slovním druhům, rozlišuje jednotlivé SD</a:t>
                      </a:r>
                      <a:endParaRPr lang="cs-CZ" sz="1200" dirty="0"/>
                    </a:p>
                  </a:txBody>
                  <a:tcPr/>
                </a:tc>
              </a:tr>
              <a:tr h="5201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Klíčová slova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Neohebné slovní druhy, příslovce, předložky, spojky, částice, citoslovce</a:t>
                      </a:r>
                      <a:endParaRPr lang="cs-CZ" sz="1200" dirty="0"/>
                    </a:p>
                  </a:txBody>
                  <a:tcPr/>
                </a:tc>
              </a:tr>
              <a:tr h="5201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Stupeň a typ vzdělávání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Základní vzdělávání – první stupeň – 3.</a:t>
                      </a:r>
                      <a:r>
                        <a:rPr lang="cs-CZ" sz="1200" baseline="0" dirty="0" smtClean="0"/>
                        <a:t> ročník</a:t>
                      </a:r>
                      <a:endParaRPr lang="cs-CZ" sz="1200" dirty="0"/>
                    </a:p>
                  </a:txBody>
                  <a:tcPr/>
                </a:tc>
              </a:tr>
              <a:tr h="5201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Období vytvoření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Říjen – prosinec 2012</a:t>
                      </a:r>
                      <a:endParaRPr lang="cs-CZ" sz="1200" dirty="0"/>
                    </a:p>
                  </a:txBody>
                  <a:tcPr/>
                </a:tc>
              </a:tr>
              <a:tr h="30656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Škola 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ZŠ PRŮHONICE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b="1" u="sng" dirty="0" smtClean="0"/>
              <a:t>NEOHEBNÉ SLOVNÍ DRUHY ( nemění své tvary</a:t>
            </a:r>
            <a:r>
              <a:rPr lang="cs-CZ" sz="2800" b="1" dirty="0" smtClean="0"/>
              <a:t>)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/>
              <a:t>PŘÍSLOVCE</a:t>
            </a:r>
          </a:p>
          <a:p>
            <a:r>
              <a:rPr lang="cs-CZ" sz="2400" dirty="0" smtClean="0"/>
              <a:t>- odpovídají na otázky  </a:t>
            </a:r>
          </a:p>
          <a:p>
            <a:r>
              <a:rPr lang="cs-CZ" sz="2400" u="sng" dirty="0" smtClean="0"/>
              <a:t>Kde</a:t>
            </a:r>
            <a:r>
              <a:rPr lang="cs-CZ" sz="2400" dirty="0" smtClean="0"/>
              <a:t>?</a:t>
            </a:r>
          </a:p>
          <a:p>
            <a:r>
              <a:rPr lang="cs-CZ" sz="2400" dirty="0" smtClean="0"/>
              <a:t>venku, vpředu, vzadu, …</a:t>
            </a:r>
          </a:p>
          <a:p>
            <a:r>
              <a:rPr lang="cs-CZ" sz="2400" u="sng" dirty="0" smtClean="0"/>
              <a:t>Kam</a:t>
            </a:r>
            <a:r>
              <a:rPr lang="cs-CZ" sz="2400" dirty="0" smtClean="0"/>
              <a:t>?</a:t>
            </a:r>
          </a:p>
          <a:p>
            <a:r>
              <a:rPr lang="cs-CZ" sz="2400" dirty="0" smtClean="0"/>
              <a:t>Pryč, dozadu, …</a:t>
            </a:r>
          </a:p>
          <a:p>
            <a:r>
              <a:rPr lang="cs-CZ" sz="2400" u="sng" dirty="0" smtClean="0"/>
              <a:t>Kdy</a:t>
            </a:r>
            <a:r>
              <a:rPr lang="cs-CZ" sz="2400" dirty="0" smtClean="0"/>
              <a:t>?</a:t>
            </a:r>
          </a:p>
          <a:p>
            <a:r>
              <a:rPr lang="cs-CZ" sz="2400" dirty="0" smtClean="0"/>
              <a:t>Zítra, včera, pozdě, brzy, …</a:t>
            </a:r>
          </a:p>
          <a:p>
            <a:r>
              <a:rPr lang="cs-CZ" sz="2400" u="sng" dirty="0" smtClean="0"/>
              <a:t>Jak</a:t>
            </a:r>
            <a:r>
              <a:rPr lang="cs-CZ" sz="2400" dirty="0" smtClean="0"/>
              <a:t>?</a:t>
            </a:r>
          </a:p>
          <a:p>
            <a:r>
              <a:rPr lang="cs-CZ" sz="2400" dirty="0" smtClean="0"/>
              <a:t>Rychle, pomalu, tmavě, světle, ostře, hbitě, lenivě, ošklivě, pěkně, …</a:t>
            </a:r>
          </a:p>
          <a:p>
            <a:endParaRPr lang="cs-CZ" dirty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PŘEDLOŽKY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Při čtení se spojují s dalšími slovy ( ale píši se zvlášť), vysvětlují vztahy a okolnosti</a:t>
            </a:r>
          </a:p>
          <a:p>
            <a:r>
              <a:rPr lang="cs-CZ" sz="2400" dirty="0" smtClean="0"/>
              <a:t>Jsou neslabičné</a:t>
            </a:r>
          </a:p>
          <a:p>
            <a:r>
              <a:rPr lang="cs-CZ" sz="2400" dirty="0" smtClean="0"/>
              <a:t>S, z, v, k,</a:t>
            </a:r>
          </a:p>
          <a:p>
            <a:r>
              <a:rPr lang="cs-CZ" sz="2400" dirty="0" smtClean="0"/>
              <a:t>Jednoslabičné</a:t>
            </a:r>
          </a:p>
          <a:p>
            <a:r>
              <a:rPr lang="cs-CZ" sz="2400" dirty="0" smtClean="0"/>
              <a:t>Ve, ze, </a:t>
            </a:r>
            <a:r>
              <a:rPr lang="cs-CZ" sz="2400" dirty="0" smtClean="0"/>
              <a:t>ke,od</a:t>
            </a:r>
            <a:r>
              <a:rPr lang="cs-CZ" sz="2400" dirty="0" smtClean="0"/>
              <a:t>, před, za,  u, o, nad, pod, …</a:t>
            </a:r>
          </a:p>
          <a:p>
            <a:r>
              <a:rPr lang="cs-CZ" sz="2400" dirty="0" smtClean="0"/>
              <a:t>Dvojslabičné</a:t>
            </a:r>
          </a:p>
          <a:p>
            <a:r>
              <a:rPr lang="cs-CZ" sz="2400" dirty="0" smtClean="0"/>
              <a:t>Vedle, kvůli, kolem, …</a:t>
            </a:r>
          </a:p>
          <a:p>
            <a:endParaRPr lang="cs-CZ" sz="2400" dirty="0"/>
          </a:p>
          <a:p>
            <a:r>
              <a:rPr lang="cs-CZ" sz="2400" dirty="0" smtClean="0"/>
              <a:t>Řekni další příklady: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SPOJKY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Spojují slova</a:t>
            </a:r>
          </a:p>
          <a:p>
            <a:r>
              <a:rPr lang="cs-CZ" sz="2400" dirty="0" smtClean="0"/>
              <a:t>maminka i tatínek, bratr a sestra, …</a:t>
            </a:r>
          </a:p>
          <a:p>
            <a:r>
              <a:rPr lang="cs-CZ" sz="2400" u="sng" dirty="0" smtClean="0"/>
              <a:t>Spojují věty</a:t>
            </a:r>
          </a:p>
          <a:p>
            <a:r>
              <a:rPr lang="cs-CZ" sz="2400" dirty="0" smtClean="0"/>
              <a:t>Přišel jsem pozdě, protože mi nejel autobus.</a:t>
            </a:r>
          </a:p>
          <a:p>
            <a:endParaRPr lang="cs-CZ" sz="2400" dirty="0"/>
          </a:p>
          <a:p>
            <a:r>
              <a:rPr lang="cs-CZ" sz="2400" dirty="0" smtClean="0"/>
              <a:t>Řekni příklady spojení slov i spojení vět v souvětí:</a:t>
            </a:r>
            <a:endParaRPr lang="cs-CZ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ČÁSTICE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Uvozují věty (hlavně přací)</a:t>
            </a:r>
          </a:p>
          <a:p>
            <a:r>
              <a:rPr lang="cs-CZ" sz="2400" dirty="0" smtClean="0"/>
              <a:t>Ať svítí pořád slunce!</a:t>
            </a:r>
          </a:p>
          <a:p>
            <a:r>
              <a:rPr lang="cs-CZ" sz="2400" dirty="0" smtClean="0"/>
              <a:t>Kéž by byly prázdniny!</a:t>
            </a:r>
          </a:p>
          <a:p>
            <a:endParaRPr lang="cs-CZ" sz="2400" dirty="0"/>
          </a:p>
          <a:p>
            <a:r>
              <a:rPr lang="cs-CZ" sz="2400" dirty="0" smtClean="0"/>
              <a:t>Řekni další příklady: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CITOSLOVCE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Vyjadřují pocity, výzvy nebo označují zvuky</a:t>
            </a:r>
            <a:endParaRPr lang="cs-CZ" sz="2400" u="sng" dirty="0"/>
          </a:p>
          <a:p>
            <a:r>
              <a:rPr lang="cs-CZ" sz="2400" dirty="0" smtClean="0"/>
              <a:t>Au, hele, </a:t>
            </a:r>
            <a:r>
              <a:rPr lang="cs-CZ" sz="2400" dirty="0" err="1" smtClean="0"/>
              <a:t>jéje</a:t>
            </a:r>
            <a:r>
              <a:rPr lang="cs-CZ" sz="2400" dirty="0" smtClean="0"/>
              <a:t>, </a:t>
            </a:r>
          </a:p>
          <a:p>
            <a:r>
              <a:rPr lang="cs-CZ" sz="2400" dirty="0" err="1" smtClean="0"/>
              <a:t>Bác</a:t>
            </a:r>
            <a:r>
              <a:rPr lang="cs-CZ" sz="2400" dirty="0" smtClean="0"/>
              <a:t>, </a:t>
            </a:r>
            <a:r>
              <a:rPr lang="cs-CZ" sz="2400" dirty="0" err="1" smtClean="0"/>
              <a:t>bum</a:t>
            </a:r>
            <a:r>
              <a:rPr lang="cs-CZ" sz="2400" dirty="0" smtClean="0"/>
              <a:t>, </a:t>
            </a:r>
            <a:r>
              <a:rPr lang="cs-CZ" sz="2400" dirty="0" err="1" smtClean="0"/>
              <a:t>paci</a:t>
            </a:r>
            <a:r>
              <a:rPr lang="cs-CZ" sz="2400" dirty="0" smtClean="0"/>
              <a:t> </a:t>
            </a:r>
            <a:r>
              <a:rPr lang="cs-CZ" sz="2400" dirty="0" err="1" smtClean="0"/>
              <a:t>paci</a:t>
            </a:r>
            <a:r>
              <a:rPr lang="cs-CZ" sz="2400" dirty="0" smtClean="0"/>
              <a:t>, </a:t>
            </a:r>
            <a:r>
              <a:rPr lang="cs-CZ" sz="2400" dirty="0" err="1" smtClean="0"/>
              <a:t>kvak</a:t>
            </a:r>
            <a:r>
              <a:rPr lang="cs-CZ" sz="2400" dirty="0" smtClean="0"/>
              <a:t>, </a:t>
            </a:r>
            <a:r>
              <a:rPr lang="cs-CZ" sz="2400" dirty="0" err="1" smtClean="0"/>
              <a:t>ga</a:t>
            </a:r>
            <a:r>
              <a:rPr lang="cs-CZ" sz="2400" dirty="0" smtClean="0"/>
              <a:t> </a:t>
            </a:r>
            <a:r>
              <a:rPr lang="cs-CZ" sz="2400" dirty="0" err="1" smtClean="0"/>
              <a:t>ga</a:t>
            </a:r>
            <a:r>
              <a:rPr lang="cs-CZ" sz="2400" dirty="0" smtClean="0"/>
              <a:t>, …</a:t>
            </a:r>
          </a:p>
          <a:p>
            <a:endParaRPr lang="cs-CZ" sz="2400" u="sng" dirty="0"/>
          </a:p>
          <a:p>
            <a:r>
              <a:rPr lang="cs-CZ" sz="2400" dirty="0" smtClean="0"/>
              <a:t>Řekni další příklady: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cs-CZ" b="1" dirty="0" smtClean="0"/>
              <a:t>Příslovcí</a:t>
            </a:r>
            <a:r>
              <a:rPr lang="cs-CZ" dirty="0" smtClean="0"/>
              <a:t>: nahoře, dole, odevšad, pravidelně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Předložek:</a:t>
            </a:r>
            <a:r>
              <a:rPr lang="cs-CZ" dirty="0" smtClean="0"/>
              <a:t> pro, okolo, proti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Spojek</a:t>
            </a:r>
            <a:r>
              <a:rPr lang="cs-CZ" dirty="0" smtClean="0"/>
              <a:t>: ale, avšak, jestliže, neboť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Citoslovcí</a:t>
            </a:r>
            <a:r>
              <a:rPr lang="cs-CZ" dirty="0" smtClean="0"/>
              <a:t>: žbluňk, hop, ouvej, kykyryký,</a:t>
            </a:r>
            <a:r>
              <a:rPr lang="cs-CZ" dirty="0" err="1" smtClean="0"/>
              <a:t>bzz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Kosová,J., </a:t>
            </a:r>
            <a:r>
              <a:rPr lang="cs-CZ" dirty="0" err="1" smtClean="0"/>
              <a:t>Babušová</a:t>
            </a:r>
            <a:r>
              <a:rPr lang="cs-CZ" dirty="0" smtClean="0"/>
              <a:t>,G., Řeháčková,A.: Český jazyk 3 učebnice pro základní školy. 1. vydání. Plzeň: </a:t>
            </a:r>
            <a:r>
              <a:rPr lang="cs-CZ" dirty="0" err="1" smtClean="0"/>
              <a:t>Fraus</a:t>
            </a:r>
            <a:r>
              <a:rPr lang="cs-CZ" dirty="0" smtClean="0"/>
              <a:t>, 2009. </a:t>
            </a:r>
            <a:r>
              <a:rPr lang="cs-CZ" smtClean="0"/>
              <a:t>ISBN 978-80-7238-857-8</a:t>
            </a:r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62</TotalTime>
  <Words>345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Lití písma</vt:lpstr>
      <vt:lpstr>Snímek 1</vt:lpstr>
      <vt:lpstr>NEOHEBNÉ SLOVNÍ DRUHY ( nemění své tvary)</vt:lpstr>
      <vt:lpstr>PŘEDLOŽKY</vt:lpstr>
      <vt:lpstr>SPOJKY</vt:lpstr>
      <vt:lpstr>ČÁSTICE</vt:lpstr>
      <vt:lpstr>CITOSLOVCE</vt:lpstr>
      <vt:lpstr>DALŠÍ PŘÍKLADY: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8</cp:revision>
  <dcterms:created xsi:type="dcterms:W3CDTF">2012-11-22T19:14:15Z</dcterms:created>
  <dcterms:modified xsi:type="dcterms:W3CDTF">2012-12-09T16:17:09Z</dcterms:modified>
</cp:coreProperties>
</file>