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61" r:id="rId15"/>
    <p:sldId id="262" r:id="rId16"/>
    <p:sldId id="263" r:id="rId17"/>
    <p:sldId id="264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F19D7522-9344-47D1-BA5C-A9C8F58B8D8F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AC5BBEB-E5E8-4B7B-8846-107F3188ED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imgrc=SrKcwdrHmQOUtM%3A%3BeJYJyd7_De2jTM%3Bhttp%253A%252F%252Fi.idnes.cz%252F10%252F033%252Fcl6%252FSPI32167f_OBI_pomlazky_2.JPG%3Bhttp%253A%252F%252Fekonomika.idnes.cz%252Fasijske-prouti-nahrazuje-tradicni-ceske-pomlazky-fvq-%252Fekonomika.aspx%253Fc%253DA100329_154514_ekonomika_spi%3B630%3B470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ber%C3%A1nek&amp;oq=ber%C3%A1nek&amp;gs_l=img.3..0l10.9762517.9767170.0.9767608.14.9.0.2.2.1.130.480.6j1.7.0...0.0...1c.1.7.img.MnWC9WXw5IQ&amp;bav=on.2,or.r_qf.&amp;bvm=bv.44442042,d.bGE&amp;fp=62224368c5dde6bd&amp;biw=1366&amp;bih=667&amp;imgrc=klwCXsBf73C-LM%3A%3BSroPymeWIP8DGM%3Bhttp%253A%252F%252Fimg.ahaonline.cz%252Fimg%252F18%252Ffull%252F1652747-img-velikonocni-beranek-s-pudingem.jpg%3Bhttp%253A%252F%252Fwww.ahaonline.cz%252Fclanek%252Frecepty%252F85068%252Fvelikonocni-menu-velikonocni-beranek-s-pudingem.html%3B1200%3B800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velikono%C4%8Dn%C3%AD+vaj%C3%AD%C4%8Dka&amp;oq=velikono%C4%8Dn%C3%AD&amp;gs_l=img.1.3.0l10.1755.13403.7.15414.18.9.1.6.6.1.82.445.7.7.0...0.0...1c.1.7.img.Q0jGaDUPJWU&amp;bav=on.2,or.r_qf.&amp;bvm=bv.44442042,d.bGE&amp;fp=62224368c5dde6bd&amp;biw=1366&amp;bih=667&amp;imgrc=4YZ6dpo5obCheM%3A%3BiO5W0OD42zzk-M%3Bhttp%253A%252F%252Fwww.zmrzlik.org%252Ffoto%252Fkraslice.jpg%3Bhttp%253A%252F%252Fwww.zmrzlik.org%252Fcze%252Fclanek%252Fvelikonocni-vajicko%252F%3B1024%3B813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zaj%C3%AD%C4%8Dek&amp;oq=zaj%C3%AD&amp;gs_l=img.1.1.0l10.74835.77058.2.79064.10.8.0.0.0.1.98.513.6.6.0...0.0...1c.1.7.img.f1lKUfRIQb0&amp;bav=on.2,or.r_qf.&amp;bvm=bv.44442042,d.bGE&amp;fp=62224368c5dde6bd&amp;biw=1366&amp;bih=667&amp;imgrc=D4RTv2SxBcw8RM%3A%3BpT1k90blyxJNPM%3Bhttp%253A%252F%252Fwww.receptyonline.cz%252Fdata%252Fpics%252Ftema-mesice-velikonoce%252Fvelikonocnizajicek.jpg%3Bhttp%253A%252F%252Fwww.receptyonline.cz%252Fvelikonocni-zajicek--537.html%3B283%3B424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z/imgres?q=velikono%C4%8Dn%C3%AD+vaj%C3%AD%C4%8Dka&amp;hl=cs&amp;biw=1024&amp;bih=571&amp;tbm=isch&amp;tbnid=3vQLkwPw0VAGxM:&amp;imgrefurl=http://moje-mozkovna.blog.cz/1203/falesny-patchwork-velikonocni-vejce&amp;docid=E7O1dGdl66MrAM&amp;imgurl=http://nd05.jxs.cz/694/735/3896c27ed5_84159539_o2.jpg&amp;w=550&amp;h=543&amp;ei=475aUfz9EMXj4QTz4YGABA&amp;zoom=1&amp;iact=hc&amp;vpx=585&amp;vpy=213&amp;dur=860&amp;hovh=223&amp;hovw=226&amp;tx=114&amp;ty=165&amp;page=2&amp;tbnh=139&amp;tbnw=149&amp;start=15&amp;ndsp=20&amp;ved=1t:429,r:23,s:0,i:167" TargetMode="External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velikono%C4%8Dn%C3%AD+vaj%C3%AD%C4%8Dka&amp;oq=velikono%C4%8Dn%C3%AD&amp;gs_l=img.1.3.0l10.1755.13403.7.15414.18.9.1.6.6.1.82.445.7.7.0...0.0...1c.1.7.img.Q0jGaDUPJWU&amp;bav=on.2,or.r_qf.&amp;bvm=bv.44442042,d.bGE&amp;fp=62224368c5dde6bd&amp;biw=1366&amp;bih=667&amp;imgrc=VvOmsHc57itoUM%3A%3BvKawiXLe8z2MzM%3Bhttp%253A%252F%252Fwww.hobby-kohout.cz%252Fkurzy%252Ffiles%252Fimages%252Fdrat_vaj1.jpg%3Bhttp%253A%252F%252Fwww.hobby-kohout.cz%252Fkurzy%252F%3B254%3B35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velikono%C4%8Dn%C3%AD+vaj%C3%AD%C4%8Dka&amp;oq=velikono%C4%8Dn%C3%AD&amp;gs_l=img.1.3.0l10.1755.13403.7.15414.18.9.1.6.6.1.82.445.7.7.0...0.0...1c.1.7.img.Q0jGaDUPJWU&amp;bav=on.2,or.r_qf.&amp;bvm=bv.44442042,d.bGE&amp;fp=62224368c5dde6bd&amp;biw=1366&amp;bih=667&amp;imgrc=WMWZ2GtCoZAKzM%3A%3BzqR3wFQl6MwEjM%3Bhttp%253A%252F%252Fwww.in.cz%252Ffotky%252F2010%252F03%252Fstd%252Fvelikonocni-vajicko-mue.jpg%3Bhttp%253A%252F%252Fwww.in.cz%252Fclanky%252Fzajimavosti%252Fvelikonocni-vajicko-nyo.htm%3B500%3B333" TargetMode="External"/><Relationship Id="rId5" Type="http://schemas.openxmlformats.org/officeDocument/2006/relationships/image" Target="../media/image8.png"/><Relationship Id="rId4" Type="http://schemas.openxmlformats.org/officeDocument/2006/relationships/hyperlink" Target="http://www.google.cz/search?hl=cs&amp;site=imghp&amp;tbm=isch&amp;source=hp&amp;biw=1366&amp;bih=667&amp;q=poml%C3%A1zka&amp;oq=poml&amp;gs_l=img.1.0.0l10.943.1535.0.4680.4.4.0.0.0.0.110.298.3j1.4.0...0.0...1ac.1.8.img.NfVXE-Dl4BM#hl=cs&amp;site=imghp&amp;tbm=isch&amp;sa=1&amp;q=velikono%C4%8Dn%C3%AD+vaj%C3%AD%C4%8Dka&amp;oq=velikono%C4%8Dn%C3%AD&amp;gs_l=img.1.3.0l10.1755.13403.7.15414.18.9.1.6.6.1.82.445.7.7.0...0.0...1c.1.7.img.Q0jGaDUPJWU&amp;bav=on.2,or.r_qf.&amp;bvm=bv.44442042,d.bGE&amp;fp=62224368c5dde6bd&amp;biw=1366&amp;bih=667&amp;imgrc=bBlkcsk4qy9rfM%3A%3BwCZBZD2nuFwFuM%3Bhttp%253A%252F%252Fi.idnes.cz%252F11%252F032%252Fcl6%252FMRK21ef5c_0803_musaion_velikonoce_046.jpg%3Bhttp%253A%252F%252Falik.idnes.cz%252Fjak-zdobit-velikonocni-vajicka-dzx-%252Falik-alikoviny.asp%253Fc%253DA020312_jakzdo_al%3B630%3B472" TargetMode="External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548680"/>
            <a:ext cx="8352928" cy="3240360"/>
          </a:xfrm>
        </p:spPr>
        <p:txBody>
          <a:bodyPr/>
          <a:lstStyle/>
          <a:p>
            <a:r>
              <a:rPr lang="cs-CZ" sz="6600" u="sng" dirty="0" smtClean="0">
                <a:latin typeface="+mn-lt"/>
              </a:rPr>
              <a:t>Velikonoce </a:t>
            </a:r>
            <a:br>
              <a:rPr lang="cs-CZ" sz="6600" u="sng" dirty="0" smtClean="0">
                <a:latin typeface="+mn-lt"/>
              </a:rPr>
            </a:br>
            <a:r>
              <a:rPr lang="cs-CZ" sz="6600" u="sng" dirty="0" smtClean="0">
                <a:latin typeface="+mn-lt"/>
              </a:rPr>
              <a:t>– zvyky a tradice</a:t>
            </a:r>
            <a:endParaRPr lang="cs-CZ" sz="6600" u="sng" dirty="0">
              <a:latin typeface="+mn-lt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4725144"/>
            <a:ext cx="7772400" cy="1440160"/>
          </a:xfrm>
        </p:spPr>
        <p:txBody>
          <a:bodyPr>
            <a:noAutofit/>
          </a:bodyPr>
          <a:lstStyle/>
          <a:p>
            <a:r>
              <a:rPr lang="cs-CZ" sz="4800" b="1" dirty="0" smtClean="0">
                <a:solidFill>
                  <a:schemeClr val="tx2">
                    <a:lumMod val="50000"/>
                  </a:schemeClr>
                </a:solidFill>
              </a:rPr>
              <a:t>Rok v jeho proměnách a slavnostech</a:t>
            </a:r>
            <a:endParaRPr lang="cs-CZ" sz="4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25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Velikonoce – zvyky a tradice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/>
              <a:t>Základní škola Choltice, okres Pardubice </a:t>
            </a:r>
            <a:br>
              <a:rPr lang="cs-CZ" dirty="0"/>
            </a:br>
            <a:r>
              <a:rPr lang="cs-CZ" dirty="0" smtClean="0"/>
              <a:t>– </a:t>
            </a:r>
            <a:r>
              <a:rPr lang="cs-CZ" dirty="0"/>
              <a:t>„Učíme se pro život“</a:t>
            </a:r>
          </a:p>
          <a:p>
            <a:pPr>
              <a:lnSpc>
                <a:spcPct val="150000"/>
              </a:lnSpc>
            </a:pPr>
            <a:r>
              <a:rPr lang="cs-CZ" dirty="0"/>
              <a:t>Šablona: č. III/2 Inovace a zkvalitnění výuky pomocí ICT</a:t>
            </a:r>
          </a:p>
          <a:p>
            <a:pPr>
              <a:lnSpc>
                <a:spcPct val="150000"/>
              </a:lnSpc>
            </a:pPr>
            <a:r>
              <a:rPr lang="cs-CZ" dirty="0"/>
              <a:t>Pořadové číslo: </a:t>
            </a:r>
            <a:r>
              <a:rPr lang="cs-CZ" dirty="0" smtClean="0"/>
              <a:t>54</a:t>
            </a: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Autor: Machová Alena</a:t>
            </a:r>
          </a:p>
          <a:p>
            <a:pPr>
              <a:lnSpc>
                <a:spcPct val="150000"/>
              </a:lnSpc>
            </a:pPr>
            <a:r>
              <a:rPr lang="cs-CZ" dirty="0"/>
              <a:t>Ověření ve výuce: 6. třída</a:t>
            </a:r>
          </a:p>
          <a:p>
            <a:pPr>
              <a:lnSpc>
                <a:spcPct val="150000"/>
              </a:lnSpc>
            </a:pPr>
            <a:r>
              <a:rPr lang="cs-CZ" dirty="0"/>
              <a:t>Datum ověření: </a:t>
            </a:r>
            <a:r>
              <a:rPr lang="cs-CZ" dirty="0" smtClean="0"/>
              <a:t>26. 3. 2013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381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25" y="1724025"/>
            <a:ext cx="6889750" cy="3408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20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/>
          <a:lstStyle/>
          <a:p>
            <a:pPr algn="l"/>
            <a:r>
              <a:rPr lang="cs-CZ" u="sng" dirty="0" smtClean="0"/>
              <a:t>Metodika: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496944" cy="5400600"/>
          </a:xfrm>
        </p:spPr>
        <p:txBody>
          <a:bodyPr>
            <a:normAutofit/>
          </a:bodyPr>
          <a:lstStyle/>
          <a:p>
            <a:r>
              <a:rPr lang="cs-CZ" dirty="0"/>
              <a:t>Žákům promítneme prezentaci, kterou lze doplnit vlastním výkladem.</a:t>
            </a:r>
          </a:p>
          <a:p>
            <a:r>
              <a:rPr lang="cs-CZ" dirty="0"/>
              <a:t>Z prezentace vybereme několik nejdůležitějších poznámek jako zápis. </a:t>
            </a:r>
          </a:p>
          <a:p>
            <a:r>
              <a:rPr lang="cs-CZ" dirty="0"/>
              <a:t>Pro kontrolu pozornosti žáků při výkladu je určen závěrečný test.</a:t>
            </a:r>
            <a:br>
              <a:rPr lang="cs-CZ" dirty="0"/>
            </a:br>
            <a:endParaRPr lang="cs-CZ" dirty="0"/>
          </a:p>
          <a:p>
            <a:r>
              <a:rPr lang="cs-CZ" b="1" dirty="0"/>
              <a:t>Cíl: </a:t>
            </a:r>
            <a:r>
              <a:rPr lang="cs-CZ" dirty="0"/>
              <a:t>Žáci by měli porozumět novým pojmům, seznámit se se zvyky a tradicemi.</a:t>
            </a:r>
            <a:br>
              <a:rPr lang="cs-CZ" dirty="0"/>
            </a:br>
            <a:endParaRPr lang="cs-CZ" dirty="0"/>
          </a:p>
          <a:p>
            <a:r>
              <a:rPr lang="cs-CZ" b="1" dirty="0"/>
              <a:t>Klíčová slova: </a:t>
            </a:r>
            <a:r>
              <a:rPr lang="cs-CZ" dirty="0"/>
              <a:t>legenda, zvyky, </a:t>
            </a:r>
            <a:r>
              <a:rPr lang="cs-CZ" dirty="0" smtClean="0"/>
              <a:t>pranostiky, velikonoční symboly, pomlázka, kraslice.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8326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+mn-lt"/>
              </a:rPr>
              <a:t>Velikonoční symboly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12968" cy="5472608"/>
          </a:xfrm>
        </p:spPr>
        <p:txBody>
          <a:bodyPr>
            <a:normAutofit fontScale="92500" lnSpcReduction="10000"/>
          </a:bodyPr>
          <a:lstStyle/>
          <a:p>
            <a:r>
              <a:rPr lang="cs-CZ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ymboly života, světla, zdraví a štěstí: </a:t>
            </a:r>
            <a:r>
              <a:rPr lang="cs-CZ" dirty="0" smtClean="0"/>
              <a:t>zelený strom, zelená ratolest, červené jablko, plné vejce, svíce, kynuté pečivo, červená barva, pestré tkaniny.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Symboly hojnosti, plodnosti, bohatství: </a:t>
            </a:r>
            <a:r>
              <a:rPr lang="cs-CZ" dirty="0" smtClean="0"/>
              <a:t>hrách, čočka, sušené ovoce, sušené houby, obilí, makovice, ořechy.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Symboly ochrany lidí, dobytka, stavení, polí: </a:t>
            </a:r>
            <a:r>
              <a:rPr lang="cs-CZ" dirty="0" smtClean="0"/>
              <a:t>chléb, česnek, cibule, sůl, med, černý kmín, trny, trnitý prut, čaromocné byliny, svěcené ratolesti, svěcené pokrmy, červená barva.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Symboly smrti, zmaru, pohany: </a:t>
            </a:r>
            <a:r>
              <a:rPr lang="cs-CZ" dirty="0" smtClean="0"/>
              <a:t>prázdné skořápky, vymlácená sláma, přelomená svíce, bílá barva.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43443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+mn-lt"/>
              </a:rPr>
              <a:t>Pomlázka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052736"/>
            <a:ext cx="8496944" cy="5616624"/>
          </a:xfrm>
        </p:spPr>
        <p:txBody>
          <a:bodyPr/>
          <a:lstStyle/>
          <a:p>
            <a:r>
              <a:rPr lang="cs-CZ" dirty="0" smtClean="0"/>
              <a:t>Neodmyslitelná součást velikonoční obchůzky.</a:t>
            </a:r>
            <a:br>
              <a:rPr lang="cs-CZ" dirty="0" smtClean="0"/>
            </a:br>
            <a:endParaRPr lang="cs-CZ" dirty="0" smtClean="0"/>
          </a:p>
          <a:p>
            <a:r>
              <a:rPr lang="cs-CZ" b="1" i="1" u="sng" dirty="0" smtClean="0"/>
              <a:t>Symbol</a:t>
            </a:r>
            <a:r>
              <a:rPr lang="cs-CZ" dirty="0" smtClean="0"/>
              <a:t> předávání síly, zdraví a svěžesti (omlazení).</a:t>
            </a:r>
            <a:br>
              <a:rPr lang="cs-CZ" dirty="0" smtClean="0"/>
            </a:br>
            <a:endParaRPr lang="cs-CZ" dirty="0" smtClean="0"/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Krajové výrazy pro pomlázku: </a:t>
            </a:r>
            <a:r>
              <a:rPr lang="cs-CZ" dirty="0" smtClean="0"/>
              <a:t>mrskačka (Zlínsko), mrskut (Haná, Valašsko), </a:t>
            </a:r>
            <a:r>
              <a:rPr lang="cs-CZ" dirty="0" err="1" smtClean="0"/>
              <a:t>šmigrust</a:t>
            </a:r>
            <a:r>
              <a:rPr lang="cs-CZ" dirty="0" smtClean="0"/>
              <a:t> (Slezsko), </a:t>
            </a:r>
            <a:r>
              <a:rPr lang="cs-CZ" dirty="0" err="1" smtClean="0"/>
              <a:t>šmekrust</a:t>
            </a:r>
            <a:r>
              <a:rPr lang="cs-CZ" dirty="0" smtClean="0"/>
              <a:t> </a:t>
            </a:r>
            <a:r>
              <a:rPr lang="cs-CZ" dirty="0" smtClean="0">
                <a:solidFill>
                  <a:prstClr val="black"/>
                </a:solidFill>
              </a:rPr>
              <a:t>(severní Morava), a také </a:t>
            </a:r>
            <a:r>
              <a:rPr lang="cs-CZ" dirty="0" err="1" smtClean="0">
                <a:solidFill>
                  <a:prstClr val="black"/>
                </a:solidFill>
              </a:rPr>
              <a:t>tatar</a:t>
            </a:r>
            <a:r>
              <a:rPr lang="cs-CZ" dirty="0" smtClean="0">
                <a:solidFill>
                  <a:prstClr val="black"/>
                </a:solidFill>
              </a:rPr>
              <a:t>, žíla, </a:t>
            </a:r>
            <a:r>
              <a:rPr lang="cs-CZ" dirty="0" err="1" smtClean="0">
                <a:solidFill>
                  <a:prstClr val="black"/>
                </a:solidFill>
              </a:rPr>
              <a:t>houdovačka</a:t>
            </a:r>
            <a:r>
              <a:rPr lang="cs-CZ" dirty="0" smtClean="0">
                <a:solidFill>
                  <a:prstClr val="black"/>
                </a:solidFill>
              </a:rPr>
              <a:t>, </a:t>
            </a:r>
            <a:r>
              <a:rPr lang="cs-CZ" dirty="0" err="1" smtClean="0">
                <a:solidFill>
                  <a:prstClr val="black"/>
                </a:solidFill>
              </a:rPr>
              <a:t>korbáč</a:t>
            </a:r>
            <a:r>
              <a:rPr lang="cs-CZ" dirty="0" smtClean="0">
                <a:solidFill>
                  <a:prstClr val="black"/>
                </a:solidFill>
              </a:rPr>
              <a:t>, šibalka, šlehačka, atd.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331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190625"/>
            <a:ext cx="6000750" cy="447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025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792088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+mn-lt"/>
              </a:rPr>
              <a:t>Pomlázka –praktikování zvyku</a:t>
            </a:r>
            <a:endParaRPr lang="cs-CZ" sz="36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688632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/>
              <a:t>Šlehány jsou ženy a dívky, aby byly zdravé, veselé a pilné.</a:t>
            </a:r>
          </a:p>
          <a:p>
            <a:r>
              <a:rPr lang="cs-CZ" b="1" i="1" dirty="0" smtClean="0"/>
              <a:t>Pomlázka má životadárnou, omlazující a uzdravující sílu</a:t>
            </a:r>
            <a:r>
              <a:rPr lang="cs-CZ" dirty="0" smtClean="0"/>
              <a:t>, která šleháním přechází na člověka nebo i dobytek.</a:t>
            </a:r>
          </a:p>
          <a:p>
            <a:r>
              <a:rPr lang="cs-CZ" b="1" i="1" dirty="0" smtClean="0"/>
              <a:t>Každá dívka si možnosti být vyšlehána považovala </a:t>
            </a:r>
            <a:r>
              <a:rPr lang="cs-CZ" dirty="0" smtClean="0"/>
              <a:t>a za „omlazení, svěžest, zdraví a krásu“ platila </a:t>
            </a:r>
            <a:r>
              <a:rPr lang="cs-CZ" b="1" i="1" dirty="0" smtClean="0"/>
              <a:t>malovaným vajíčkem nebo barevnou stuhou</a:t>
            </a:r>
            <a:r>
              <a:rPr lang="cs-CZ" dirty="0" smtClean="0"/>
              <a:t>, kterou uvázala na pomlázku.</a:t>
            </a:r>
          </a:p>
          <a:p>
            <a:r>
              <a:rPr lang="cs-CZ" dirty="0" smtClean="0"/>
              <a:t>Malé děti chodily po pomlázce hned po ranní mši a </a:t>
            </a:r>
            <a:r>
              <a:rPr lang="cs-CZ" b="1" i="1" dirty="0" smtClean="0"/>
              <a:t>začínaly nejdřív u kmotrů</a:t>
            </a:r>
            <a:r>
              <a:rPr lang="cs-CZ" dirty="0" smtClean="0"/>
              <a:t>. </a:t>
            </a:r>
            <a:r>
              <a:rPr lang="cs-CZ" b="1" i="1" dirty="0" smtClean="0"/>
              <a:t>Nedodržení</a:t>
            </a:r>
            <a:r>
              <a:rPr lang="cs-CZ" dirty="0" smtClean="0"/>
              <a:t> zvyku znamenalo </a:t>
            </a:r>
            <a:r>
              <a:rPr lang="cs-CZ" b="1" i="1" dirty="0" smtClean="0"/>
              <a:t>velkou urážku.</a:t>
            </a:r>
            <a:endParaRPr lang="cs-CZ" b="1" i="1" dirty="0"/>
          </a:p>
        </p:txBody>
      </p:sp>
    </p:spTree>
    <p:extLst>
      <p:ext uri="{BB962C8B-B14F-4D97-AF65-F5344CB8AC3E}">
        <p14:creationId xmlns:p14="http://schemas.microsoft.com/office/powerpoint/2010/main" val="7412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64096"/>
          </a:xfrm>
        </p:spPr>
        <p:txBody>
          <a:bodyPr>
            <a:normAutofit/>
          </a:bodyPr>
          <a:lstStyle/>
          <a:p>
            <a:r>
              <a:rPr lang="cs-CZ" sz="4800" dirty="0" smtClean="0">
                <a:latin typeface="+mn-lt"/>
              </a:rPr>
              <a:t>Pomlázkové právo</a:t>
            </a:r>
            <a:endParaRPr lang="cs-CZ" sz="48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568952" cy="5544616"/>
          </a:xfrm>
        </p:spPr>
        <p:txBody>
          <a:bodyPr>
            <a:normAutofit/>
          </a:bodyPr>
          <a:lstStyle/>
          <a:p>
            <a:r>
              <a:rPr lang="cs-CZ" dirty="0" smtClean="0"/>
              <a:t>Pro chlapce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začíná o půlnoci </a:t>
            </a:r>
            <a:r>
              <a:rPr lang="cs-CZ" dirty="0" smtClean="0"/>
              <a:t>z neděle na pondělí a v pondělí odpoledne je to už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„ženské pomlázkové právo“, </a:t>
            </a:r>
            <a:r>
              <a:rPr lang="cs-CZ" dirty="0" smtClean="0"/>
              <a:t>kdy ženy a dívky mohou oplácet šleháním pomlázkou anebo poléváním vodou.</a:t>
            </a:r>
          </a:p>
          <a:p>
            <a:r>
              <a:rPr lang="cs-CZ" dirty="0" smtClean="0"/>
              <a:t>V minulosti chodila na koledu především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mládež a svobodná chasa</a:t>
            </a:r>
            <a:r>
              <a:rPr lang="cs-CZ" dirty="0" smtClean="0"/>
              <a:t>. Odměnou jim byla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vajíčka </a:t>
            </a:r>
            <a:r>
              <a:rPr lang="cs-CZ" dirty="0" smtClean="0"/>
              <a:t>kterých bylo oproti dnešní době mnohem více. S vajíčky nebo o vajíčka se pak hrály různé hry.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Nová doba </a:t>
            </a:r>
            <a:r>
              <a:rPr lang="cs-CZ" dirty="0" smtClean="0"/>
              <a:t>přinesla i jiné zvyky: pestřejší velikonoční stůl, bohatší koledu.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0472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68952" cy="720080"/>
          </a:xfrm>
        </p:spPr>
        <p:txBody>
          <a:bodyPr>
            <a:noAutofit/>
          </a:bodyPr>
          <a:lstStyle/>
          <a:p>
            <a:r>
              <a:rPr lang="cs-CZ" sz="4400" dirty="0" smtClean="0">
                <a:latin typeface="+mn-lt"/>
              </a:rPr>
              <a:t>Beránek, zajíček, vajíčko</a:t>
            </a:r>
            <a:endParaRPr lang="cs-CZ" sz="44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688632"/>
          </a:xfrm>
        </p:spPr>
        <p:txBody>
          <a:bodyPr>
            <a:normAutofit lnSpcReduction="10000"/>
          </a:bodyPr>
          <a:lstStyle/>
          <a:p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Beránek</a:t>
            </a:r>
            <a:r>
              <a:rPr lang="cs-CZ" dirty="0" smtClean="0"/>
              <a:t> = podle Bible byl obřadním pokrmem Židů před jejich odchodem z Egypta.</a:t>
            </a:r>
            <a:br>
              <a:rPr lang="cs-CZ" dirty="0" smtClean="0"/>
            </a:b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</a:t>
            </a:r>
            <a:r>
              <a:rPr lang="cs-CZ" dirty="0" smtClean="0"/>
              <a:t> čisté oběti, podobenství Spasitele.</a:t>
            </a:r>
          </a:p>
          <a:p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Zajíček</a:t>
            </a:r>
            <a:r>
              <a:rPr lang="cs-CZ" dirty="0" smtClean="0"/>
              <a:t> = v Bibli je zobrazován jako stvoření „maličké na Zemi, ale moudřejší nad mudrce“.</a:t>
            </a:r>
            <a:br>
              <a:rPr lang="cs-CZ" dirty="0" smtClean="0"/>
            </a:b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</a:t>
            </a:r>
            <a:r>
              <a:rPr lang="cs-CZ" dirty="0" smtClean="0"/>
              <a:t> chudoby, skromnosti a pokory, a také sebeobětování pro druhé.</a:t>
            </a:r>
          </a:p>
          <a:p>
            <a:r>
              <a:rPr lang="cs-CZ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Vajíčko</a:t>
            </a:r>
            <a:r>
              <a:rPr lang="cs-CZ" dirty="0" smtClean="0"/>
              <a:t> = je o Velikonocích odměnou koledníkům, darem a předmětem zdobení. Přisuzovaly se mu magické vlastnosti.</a:t>
            </a:r>
            <a:br>
              <a:rPr lang="cs-CZ" dirty="0" smtClean="0"/>
            </a:b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 </a:t>
            </a:r>
            <a:r>
              <a:rPr lang="cs-CZ" dirty="0" smtClean="0"/>
              <a:t>plodnosti, úrody, nového, stále se opakujícího života a vzkříšení.</a:t>
            </a:r>
            <a:endParaRPr lang="cs-CZ" b="1" i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1033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3877014" cy="25799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48680"/>
            <a:ext cx="2835655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75198"/>
            <a:ext cx="3877014" cy="30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863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864096"/>
          </a:xfrm>
        </p:spPr>
        <p:txBody>
          <a:bodyPr>
            <a:normAutofit fontScale="90000"/>
          </a:bodyPr>
          <a:lstStyle/>
          <a:p>
            <a:r>
              <a:rPr lang="cs-CZ" sz="4800" dirty="0" smtClean="0">
                <a:latin typeface="+mn-lt"/>
              </a:rPr>
              <a:t>Velikonoční zvyky, tradice</a:t>
            </a:r>
            <a:endParaRPr lang="cs-CZ" sz="48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712968" cy="5472608"/>
          </a:xfrm>
        </p:spPr>
        <p:txBody>
          <a:bodyPr>
            <a:normAutofit lnSpcReduction="10000"/>
          </a:bodyPr>
          <a:lstStyle/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Velikonoční pečivo </a:t>
            </a:r>
            <a:r>
              <a:rPr lang="cs-CZ" dirty="0" smtClean="0"/>
              <a:t>= nejoblíbenější a nejznámější byly tzv. Jidáše, koláče a pečivo různých tvarů (ptáčci, slepice, kuřátka, …)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Velikonoční pečení </a:t>
            </a:r>
            <a:r>
              <a:rPr lang="cs-CZ" dirty="0" smtClean="0"/>
              <a:t>bývalo spojeno </a:t>
            </a:r>
            <a:br>
              <a:rPr lang="cs-CZ" dirty="0" smtClean="0"/>
            </a:br>
            <a:r>
              <a:rPr lang="cs-CZ" dirty="0" smtClean="0"/>
              <a:t>s </a:t>
            </a:r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různými obřady</a:t>
            </a:r>
            <a:r>
              <a:rPr lang="cs-CZ" dirty="0" smtClean="0"/>
              <a:t>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Velikonoční pokrmy </a:t>
            </a:r>
            <a:r>
              <a:rPr lang="cs-CZ" dirty="0" smtClean="0"/>
              <a:t>= tradice přikazovaly zelenou stravu (petržel, pažitka, bylinky, kopřiva).Vejce patřilo neodmyslitelně do velikonoční stravy, velikonoční lahůdkou byla sekaná.</a:t>
            </a:r>
          </a:p>
          <a:p>
            <a:r>
              <a:rPr lang="cs-CZ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Způsoby zdobení vajíček</a:t>
            </a:r>
            <a:r>
              <a:rPr lang="cs-CZ" dirty="0" smtClean="0"/>
              <a:t> = vosková batika, nalepování slámy, vyškrabávání, odrátování, mramorování, děrování, atd.</a:t>
            </a:r>
            <a:endParaRPr lang="cs-CZ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816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4664"/>
            <a:ext cx="2419350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033" y="3920530"/>
            <a:ext cx="3359661" cy="2517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4018" y="404663"/>
            <a:ext cx="3556867" cy="2667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hlinkClick r:id="rId8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275183"/>
            <a:ext cx="3203194" cy="3162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7958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cs-CZ" dirty="0" smtClean="0"/>
              <a:t>Opakování: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496944" cy="5472608"/>
          </a:xfrm>
        </p:spPr>
        <p:txBody>
          <a:bodyPr/>
          <a:lstStyle/>
          <a:p>
            <a:pPr marL="697230" indent="-514350">
              <a:buFont typeface="+mj-lt"/>
              <a:buAutoNum type="arabicParenR"/>
            </a:pPr>
            <a:r>
              <a:rPr lang="cs-CZ" dirty="0" smtClean="0"/>
              <a:t>Co symbolizuje pomlázka?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Co bylo odměnou za vyšlehání?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Vysvětli, co znamená pomlázkové právo </a:t>
            </a:r>
            <a:br>
              <a:rPr lang="cs-CZ" dirty="0" smtClean="0"/>
            </a:br>
            <a:r>
              <a:rPr lang="cs-CZ" dirty="0" smtClean="0"/>
              <a:t>a „ženské pomlázkové právo“?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Co symbolizoval beránek, zajíček </a:t>
            </a:r>
            <a:br>
              <a:rPr lang="cs-CZ" dirty="0" smtClean="0"/>
            </a:br>
            <a:r>
              <a:rPr lang="cs-CZ" dirty="0" smtClean="0"/>
              <a:t>a vajíčko?</a:t>
            </a:r>
          </a:p>
        </p:txBody>
      </p:sp>
    </p:spTree>
    <p:extLst>
      <p:ext uri="{BB962C8B-B14F-4D97-AF65-F5344CB8AC3E}">
        <p14:creationId xmlns:p14="http://schemas.microsoft.com/office/powerpoint/2010/main" val="3488895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616624"/>
          </a:xfrm>
        </p:spPr>
        <p:txBody>
          <a:bodyPr>
            <a:normAutofit fontScale="85000" lnSpcReduction="20000"/>
          </a:bodyPr>
          <a:lstStyle/>
          <a:p>
            <a:pPr marL="697230" indent="-514350">
              <a:buFont typeface="+mj-lt"/>
              <a:buAutoNum type="arabicParenR"/>
            </a:pPr>
            <a:r>
              <a:rPr lang="cs-CZ" dirty="0"/>
              <a:t>Symbol předávání síly, zdraví a svěžesti (omlazení</a:t>
            </a:r>
            <a:r>
              <a:rPr lang="cs-CZ" dirty="0" smtClean="0"/>
              <a:t>).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Odměnou bylo malované vajíčko nebo barevná stuha uvázaná na pomlázku.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Je to vlastně pondělní koledování pro </a:t>
            </a:r>
            <a:r>
              <a:rPr lang="cs-CZ" dirty="0"/>
              <a:t>chlapce začíná o půlnoci z neděle na pondělí a v pondělí odpoledne je to už „ženské pomlázkové právo“, kdy ženy a dívky mohou oplácet šleháním pomlázkou anebo poléváním vodou</a:t>
            </a:r>
            <a:r>
              <a:rPr lang="cs-CZ" dirty="0" smtClean="0"/>
              <a:t>.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r>
              <a:rPr lang="cs-CZ" dirty="0" smtClean="0"/>
              <a:t>Beránek = symbol čisté oběti; </a:t>
            </a:r>
            <a:br>
              <a:rPr lang="cs-CZ" dirty="0" smtClean="0"/>
            </a:br>
            <a:r>
              <a:rPr lang="cs-CZ" dirty="0" smtClean="0"/>
              <a:t>Zajíček = symbol skromnosti, pokory a chudoby; Vajíčko = symbol plodnosti, úrody, vzkříšení.</a:t>
            </a:r>
            <a:br>
              <a:rPr lang="cs-CZ" dirty="0" smtClean="0"/>
            </a:br>
            <a:endParaRPr lang="cs-CZ" dirty="0" smtClean="0"/>
          </a:p>
          <a:p>
            <a:pPr marL="697230" indent="-514350">
              <a:buFont typeface="+mj-lt"/>
              <a:buAutoNum type="arabicParenR"/>
            </a:pPr>
            <a:endParaRPr lang="cs-CZ" dirty="0"/>
          </a:p>
          <a:p>
            <a:pPr marL="697230" indent="-514350">
              <a:buFont typeface="+mj-lt"/>
              <a:buAutoNum type="arabicParenR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1039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96752"/>
            <a:ext cx="8424936" cy="5400600"/>
          </a:xfrm>
        </p:spPr>
        <p:txBody>
          <a:bodyPr>
            <a:normAutofit lnSpcReduction="10000"/>
          </a:bodyPr>
          <a:lstStyle/>
          <a:p>
            <a:r>
              <a:rPr lang="cs-CZ" dirty="0"/>
              <a:t>Výchova k občanství: učebnice vytvořená </a:t>
            </a:r>
            <a:br>
              <a:rPr lang="cs-CZ" dirty="0"/>
            </a:br>
            <a:r>
              <a:rPr lang="cs-CZ" dirty="0"/>
              <a:t>v souladu s RVP ZV. 3. vyd. Brno: Nová škola, 2012. ISBN 978-80-7289-367-6. </a:t>
            </a:r>
          </a:p>
          <a:p>
            <a:r>
              <a:rPr lang="cs-CZ" dirty="0"/>
              <a:t> Občanská výchova: učebnice pro ZŠ a víceletá gymnázia. 2. vyd. Plzeň: Fraus, 2009. ISBN 978-80-7238-886-8. </a:t>
            </a:r>
          </a:p>
          <a:p>
            <a:r>
              <a:rPr lang="cs-CZ" dirty="0"/>
              <a:t> ŠOTTNEROVÁ, Dagmar. Lidové tradice. 1. vyd. Olomouc: </a:t>
            </a:r>
            <a:r>
              <a:rPr lang="cs-CZ" dirty="0" err="1"/>
              <a:t>Rubico</a:t>
            </a:r>
            <a:r>
              <a:rPr lang="cs-CZ" dirty="0"/>
              <a:t>, 2009. ISBN 978-80-7346-096-9.</a:t>
            </a:r>
          </a:p>
          <a:p>
            <a:r>
              <a:rPr lang="cs-CZ" dirty="0"/>
              <a:t> VELEBNÁ, Eva a Karel MAJER. Lidové zvyky </a:t>
            </a:r>
            <a:br>
              <a:rPr lang="cs-CZ" dirty="0"/>
            </a:br>
            <a:r>
              <a:rPr lang="cs-CZ" dirty="0"/>
              <a:t>a obyčeje v křesťanském roce. 1. vyd. Praha: </a:t>
            </a:r>
            <a:r>
              <a:rPr lang="cs-CZ" dirty="0" err="1"/>
              <a:t>Albra</a:t>
            </a:r>
            <a:r>
              <a:rPr lang="cs-CZ" dirty="0"/>
              <a:t>, 1996. ISBN 250-030. </a:t>
            </a:r>
          </a:p>
        </p:txBody>
      </p:sp>
    </p:spTree>
    <p:extLst>
      <p:ext uri="{BB962C8B-B14F-4D97-AF65-F5344CB8AC3E}">
        <p14:creationId xmlns:p14="http://schemas.microsoft.com/office/powerpoint/2010/main" val="1827052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obrázků: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/>
              <a:t>Obrázky jsou uloženy s hypertextovými odkazy.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71463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401</TotalTime>
  <Words>429</Words>
  <Application>Microsoft Office PowerPoint</Application>
  <PresentationFormat>Předvádění na obrazovce (4:3)</PresentationFormat>
  <Paragraphs>63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Carnival</vt:lpstr>
      <vt:lpstr>Velikonoce  – zvyky a tradice</vt:lpstr>
      <vt:lpstr>Velikonoce – zvyky a tradice</vt:lpstr>
      <vt:lpstr>Prezentace aplikace PowerPoint</vt:lpstr>
      <vt:lpstr>Metodika:</vt:lpstr>
      <vt:lpstr>Velikonoční symboly</vt:lpstr>
      <vt:lpstr>Pomlázka</vt:lpstr>
      <vt:lpstr>Prezentace aplikace PowerPoint</vt:lpstr>
      <vt:lpstr>Pomlázka –praktikování zvyku</vt:lpstr>
      <vt:lpstr>Pomlázkové právo</vt:lpstr>
      <vt:lpstr>Beránek, zajíček, vajíčko</vt:lpstr>
      <vt:lpstr>Prezentace aplikace PowerPoint</vt:lpstr>
      <vt:lpstr>Velikonoční zvyky, tradice</vt:lpstr>
      <vt:lpstr>Prezentace aplikace PowerPoint</vt:lpstr>
      <vt:lpstr>Opakování:</vt:lpstr>
      <vt:lpstr>Řešení:</vt:lpstr>
      <vt:lpstr>Zdroje:</vt:lpstr>
      <vt:lpstr>Zdroje obrázků: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Velikonoce</dc:title>
  <dc:creator>Machová Alena</dc:creator>
  <cp:lastModifiedBy>Alena Machová</cp:lastModifiedBy>
  <cp:revision>55</cp:revision>
  <dcterms:created xsi:type="dcterms:W3CDTF">2013-03-26T07:15:45Z</dcterms:created>
  <dcterms:modified xsi:type="dcterms:W3CDTF">2013-04-02T11:43:03Z</dcterms:modified>
</cp:coreProperties>
</file>