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7" r:id="rId7"/>
    <p:sldId id="268" r:id="rId8"/>
    <p:sldId id="264" r:id="rId9"/>
    <p:sldId id="265" r:id="rId10"/>
    <p:sldId id="271" r:id="rId11"/>
    <p:sldId id="266" r:id="rId12"/>
    <p:sldId id="270" r:id="rId13"/>
    <p:sldId id="262" r:id="rId14"/>
    <p:sldId id="263" r:id="rId15"/>
    <p:sldId id="261" r:id="rId16"/>
    <p:sldId id="269"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3CC4907E-B169-47FF-8135-C8E4D847A3E7}" type="datetimeFigureOut">
              <a:rPr lang="cs-CZ" smtClean="0"/>
              <a:t>30.4.2013</a:t>
            </a:fld>
            <a:endParaRPr lang="cs-CZ"/>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cs-CZ"/>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C53C2E1-D409-4319-811C-9DAE11D3CC96}" type="slidenum">
              <a:rPr lang="cs-CZ" smtClean="0"/>
              <a:t>‹#›</a:t>
            </a:fld>
            <a:endParaRPr lang="cs-CZ"/>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cs-CZ" smtClean="0"/>
              <a:t>Kliknutím lze upravit styl.</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CC4907E-B169-47FF-8135-C8E4D847A3E7}" type="datetimeFigureOut">
              <a:rPr lang="cs-CZ" smtClean="0"/>
              <a:t>30.4.2013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C53C2E1-D409-4319-811C-9DAE11D3CC96}" type="slidenum">
              <a:rPr lang="cs-CZ" smtClean="0"/>
              <a:t>‹#›</a:t>
            </a:fld>
            <a:endParaRPr lang="cs-CZ"/>
          </a:p>
        </p:txBody>
      </p:sp>
      <p:sp>
        <p:nvSpPr>
          <p:cNvPr id="11" name="Title 10"/>
          <p:cNvSpPr>
            <a:spLocks noGrp="1"/>
          </p:cNvSpPr>
          <p:nvPr>
            <p:ph type="title"/>
          </p:nvPr>
        </p:nvSpPr>
        <p:spPr/>
        <p:txBody>
          <a:bodyPr/>
          <a:lstStyle/>
          <a:p>
            <a:r>
              <a:rPr lang="cs-CZ" smtClean="0"/>
              <a:t>Kliknutím lze upravit styl.</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cs-CZ" smtClean="0"/>
              <a:t>Kliknutím lze upravit styl.</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3CC4907E-B169-47FF-8135-C8E4D847A3E7}" type="datetimeFigureOut">
              <a:rPr lang="cs-CZ" smtClean="0"/>
              <a:t>30.4.2013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C53C2E1-D409-4319-811C-9DAE11D3CC96}"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CC4907E-B169-47FF-8135-C8E4D847A3E7}" type="datetimeFigureOut">
              <a:rPr lang="cs-CZ" smtClean="0"/>
              <a:t>30.4.2013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C53C2E1-D409-4319-811C-9DAE11D3CC96}" type="slidenum">
              <a:rPr lang="cs-CZ" smtClean="0"/>
              <a:t>‹#›</a:t>
            </a:fld>
            <a:endParaRPr lang="cs-CZ"/>
          </a:p>
        </p:txBody>
      </p:sp>
      <p:sp>
        <p:nvSpPr>
          <p:cNvPr id="12" name="Title 11"/>
          <p:cNvSpPr>
            <a:spLocks noGrp="1"/>
          </p:cNvSpPr>
          <p:nvPr>
            <p:ph type="title"/>
          </p:nvPr>
        </p:nvSpPr>
        <p:spPr/>
        <p:txBody>
          <a:bodyPr/>
          <a:lstStyle>
            <a:lvl1pPr>
              <a:defRPr>
                <a:solidFill>
                  <a:schemeClr val="tx2"/>
                </a:solidFill>
              </a:defRPr>
            </a:lvl1pPr>
          </a:lstStyle>
          <a:p>
            <a:r>
              <a:rPr lang="cs-CZ" smtClean="0"/>
              <a:t>Kliknutím lze upravit styl.</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3CC4907E-B169-47FF-8135-C8E4D847A3E7}" type="datetimeFigureOut">
              <a:rPr lang="cs-CZ" smtClean="0"/>
              <a:t>30.4.2013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0C53C2E1-D409-4319-811C-9DAE11D3CC96}" type="slidenum">
              <a:rPr lang="cs-CZ" smtClean="0"/>
              <a:t>‹#›</a:t>
            </a:fld>
            <a:endParaRPr lang="cs-CZ"/>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3CC4907E-B169-47FF-8135-C8E4D847A3E7}" type="datetimeFigureOut">
              <a:rPr lang="cs-CZ" smtClean="0"/>
              <a:t>30.4.2013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0C53C2E1-D409-4319-811C-9DAE11D3CC96}" type="slidenum">
              <a:rPr lang="cs-CZ" smtClean="0"/>
              <a:t>‹#›</a:t>
            </a:fld>
            <a:endParaRPr lang="cs-CZ"/>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C4907E-B169-47FF-8135-C8E4D847A3E7}" type="datetimeFigureOut">
              <a:rPr lang="cs-CZ" smtClean="0"/>
              <a:t>30.4.2013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0C53C2E1-D409-4319-811C-9DAE11D3CC9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cs-CZ" smtClean="0"/>
              <a:t>Kliknutím lze upravit styl.</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3CC4907E-B169-47FF-8135-C8E4D847A3E7}" type="datetimeFigureOut">
              <a:rPr lang="cs-CZ" smtClean="0"/>
              <a:t>30.4.2013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C53C2E1-D409-4319-811C-9DAE11D3CC9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cs-CZ" smtClean="0"/>
              <a:t>Kliknutím lze upravit styl.</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3CC4907E-B169-47FF-8135-C8E4D847A3E7}" type="datetimeFigureOut">
              <a:rPr lang="cs-CZ" smtClean="0"/>
              <a:t>30.4.2013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C53C2E1-D409-4319-811C-9DAE11D3CC96}" type="slidenum">
              <a:rPr lang="cs-CZ" smtClean="0"/>
              <a:t>‹#›</a:t>
            </a:fld>
            <a:endParaRPr lang="cs-CZ"/>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CC4907E-B169-47FF-8135-C8E4D847A3E7}" type="datetimeFigureOut">
              <a:rPr lang="cs-CZ" smtClean="0"/>
              <a:t>30.4.2013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C53C2E1-D409-4319-811C-9DAE11D3CC96}" type="slidenum">
              <a:rPr lang="cs-CZ" smtClean="0"/>
              <a:t>‹#›</a:t>
            </a:fld>
            <a:endParaRPr lang="cs-CZ"/>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CC4907E-B169-47FF-8135-C8E4D847A3E7}" type="datetimeFigureOut">
              <a:rPr lang="cs-CZ" smtClean="0"/>
              <a:t>30.4.2013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C53C2E1-D409-4319-811C-9DAE11D3CC96}" type="slidenum">
              <a:rPr lang="cs-CZ" smtClean="0"/>
              <a:t>‹#›</a:t>
            </a:fld>
            <a:endParaRPr lang="cs-CZ"/>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cs-CZ" smtClean="0"/>
              <a:t>Kliknutím lze upravit styl.</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3CC4907E-B169-47FF-8135-C8E4D847A3E7}" type="datetimeFigureOut">
              <a:rPr lang="cs-CZ" smtClean="0"/>
              <a:t>30.4.2013</a:t>
            </a:fld>
            <a:endParaRPr lang="cs-CZ"/>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cs-CZ"/>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0C53C2E1-D409-4319-811C-9DAE11D3CC96}"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google.cz/search?hl=cs&amp;site=imghp&amp;tbm=isch&amp;source=hp&amp;biw=1366&amp;bih=667&amp;q=svat%C3%BD+ji%C5%99%C3%AD&amp;oq=svat%C3%BD+&amp;gs_l=img.1.8.0l10.1287.3998.0.7612.6.5.0.1.1.0.150.581.1j4.5.0...0.0...1ac.1.11.img.paCDPDLwN8c#imgrc=IA3WzsCme0RMIM%3A%3BWlRm-HcUs9v5YM%3Bhttp%253A%252F%252Fwww.abcsvatych.com%252Fimages%252Fj%252Fjiri2.jpg%3Bhttp%253A%252F%252Fwww.abcsvatych.com%252Fmesice%252F4%252Fduben24.htm%3B216%3B300"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google.cz/search?hl=cs&amp;site=imghp&amp;tbm=isch&amp;source=hp&amp;biw=1366&amp;bih=667&amp;q=rotunda+sv.+ji%C5%99%C3%AD+na+%C5%99%C3%ADpu&amp;oq=Rotun&amp;gs_l=img.1.5.0l10.1486.3989.0.6800.5.4.0.1.1.0.118.398.2j2.4.0...0.0...1ac.1.11.img.UxBl0CKdMYs#imgrc=iG0hrl2-5DYRSM%3A%3Bc6qrqVp_Cd2KoM%3Bhttp%253A%252F%252Fwww.treking.cz%252Fregiony%252Frip.jpg%3Bhttp%253A%252F%252Fwww.treking.cz%252Fregiony%252Frip.htm%3B300%3B225" TargetMode="Externa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hyperlink" Target="http://www.google.cz/search?hl=cs&amp;site=imghp&amp;tbm=isch&amp;source=hp&amp;biw=1366&amp;bih=667&amp;q=rotunda+sv.+ji%C5%99%C3%AD+na+%C5%99%C3%ADpu&amp;oq=Rotun&amp;gs_l=img.1.5.0l10.1486.3989.0.6800.5.4.0.1.1.0.118.398.2j2.4.0...0.0...1ac.1.11.img.UxBl0CKdMYs#imgrc=_85g83ESuZBWvM%3A%3BkSfQtGFqmqe7XM%3Bhttp%253A%252F%252Fqool.cz%252Fimg%252Fobjects%252Fid%252F633%252F3.jpg%3Bhttp%253A%252F%252Fqool.cz%252Fdetail-mista%252F633-rip-rotunda-sv-jiri-nkp%252F%3B400%3B300"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oogle.cz/search?hl=cs&amp;site=imghp&amp;tbm=isch&amp;source=hp&amp;biw=1366&amp;bih=667&amp;q=svat%C3%BD+ji%C5%99%C3%AD&amp;oq=svat%C3%BD+&amp;gs_l=img.1.8.0l10.1287.3998.0.7612.6.5.0.1.1.0.150.581.1j4.5.0...0.0...1ac.1.11.img.paCDPDLwN8c#imgrc=ryU3AchZgLbRyM%3A%3BpctWfzEAUryRCM%3Bhttp%253A%252F%252Fwww.geokes.cz%252Fout%252Fpictures%252Fz2%252Fsaint-george-svaty-jiri-geocoin_shop_sg_z2.jpg%3Bhttp%253A%252F%252Fwww.geokes.cz%252FGeocoiny%252FHistoricke%252FSvaty-Jiri-Saint-George-Geocoin-Satin-gold-LE.html%3B600%3B600"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183341" y="980728"/>
            <a:ext cx="6777318" cy="2138991"/>
          </a:xfrm>
        </p:spPr>
        <p:txBody>
          <a:bodyPr anchor="ctr"/>
          <a:lstStyle/>
          <a:p>
            <a:r>
              <a:rPr lang="cs-CZ" sz="9600" dirty="0" smtClean="0"/>
              <a:t>Svatý Jiří</a:t>
            </a:r>
            <a:endParaRPr lang="cs-CZ" sz="9600" dirty="0"/>
          </a:p>
        </p:txBody>
      </p:sp>
      <p:sp>
        <p:nvSpPr>
          <p:cNvPr id="3" name="Podnadpis 2"/>
          <p:cNvSpPr>
            <a:spLocks noGrp="1"/>
          </p:cNvSpPr>
          <p:nvPr>
            <p:ph type="subTitle" idx="1"/>
          </p:nvPr>
        </p:nvSpPr>
        <p:spPr/>
        <p:txBody>
          <a:bodyPr anchor="ctr">
            <a:normAutofit/>
          </a:bodyPr>
          <a:lstStyle/>
          <a:p>
            <a:r>
              <a:rPr lang="cs-CZ" sz="4800" dirty="0" smtClean="0">
                <a:solidFill>
                  <a:schemeClr val="bg1">
                    <a:lumMod val="95000"/>
                    <a:lumOff val="5000"/>
                  </a:schemeClr>
                </a:solidFill>
              </a:rPr>
              <a:t>Rok v jeho proměnách a slavnostech</a:t>
            </a:r>
            <a:endParaRPr lang="cs-CZ" sz="4800" dirty="0">
              <a:solidFill>
                <a:schemeClr val="bg1">
                  <a:lumMod val="95000"/>
                  <a:lumOff val="5000"/>
                </a:schemeClr>
              </a:solidFill>
            </a:endParaRPr>
          </a:p>
        </p:txBody>
      </p:sp>
    </p:spTree>
    <p:extLst>
      <p:ext uri="{BB962C8B-B14F-4D97-AF65-F5344CB8AC3E}">
        <p14:creationId xmlns:p14="http://schemas.microsoft.com/office/powerpoint/2010/main" val="141942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80">
                                          <p:stCondLst>
                                            <p:cond delay="0"/>
                                          </p:stCondLst>
                                        </p:cTn>
                                        <p:tgtEl>
                                          <p:spTgt spid="3">
                                            <p:txEl>
                                              <p:pRg st="0" end="0"/>
                                            </p:txEl>
                                          </p:spTgt>
                                        </p:tgtEl>
                                      </p:cBhvr>
                                    </p:animEffect>
                                    <p:anim calcmode="lin" valueType="num">
                                      <p:cBhvr>
                                        <p:cTn id="1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0" end="0"/>
                                            </p:txEl>
                                          </p:spTgt>
                                        </p:tgtEl>
                                      </p:cBhvr>
                                      <p:to x="100000" y="60000"/>
                                    </p:animScale>
                                    <p:animScale>
                                      <p:cBhvr>
                                        <p:cTn id="22" dur="166" decel="50000">
                                          <p:stCondLst>
                                            <p:cond delay="676"/>
                                          </p:stCondLst>
                                        </p:cTn>
                                        <p:tgtEl>
                                          <p:spTgt spid="3">
                                            <p:txEl>
                                              <p:pRg st="0" end="0"/>
                                            </p:txEl>
                                          </p:spTgt>
                                        </p:tgtEl>
                                      </p:cBhvr>
                                      <p:to x="100000" y="100000"/>
                                    </p:animScale>
                                    <p:animScale>
                                      <p:cBhvr>
                                        <p:cTn id="23" dur="26">
                                          <p:stCondLst>
                                            <p:cond delay="1312"/>
                                          </p:stCondLst>
                                        </p:cTn>
                                        <p:tgtEl>
                                          <p:spTgt spid="3">
                                            <p:txEl>
                                              <p:pRg st="0" end="0"/>
                                            </p:txEl>
                                          </p:spTgt>
                                        </p:tgtEl>
                                      </p:cBhvr>
                                      <p:to x="100000" y="80000"/>
                                    </p:animScale>
                                    <p:animScale>
                                      <p:cBhvr>
                                        <p:cTn id="24" dur="166" decel="50000">
                                          <p:stCondLst>
                                            <p:cond delay="1338"/>
                                          </p:stCondLst>
                                        </p:cTn>
                                        <p:tgtEl>
                                          <p:spTgt spid="3">
                                            <p:txEl>
                                              <p:pRg st="0" end="0"/>
                                            </p:txEl>
                                          </p:spTgt>
                                        </p:tgtEl>
                                      </p:cBhvr>
                                      <p:to x="100000" y="100000"/>
                                    </p:animScale>
                                    <p:animScale>
                                      <p:cBhvr>
                                        <p:cTn id="25" dur="26">
                                          <p:stCondLst>
                                            <p:cond delay="1642"/>
                                          </p:stCondLst>
                                        </p:cTn>
                                        <p:tgtEl>
                                          <p:spTgt spid="3">
                                            <p:txEl>
                                              <p:pRg st="0" end="0"/>
                                            </p:txEl>
                                          </p:spTgt>
                                        </p:tgtEl>
                                      </p:cBhvr>
                                      <p:to x="100000" y="90000"/>
                                    </p:animScale>
                                    <p:animScale>
                                      <p:cBhvr>
                                        <p:cTn id="26" dur="166" decel="50000">
                                          <p:stCondLst>
                                            <p:cond delay="1668"/>
                                          </p:stCondLst>
                                        </p:cTn>
                                        <p:tgtEl>
                                          <p:spTgt spid="3">
                                            <p:txEl>
                                              <p:pRg st="0" end="0"/>
                                            </p:txEl>
                                          </p:spTgt>
                                        </p:tgtEl>
                                      </p:cBhvr>
                                      <p:to x="100000" y="100000"/>
                                    </p:animScale>
                                    <p:animScale>
                                      <p:cBhvr>
                                        <p:cTn id="27" dur="26">
                                          <p:stCondLst>
                                            <p:cond delay="1808"/>
                                          </p:stCondLst>
                                        </p:cTn>
                                        <p:tgtEl>
                                          <p:spTgt spid="3">
                                            <p:txEl>
                                              <p:pRg st="0" end="0"/>
                                            </p:txEl>
                                          </p:spTgt>
                                        </p:tgtEl>
                                      </p:cBhvr>
                                      <p:to x="100000" y="95000"/>
                                    </p:animScale>
                                    <p:animScale>
                                      <p:cBhvr>
                                        <p:cTn id="2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1988840"/>
            <a:ext cx="8424935" cy="4637037"/>
          </a:xfrm>
        </p:spPr>
        <p:txBody>
          <a:bodyPr/>
          <a:lstStyle/>
          <a:p>
            <a:pPr>
              <a:lnSpc>
                <a:spcPct val="150000"/>
              </a:lnSpc>
            </a:pPr>
            <a:r>
              <a:rPr lang="cs-CZ" dirty="0"/>
              <a:t>Základní škola Choltice, okres Pardubice – „Učíme se pro život“</a:t>
            </a:r>
          </a:p>
          <a:p>
            <a:pPr>
              <a:lnSpc>
                <a:spcPct val="150000"/>
              </a:lnSpc>
            </a:pPr>
            <a:r>
              <a:rPr lang="cs-CZ" dirty="0"/>
              <a:t>Šablona: č. III/2 Inovace a zkvalitnění výuky pomocí ICT</a:t>
            </a:r>
          </a:p>
          <a:p>
            <a:pPr>
              <a:lnSpc>
                <a:spcPct val="150000"/>
              </a:lnSpc>
            </a:pPr>
            <a:r>
              <a:rPr lang="cs-CZ" dirty="0"/>
              <a:t>Pořadové číslo: </a:t>
            </a:r>
            <a:r>
              <a:rPr lang="cs-CZ" dirty="0" smtClean="0"/>
              <a:t>55</a:t>
            </a:r>
            <a:endParaRPr lang="cs-CZ" dirty="0"/>
          </a:p>
          <a:p>
            <a:pPr>
              <a:lnSpc>
                <a:spcPct val="150000"/>
              </a:lnSpc>
            </a:pPr>
            <a:r>
              <a:rPr lang="cs-CZ" dirty="0"/>
              <a:t>Autor: Machová Alena</a:t>
            </a:r>
          </a:p>
          <a:p>
            <a:pPr>
              <a:lnSpc>
                <a:spcPct val="150000"/>
              </a:lnSpc>
            </a:pPr>
            <a:r>
              <a:rPr lang="cs-CZ" dirty="0"/>
              <a:t>Ověření ve výuce: 6. třída</a:t>
            </a:r>
          </a:p>
          <a:p>
            <a:pPr>
              <a:lnSpc>
                <a:spcPct val="150000"/>
              </a:lnSpc>
            </a:pPr>
            <a:r>
              <a:rPr lang="cs-CZ" dirty="0"/>
              <a:t>Datum ověření: </a:t>
            </a:r>
            <a:r>
              <a:rPr lang="cs-CZ" dirty="0" smtClean="0"/>
              <a:t>23. 4. 2013</a:t>
            </a:r>
            <a:endParaRPr lang="cs-CZ" dirty="0"/>
          </a:p>
          <a:p>
            <a:endParaRPr lang="cs-CZ" dirty="0"/>
          </a:p>
        </p:txBody>
      </p:sp>
      <p:sp>
        <p:nvSpPr>
          <p:cNvPr id="3" name="Nadpis 2"/>
          <p:cNvSpPr>
            <a:spLocks noGrp="1"/>
          </p:cNvSpPr>
          <p:nvPr>
            <p:ph type="title"/>
          </p:nvPr>
        </p:nvSpPr>
        <p:spPr>
          <a:xfrm>
            <a:off x="688490" y="188640"/>
            <a:ext cx="7756263" cy="1080120"/>
          </a:xfrm>
        </p:spPr>
        <p:txBody>
          <a:bodyPr/>
          <a:lstStyle/>
          <a:p>
            <a:r>
              <a:rPr lang="cs-CZ" dirty="0" smtClean="0"/>
              <a:t>Svatý Jiří</a:t>
            </a:r>
            <a:endParaRPr lang="cs-CZ" dirty="0"/>
          </a:p>
        </p:txBody>
      </p:sp>
    </p:spTree>
    <p:extLst>
      <p:ext uri="{BB962C8B-B14F-4D97-AF65-F5344CB8AC3E}">
        <p14:creationId xmlns:p14="http://schemas.microsoft.com/office/powerpoint/2010/main" val="379342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fade">
                                      <p:cBhvr>
                                        <p:cTn id="3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737519"/>
            <a:ext cx="6858000" cy="338296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185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248347"/>
            <a:ext cx="8424935" cy="4349005"/>
          </a:xfrm>
        </p:spPr>
        <p:txBody>
          <a:bodyPr>
            <a:normAutofit lnSpcReduction="10000"/>
          </a:bodyPr>
          <a:lstStyle/>
          <a:p>
            <a:r>
              <a:rPr lang="cs-CZ" dirty="0"/>
              <a:t>Žákům promítneme prezentaci, kterou lze doplnit vlastním výkladem.</a:t>
            </a:r>
          </a:p>
          <a:p>
            <a:r>
              <a:rPr lang="cs-CZ" dirty="0"/>
              <a:t>Z prezentace vybereme několik nejdůležitějších poznámek jako zápis. </a:t>
            </a:r>
          </a:p>
          <a:p>
            <a:r>
              <a:rPr lang="cs-CZ" dirty="0"/>
              <a:t>Pro kontrolu pozornosti žáků při výkladu je určen závěrečný test.</a:t>
            </a:r>
            <a:br>
              <a:rPr lang="cs-CZ" dirty="0"/>
            </a:br>
            <a:endParaRPr lang="cs-CZ" dirty="0"/>
          </a:p>
          <a:p>
            <a:r>
              <a:rPr lang="cs-CZ" dirty="0"/>
              <a:t>Cíl: Žáci by měli porozumět novým pojmům, seznámit se s historií.</a:t>
            </a:r>
            <a:br>
              <a:rPr lang="cs-CZ" dirty="0"/>
            </a:br>
            <a:endParaRPr lang="cs-CZ" dirty="0"/>
          </a:p>
          <a:p>
            <a:r>
              <a:rPr lang="cs-CZ" dirty="0"/>
              <a:t>Klíčová slova: legenda, zvyky, pranostiky.</a:t>
            </a:r>
          </a:p>
          <a:p>
            <a:endParaRPr lang="cs-CZ" dirty="0"/>
          </a:p>
        </p:txBody>
      </p:sp>
      <p:sp>
        <p:nvSpPr>
          <p:cNvPr id="3" name="Nadpis 2"/>
          <p:cNvSpPr>
            <a:spLocks noGrp="1"/>
          </p:cNvSpPr>
          <p:nvPr>
            <p:ph type="title"/>
          </p:nvPr>
        </p:nvSpPr>
        <p:spPr>
          <a:xfrm>
            <a:off x="688490" y="188640"/>
            <a:ext cx="7756263" cy="1152128"/>
          </a:xfrm>
        </p:spPr>
        <p:txBody>
          <a:bodyPr/>
          <a:lstStyle/>
          <a:p>
            <a:r>
              <a:rPr lang="cs-CZ" dirty="0" smtClean="0"/>
              <a:t>Metodika:</a:t>
            </a:r>
            <a:endParaRPr lang="cs-CZ" dirty="0"/>
          </a:p>
        </p:txBody>
      </p:sp>
    </p:spTree>
    <p:extLst>
      <p:ext uri="{BB962C8B-B14F-4D97-AF65-F5344CB8AC3E}">
        <p14:creationId xmlns:p14="http://schemas.microsoft.com/office/powerpoint/2010/main" val="355477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3528" y="2132857"/>
            <a:ext cx="8640960" cy="4464496"/>
          </a:xfrm>
        </p:spPr>
        <p:txBody>
          <a:bodyPr/>
          <a:lstStyle/>
          <a:p>
            <a:r>
              <a:rPr lang="cs-CZ" dirty="0" smtClean="0"/>
              <a:t>Narodil se </a:t>
            </a:r>
            <a:r>
              <a:rPr lang="cs-CZ" b="1" dirty="0" smtClean="0"/>
              <a:t>ve 3. století </a:t>
            </a:r>
            <a:r>
              <a:rPr lang="cs-CZ" dirty="0" err="1" smtClean="0"/>
              <a:t>Kappadocii</a:t>
            </a:r>
            <a:r>
              <a:rPr lang="cs-CZ" dirty="0" smtClean="0"/>
              <a:t> v </a:t>
            </a:r>
            <a:r>
              <a:rPr lang="cs-CZ" b="1" dirty="0" smtClean="0"/>
              <a:t>Malé Asii</a:t>
            </a:r>
            <a:r>
              <a:rPr lang="cs-CZ" dirty="0" smtClean="0"/>
              <a:t>. Jeho postava obklopena řadou legend – nedochovalo se příliš historických údajů.</a:t>
            </a:r>
          </a:p>
          <a:p>
            <a:r>
              <a:rPr lang="cs-CZ" dirty="0" smtClean="0"/>
              <a:t>Úspěšný plukovník římských legií.</a:t>
            </a:r>
          </a:p>
          <a:p>
            <a:r>
              <a:rPr lang="cs-CZ" dirty="0" smtClean="0"/>
              <a:t>Přiznal se ke </a:t>
            </a:r>
            <a:r>
              <a:rPr lang="cs-CZ" b="1" dirty="0" smtClean="0"/>
              <a:t>křesťanskému vyznání </a:t>
            </a:r>
            <a:r>
              <a:rPr lang="cs-CZ" dirty="0" smtClean="0"/>
              <a:t>– za to vězněn, krutě mučen a pravděpodobně </a:t>
            </a:r>
            <a:r>
              <a:rPr lang="cs-CZ" b="1" dirty="0" smtClean="0"/>
              <a:t>roku 303 popraven</a:t>
            </a:r>
            <a:r>
              <a:rPr lang="cs-CZ" dirty="0" smtClean="0"/>
              <a:t>.</a:t>
            </a:r>
          </a:p>
          <a:p>
            <a:r>
              <a:rPr lang="cs-CZ" dirty="0" smtClean="0"/>
              <a:t>Pro svou silnou víru a odvahu prohlášen za </a:t>
            </a:r>
            <a:r>
              <a:rPr lang="cs-CZ" b="1" dirty="0" smtClean="0"/>
              <a:t>mučedníka</a:t>
            </a:r>
            <a:r>
              <a:rPr lang="cs-CZ" dirty="0" smtClean="0"/>
              <a:t> – kult osobnosti se rychle šíří – i do Evropy.</a:t>
            </a:r>
          </a:p>
          <a:p>
            <a:r>
              <a:rPr lang="cs-CZ" dirty="0" smtClean="0"/>
              <a:t>Anglie – za vlády Jindřicha III., sv. Jiří ochránce země.</a:t>
            </a:r>
          </a:p>
          <a:p>
            <a:r>
              <a:rPr lang="cs-CZ" dirty="0" smtClean="0"/>
              <a:t>Čechy – každoroční poutě na horu Říp – rotunda sv. Jiří.</a:t>
            </a:r>
            <a:endParaRPr lang="cs-CZ" dirty="0"/>
          </a:p>
        </p:txBody>
      </p:sp>
      <p:sp>
        <p:nvSpPr>
          <p:cNvPr id="3" name="Nadpis 2"/>
          <p:cNvSpPr>
            <a:spLocks noGrp="1"/>
          </p:cNvSpPr>
          <p:nvPr>
            <p:ph type="title"/>
          </p:nvPr>
        </p:nvSpPr>
        <p:spPr>
          <a:xfrm>
            <a:off x="688490" y="188640"/>
            <a:ext cx="7756263" cy="1435766"/>
          </a:xfrm>
        </p:spPr>
        <p:txBody>
          <a:bodyPr/>
          <a:lstStyle/>
          <a:p>
            <a:r>
              <a:rPr lang="cs-CZ" dirty="0" smtClean="0"/>
              <a:t>Svatý Jiří – životopis</a:t>
            </a:r>
            <a:endParaRPr lang="cs-CZ" dirty="0"/>
          </a:p>
        </p:txBody>
      </p:sp>
    </p:spTree>
    <p:extLst>
      <p:ext uri="{BB962C8B-B14F-4D97-AF65-F5344CB8AC3E}">
        <p14:creationId xmlns:p14="http://schemas.microsoft.com/office/powerpoint/2010/main" val="25844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anim calcmode="lin" valueType="num">
                                      <p:cBhvr>
                                        <p:cTn id="13"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1000"/>
                                        <p:tgtEl>
                                          <p:spTgt spid="2">
                                            <p:txEl>
                                              <p:pRg st="1" end="1"/>
                                            </p:txEl>
                                          </p:spTgt>
                                        </p:tgtEl>
                                      </p:cBhvr>
                                    </p:animEffect>
                                    <p:anim calcmode="lin" valueType="num">
                                      <p:cBhvr>
                                        <p:cTn id="2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fade">
                                      <p:cBhvr>
                                        <p:cTn id="26" dur="1000"/>
                                        <p:tgtEl>
                                          <p:spTgt spid="2">
                                            <p:txEl>
                                              <p:pRg st="2" end="2"/>
                                            </p:txEl>
                                          </p:spTgt>
                                        </p:tgtEl>
                                      </p:cBhvr>
                                    </p:animEffect>
                                    <p:anim calcmode="lin" valueType="num">
                                      <p:cBhvr>
                                        <p:cTn id="27"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
                                            <p:txEl>
                                              <p:pRg st="3" end="3"/>
                                            </p:txEl>
                                          </p:spTgt>
                                        </p:tgtEl>
                                        <p:attrNameLst>
                                          <p:attrName>style.visibility</p:attrName>
                                        </p:attrNameLst>
                                      </p:cBhvr>
                                      <p:to>
                                        <p:strVal val="visible"/>
                                      </p:to>
                                    </p:set>
                                    <p:animEffect transition="in" filter="fade">
                                      <p:cBhvr>
                                        <p:cTn id="33" dur="1000"/>
                                        <p:tgtEl>
                                          <p:spTgt spid="2">
                                            <p:txEl>
                                              <p:pRg st="3" end="3"/>
                                            </p:txEl>
                                          </p:spTgt>
                                        </p:tgtEl>
                                      </p:cBhvr>
                                    </p:animEffect>
                                    <p:anim calcmode="lin" valueType="num">
                                      <p:cBhvr>
                                        <p:cTn id="34"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
                                            <p:txEl>
                                              <p:pRg st="4" end="4"/>
                                            </p:txEl>
                                          </p:spTgt>
                                        </p:tgtEl>
                                        <p:attrNameLst>
                                          <p:attrName>style.visibility</p:attrName>
                                        </p:attrNameLst>
                                      </p:cBhvr>
                                      <p:to>
                                        <p:strVal val="visible"/>
                                      </p:to>
                                    </p:set>
                                    <p:animEffect transition="in" filter="fade">
                                      <p:cBhvr>
                                        <p:cTn id="40" dur="1000"/>
                                        <p:tgtEl>
                                          <p:spTgt spid="2">
                                            <p:txEl>
                                              <p:pRg st="4" end="4"/>
                                            </p:txEl>
                                          </p:spTgt>
                                        </p:tgtEl>
                                      </p:cBhvr>
                                    </p:animEffect>
                                    <p:anim calcmode="lin" valueType="num">
                                      <p:cBhvr>
                                        <p:cTn id="4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
                                            <p:txEl>
                                              <p:pRg st="5" end="5"/>
                                            </p:txEl>
                                          </p:spTgt>
                                        </p:tgtEl>
                                        <p:attrNameLst>
                                          <p:attrName>style.visibility</p:attrName>
                                        </p:attrNameLst>
                                      </p:cBhvr>
                                      <p:to>
                                        <p:strVal val="visible"/>
                                      </p:to>
                                    </p:set>
                                    <p:animEffect transition="in" filter="fade">
                                      <p:cBhvr>
                                        <p:cTn id="47" dur="1000"/>
                                        <p:tgtEl>
                                          <p:spTgt spid="2">
                                            <p:txEl>
                                              <p:pRg st="5" end="5"/>
                                            </p:txEl>
                                          </p:spTgt>
                                        </p:tgtEl>
                                      </p:cBhvr>
                                    </p:animEffect>
                                    <p:anim calcmode="lin" valueType="num">
                                      <p:cBhvr>
                                        <p:cTn id="4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699247" y="2248347"/>
            <a:ext cx="7745505" cy="4276997"/>
          </a:xfrm>
        </p:spPr>
        <p:txBody>
          <a:bodyPr/>
          <a:lstStyle/>
          <a:p>
            <a:r>
              <a:rPr lang="cs-CZ" b="1" dirty="0" smtClean="0"/>
              <a:t>Legenda</a:t>
            </a:r>
            <a:r>
              <a:rPr lang="cs-CZ" dirty="0" smtClean="0"/>
              <a:t> o svatém Jiří </a:t>
            </a:r>
            <a:r>
              <a:rPr lang="cs-CZ" b="1" dirty="0" smtClean="0"/>
              <a:t>se podobá pohádce</a:t>
            </a:r>
            <a:r>
              <a:rPr lang="cs-CZ" dirty="0" smtClean="0"/>
              <a:t>. </a:t>
            </a:r>
            <a:br>
              <a:rPr lang="cs-CZ" dirty="0" smtClean="0"/>
            </a:br>
            <a:r>
              <a:rPr lang="cs-CZ" dirty="0" smtClean="0"/>
              <a:t>V jednom městě na území Libye trápil obyvatele drak, který denně požadoval stravu. Poté, co sežral dobytek, přišli na řadu lidé určení losem. Když byla vylosována královská dcera, objevil se nebojácný Jiří a slíbil obyvatelům města pomoc. Jako odměnu žádal, aby všichni přešli na </a:t>
            </a:r>
            <a:r>
              <a:rPr lang="cs-CZ" b="1" dirty="0" smtClean="0"/>
              <a:t>křesťanskou víru</a:t>
            </a:r>
            <a:r>
              <a:rPr lang="cs-CZ" dirty="0" smtClean="0"/>
              <a:t>. Jiří draka porazil a obyvatelé města splnili svůj slib.</a:t>
            </a:r>
          </a:p>
          <a:p>
            <a:r>
              <a:rPr lang="cs-CZ" dirty="0" smtClean="0"/>
              <a:t>Na základě této legendy je </a:t>
            </a:r>
            <a:r>
              <a:rPr lang="cs-CZ" b="1" dirty="0" smtClean="0"/>
              <a:t>Jiří zobrazován jako rytíř bojující s drakem</a:t>
            </a:r>
            <a:r>
              <a:rPr lang="cs-CZ" dirty="0" smtClean="0"/>
              <a:t>. </a:t>
            </a:r>
          </a:p>
          <a:p>
            <a:r>
              <a:rPr lang="cs-CZ" b="1" dirty="0" smtClean="0"/>
              <a:t>Drak = symbol zla nebo pohanství</a:t>
            </a:r>
            <a:r>
              <a:rPr lang="cs-CZ" dirty="0" smtClean="0"/>
              <a:t>.</a:t>
            </a:r>
          </a:p>
        </p:txBody>
      </p:sp>
      <p:sp>
        <p:nvSpPr>
          <p:cNvPr id="3" name="Nadpis 2"/>
          <p:cNvSpPr>
            <a:spLocks noGrp="1"/>
          </p:cNvSpPr>
          <p:nvPr>
            <p:ph type="title"/>
          </p:nvPr>
        </p:nvSpPr>
        <p:spPr/>
        <p:txBody>
          <a:bodyPr/>
          <a:lstStyle/>
          <a:p>
            <a:r>
              <a:rPr lang="cs-CZ" dirty="0" smtClean="0"/>
              <a:t>Svatý Jiří - legenda</a:t>
            </a:r>
            <a:endParaRPr lang="cs-CZ" dirty="0"/>
          </a:p>
        </p:txBody>
      </p:sp>
    </p:spTree>
    <p:extLst>
      <p:ext uri="{BB962C8B-B14F-4D97-AF65-F5344CB8AC3E}">
        <p14:creationId xmlns:p14="http://schemas.microsoft.com/office/powerpoint/2010/main" val="248266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anim calcmode="lin" valueType="num">
                                      <p:cBhvr>
                                        <p:cTn id="13"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1000"/>
                                        <p:tgtEl>
                                          <p:spTgt spid="2">
                                            <p:txEl>
                                              <p:pRg st="1" end="1"/>
                                            </p:txEl>
                                          </p:spTgt>
                                        </p:tgtEl>
                                      </p:cBhvr>
                                    </p:animEffect>
                                    <p:anim calcmode="lin" valueType="num">
                                      <p:cBhvr>
                                        <p:cTn id="2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fade">
                                      <p:cBhvr>
                                        <p:cTn id="26" dur="1000"/>
                                        <p:tgtEl>
                                          <p:spTgt spid="2">
                                            <p:txEl>
                                              <p:pRg st="2" end="2"/>
                                            </p:txEl>
                                          </p:spTgt>
                                        </p:tgtEl>
                                      </p:cBhvr>
                                    </p:animEffect>
                                    <p:anim calcmode="lin" valueType="num">
                                      <p:cBhvr>
                                        <p:cTn id="27"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528678"/>
            <a:ext cx="4176464" cy="58006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6404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248347"/>
            <a:ext cx="8424936" cy="4204989"/>
          </a:xfrm>
        </p:spPr>
        <p:txBody>
          <a:bodyPr anchor="ctr"/>
          <a:lstStyle/>
          <a:p>
            <a:pPr>
              <a:lnSpc>
                <a:spcPct val="150000"/>
              </a:lnSpc>
            </a:pPr>
            <a:r>
              <a:rPr lang="cs-CZ" b="1" dirty="0" smtClean="0"/>
              <a:t>V minulosti </a:t>
            </a:r>
            <a:r>
              <a:rPr lang="cs-CZ" dirty="0" smtClean="0"/>
              <a:t>patronem </a:t>
            </a:r>
            <a:r>
              <a:rPr lang="cs-CZ" b="1" dirty="0" smtClean="0"/>
              <a:t>rytířů, vojáků, pevností </a:t>
            </a:r>
            <a:br>
              <a:rPr lang="cs-CZ" b="1" dirty="0" smtClean="0"/>
            </a:br>
            <a:r>
              <a:rPr lang="cs-CZ" b="1" dirty="0" smtClean="0"/>
              <a:t>a opevněných měst</a:t>
            </a:r>
            <a:r>
              <a:rPr lang="cs-CZ" dirty="0" smtClean="0"/>
              <a:t>.</a:t>
            </a:r>
          </a:p>
          <a:p>
            <a:pPr>
              <a:lnSpc>
                <a:spcPct val="150000"/>
              </a:lnSpc>
            </a:pPr>
            <a:r>
              <a:rPr lang="cs-CZ" dirty="0" smtClean="0"/>
              <a:t>Později také </a:t>
            </a:r>
            <a:r>
              <a:rPr lang="cs-CZ" b="1" dirty="0" smtClean="0"/>
              <a:t>kovářů, bednářů, zemědělců, horníků </a:t>
            </a:r>
            <a:br>
              <a:rPr lang="cs-CZ" b="1" dirty="0" smtClean="0"/>
            </a:br>
            <a:r>
              <a:rPr lang="cs-CZ" b="1" dirty="0" smtClean="0"/>
              <a:t>a artistů</a:t>
            </a:r>
            <a:r>
              <a:rPr lang="cs-CZ" dirty="0" smtClean="0"/>
              <a:t>.</a:t>
            </a:r>
          </a:p>
          <a:p>
            <a:pPr>
              <a:lnSpc>
                <a:spcPct val="150000"/>
              </a:lnSpc>
            </a:pPr>
            <a:r>
              <a:rPr lang="cs-CZ" b="1" dirty="0" smtClean="0"/>
              <a:t>Modlitby</a:t>
            </a:r>
            <a:r>
              <a:rPr lang="cs-CZ" dirty="0" smtClean="0"/>
              <a:t> k tomuto světci měly ochránit </a:t>
            </a:r>
            <a:r>
              <a:rPr lang="cs-CZ" b="1" dirty="0" smtClean="0"/>
              <a:t>dobytek a koně</a:t>
            </a:r>
            <a:r>
              <a:rPr lang="cs-CZ" dirty="0" smtClean="0"/>
              <a:t>.</a:t>
            </a:r>
          </a:p>
          <a:p>
            <a:pPr>
              <a:lnSpc>
                <a:spcPct val="150000"/>
              </a:lnSpc>
            </a:pPr>
            <a:r>
              <a:rPr lang="cs-CZ" dirty="0" smtClean="0"/>
              <a:t>Patron </a:t>
            </a:r>
            <a:r>
              <a:rPr lang="cs-CZ" b="1" dirty="0" smtClean="0"/>
              <a:t>skautů – symbolizuje statečnost a zmužilost.</a:t>
            </a:r>
            <a:endParaRPr lang="cs-CZ" dirty="0"/>
          </a:p>
        </p:txBody>
      </p:sp>
      <p:sp>
        <p:nvSpPr>
          <p:cNvPr id="3" name="Nadpis 2"/>
          <p:cNvSpPr>
            <a:spLocks noGrp="1"/>
          </p:cNvSpPr>
          <p:nvPr>
            <p:ph type="title"/>
          </p:nvPr>
        </p:nvSpPr>
        <p:spPr/>
        <p:txBody>
          <a:bodyPr/>
          <a:lstStyle/>
          <a:p>
            <a:r>
              <a:rPr lang="cs-CZ" dirty="0" smtClean="0"/>
              <a:t>Svatý Jiří - patron</a:t>
            </a:r>
            <a:endParaRPr lang="cs-CZ" dirty="0"/>
          </a:p>
        </p:txBody>
      </p:sp>
    </p:spTree>
    <p:extLst>
      <p:ext uri="{BB962C8B-B14F-4D97-AF65-F5344CB8AC3E}">
        <p14:creationId xmlns:p14="http://schemas.microsoft.com/office/powerpoint/2010/main" val="248253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arn(inVertical)">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barn(inVertical)">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barn(inVertical)">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barn(inVertical)">
                                      <p:cBhvr>
                                        <p:cTn id="2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1520" y="2248347"/>
            <a:ext cx="8640960" cy="4421013"/>
          </a:xfrm>
        </p:spPr>
        <p:txBody>
          <a:bodyPr/>
          <a:lstStyle/>
          <a:p>
            <a:r>
              <a:rPr lang="cs-CZ" dirty="0" smtClean="0"/>
              <a:t>Na svátek svatého Jiří bývá již znatelné </a:t>
            </a:r>
            <a:r>
              <a:rPr lang="cs-CZ" b="1" dirty="0" smtClean="0"/>
              <a:t>jaro</a:t>
            </a:r>
            <a:r>
              <a:rPr lang="cs-CZ" dirty="0" smtClean="0"/>
              <a:t>, louky </a:t>
            </a:r>
            <a:br>
              <a:rPr lang="cs-CZ" dirty="0" smtClean="0"/>
            </a:br>
            <a:r>
              <a:rPr lang="cs-CZ" dirty="0" smtClean="0"/>
              <a:t>a pastviny se zelenají. </a:t>
            </a:r>
            <a:r>
              <a:rPr lang="cs-CZ" b="1" dirty="0"/>
              <a:t>V</a:t>
            </a:r>
            <a:r>
              <a:rPr lang="cs-CZ" b="1" dirty="0" smtClean="0"/>
              <a:t> tento den se vyháněl dobytek poprvé slavnostně na pastvu</a:t>
            </a:r>
            <a:r>
              <a:rPr lang="cs-CZ" dirty="0" smtClean="0"/>
              <a:t>. Ještě než byl dobytek vypuštěn, musel být přepočítán.</a:t>
            </a:r>
          </a:p>
          <a:p>
            <a:r>
              <a:rPr lang="cs-CZ" b="1" dirty="0" smtClean="0"/>
              <a:t>První den koupání v přírodě</a:t>
            </a:r>
            <a:r>
              <a:rPr lang="cs-CZ" dirty="0" smtClean="0"/>
              <a:t>.</a:t>
            </a:r>
          </a:p>
          <a:p>
            <a:r>
              <a:rPr lang="cs-CZ" dirty="0" smtClean="0"/>
              <a:t>V tento den se také platila vrchnosti </a:t>
            </a:r>
            <a:r>
              <a:rPr lang="cs-CZ" b="1" dirty="0" smtClean="0"/>
              <a:t>první část nájmu </a:t>
            </a:r>
            <a:br>
              <a:rPr lang="cs-CZ" b="1" dirty="0" smtClean="0"/>
            </a:br>
            <a:r>
              <a:rPr lang="cs-CZ" dirty="0" smtClean="0"/>
              <a:t>za obdělávanou půdu – formou naturálií (obilí, peníze). Druhá splátka byla odváděna na podzim (svatý Havel).</a:t>
            </a:r>
          </a:p>
          <a:p>
            <a:r>
              <a:rPr lang="cs-CZ" b="1" dirty="0" smtClean="0"/>
              <a:t>Každoroční památná pouť na horu Říp </a:t>
            </a:r>
            <a:r>
              <a:rPr lang="cs-CZ" dirty="0" smtClean="0"/>
              <a:t>– vždy v neděli následující po tomto svátku.</a:t>
            </a:r>
            <a:endParaRPr lang="cs-CZ" dirty="0"/>
          </a:p>
        </p:txBody>
      </p:sp>
      <p:sp>
        <p:nvSpPr>
          <p:cNvPr id="3" name="Nadpis 2"/>
          <p:cNvSpPr>
            <a:spLocks noGrp="1"/>
          </p:cNvSpPr>
          <p:nvPr>
            <p:ph type="title"/>
          </p:nvPr>
        </p:nvSpPr>
        <p:spPr>
          <a:xfrm>
            <a:off x="107504" y="332656"/>
            <a:ext cx="8928992" cy="1224136"/>
          </a:xfrm>
        </p:spPr>
        <p:txBody>
          <a:bodyPr/>
          <a:lstStyle/>
          <a:p>
            <a:r>
              <a:rPr lang="cs-CZ" dirty="0" smtClean="0"/>
              <a:t>Svatý Jiří – zvyky</a:t>
            </a:r>
            <a:endParaRPr lang="cs-CZ" dirty="0"/>
          </a:p>
        </p:txBody>
      </p:sp>
    </p:spTree>
    <p:extLst>
      <p:ext uri="{BB962C8B-B14F-4D97-AF65-F5344CB8AC3E}">
        <p14:creationId xmlns:p14="http://schemas.microsoft.com/office/powerpoint/2010/main" val="1102213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2">
                                            <p:txEl>
                                              <p:pRg st="1" end="1"/>
                                            </p:txEl>
                                          </p:spTgt>
                                        </p:tgtEl>
                                        <p:attrNameLst>
                                          <p:attrName>style.visibility</p:attrName>
                                        </p:attrNameLst>
                                      </p:cBhvr>
                                      <p:to>
                                        <p:strVal val="visible"/>
                                      </p:to>
                                    </p:set>
                                    <p:anim calcmode="lin" valueType="num">
                                      <p:cBhvr>
                                        <p:cTn id="2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2">
                                            <p:txEl>
                                              <p:pRg st="3" end="3"/>
                                            </p:txEl>
                                          </p:spTgt>
                                        </p:tgtEl>
                                        <p:attrNameLst>
                                          <p:attrName>style.visibility</p:attrName>
                                        </p:attrNameLst>
                                      </p:cBhvr>
                                      <p:to>
                                        <p:strVal val="visible"/>
                                      </p:to>
                                    </p:set>
                                    <p:anim calcmode="lin" valueType="num">
                                      <p:cBhvr>
                                        <p:cTn id="3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958" y="674694"/>
            <a:ext cx="3672408" cy="2754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3429000"/>
            <a:ext cx="4002021" cy="3001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9374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000" fill="hold"/>
                                        <p:tgtEl>
                                          <p:spTgt spid="1027"/>
                                        </p:tgtEl>
                                        <p:attrNameLst>
                                          <p:attrName>ppt_w</p:attrName>
                                        </p:attrNameLst>
                                      </p:cBhvr>
                                      <p:tavLst>
                                        <p:tav tm="0">
                                          <p:val>
                                            <p:fltVal val="0"/>
                                          </p:val>
                                        </p:tav>
                                        <p:tav tm="100000">
                                          <p:val>
                                            <p:strVal val="#ppt_w"/>
                                          </p:val>
                                        </p:tav>
                                      </p:tavLst>
                                    </p:anim>
                                    <p:anim calcmode="lin" valueType="num">
                                      <p:cBhvr>
                                        <p:cTn id="16" dur="1000" fill="hold"/>
                                        <p:tgtEl>
                                          <p:spTgt spid="1027"/>
                                        </p:tgtEl>
                                        <p:attrNameLst>
                                          <p:attrName>ppt_h</p:attrName>
                                        </p:attrNameLst>
                                      </p:cBhvr>
                                      <p:tavLst>
                                        <p:tav tm="0">
                                          <p:val>
                                            <p:fltVal val="0"/>
                                          </p:val>
                                        </p:tav>
                                        <p:tav tm="100000">
                                          <p:val>
                                            <p:strVal val="#ppt_h"/>
                                          </p:val>
                                        </p:tav>
                                      </p:tavLst>
                                    </p:anim>
                                    <p:anim calcmode="lin" valueType="num">
                                      <p:cBhvr>
                                        <p:cTn id="17" dur="1000" fill="hold"/>
                                        <p:tgtEl>
                                          <p:spTgt spid="1027"/>
                                        </p:tgtEl>
                                        <p:attrNameLst>
                                          <p:attrName>style.rotation</p:attrName>
                                        </p:attrNameLst>
                                      </p:cBhvr>
                                      <p:tavLst>
                                        <p:tav tm="0">
                                          <p:val>
                                            <p:fltVal val="90"/>
                                          </p:val>
                                        </p:tav>
                                        <p:tav tm="100000">
                                          <p:val>
                                            <p:fltVal val="0"/>
                                          </p:val>
                                        </p:tav>
                                      </p:tavLst>
                                    </p:anim>
                                    <p:animEffect transition="in" filter="fade">
                                      <p:cBhvr>
                                        <p:cTn id="1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1520" y="2132856"/>
            <a:ext cx="8712968" cy="4608511"/>
          </a:xfrm>
        </p:spPr>
        <p:txBody>
          <a:bodyPr/>
          <a:lstStyle/>
          <a:p>
            <a:r>
              <a:rPr lang="cs-CZ" b="1" dirty="0" smtClean="0"/>
              <a:t>Aby byl dobytek zdravý a byl z něho co největší užitek </a:t>
            </a:r>
            <a:r>
              <a:rPr lang="cs-CZ" dirty="0" smtClean="0"/>
              <a:t>– každý kus byl při prvním výhonu ozdoben květinovým věncem, na kterém byly uvázány červené stuhy – </a:t>
            </a:r>
            <a:r>
              <a:rPr lang="cs-CZ" b="1" dirty="0" smtClean="0"/>
              <a:t>ochrana před uhranutím</a:t>
            </a:r>
            <a:r>
              <a:rPr lang="cs-CZ" dirty="0" smtClean="0"/>
              <a:t>.</a:t>
            </a:r>
          </a:p>
          <a:p>
            <a:r>
              <a:rPr lang="cs-CZ" dirty="0" smtClean="0"/>
              <a:t>Na svatého Jiří se </a:t>
            </a:r>
            <a:r>
              <a:rPr lang="cs-CZ" b="1" dirty="0" smtClean="0"/>
              <a:t>otevírá země, aby přijala sémě a poté vydávala plody</a:t>
            </a:r>
            <a:r>
              <a:rPr lang="cs-CZ" dirty="0" smtClean="0"/>
              <a:t>.</a:t>
            </a:r>
          </a:p>
          <a:p>
            <a:r>
              <a:rPr lang="cs-CZ" dirty="0" smtClean="0"/>
              <a:t>Po zimě z děr a úkrytů </a:t>
            </a:r>
            <a:r>
              <a:rPr lang="cs-CZ" b="1" dirty="0" smtClean="0"/>
              <a:t>vylézají hadi a štíři</a:t>
            </a:r>
            <a:r>
              <a:rPr lang="cs-CZ" dirty="0" smtClean="0"/>
              <a:t>, protože jsou ještě zesláblí, věřilo se, že v tento den nejsou ještě jedovatí.</a:t>
            </a:r>
          </a:p>
          <a:p>
            <a:r>
              <a:rPr lang="cs-CZ" dirty="0" smtClean="0"/>
              <a:t>Na svatého Jiří </a:t>
            </a:r>
            <a:r>
              <a:rPr lang="cs-CZ" b="1" dirty="0" smtClean="0"/>
              <a:t>poprvé zazpívá slavík</a:t>
            </a:r>
            <a:r>
              <a:rPr lang="cs-CZ" dirty="0" smtClean="0"/>
              <a:t>.</a:t>
            </a:r>
          </a:p>
          <a:p>
            <a:r>
              <a:rPr lang="cs-CZ" dirty="0" smtClean="0"/>
              <a:t>Peníz s vyobrazením svatého Jiří = oblíbený amulet, měl chránit majitele (myslivce, vojáky) před poraněním.</a:t>
            </a:r>
          </a:p>
        </p:txBody>
      </p:sp>
      <p:sp>
        <p:nvSpPr>
          <p:cNvPr id="3" name="Nadpis 2"/>
          <p:cNvSpPr>
            <a:spLocks noGrp="1"/>
          </p:cNvSpPr>
          <p:nvPr>
            <p:ph type="title"/>
          </p:nvPr>
        </p:nvSpPr>
        <p:spPr>
          <a:xfrm>
            <a:off x="688490" y="404664"/>
            <a:ext cx="7756263" cy="1152128"/>
          </a:xfrm>
        </p:spPr>
        <p:txBody>
          <a:bodyPr/>
          <a:lstStyle/>
          <a:p>
            <a:r>
              <a:rPr lang="cs-CZ" dirty="0" smtClean="0"/>
              <a:t>Svatý Jiří - </a:t>
            </a:r>
            <a:r>
              <a:rPr lang="cs-CZ" dirty="0"/>
              <a:t>pověry</a:t>
            </a:r>
          </a:p>
        </p:txBody>
      </p:sp>
    </p:spTree>
    <p:extLst>
      <p:ext uri="{BB962C8B-B14F-4D97-AF65-F5344CB8AC3E}">
        <p14:creationId xmlns:p14="http://schemas.microsoft.com/office/powerpoint/2010/main" val="34954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2">
                                            <p:txEl>
                                              <p:pRg st="1" end="1"/>
                                            </p:txEl>
                                          </p:spTgt>
                                        </p:tgtEl>
                                        <p:attrNameLst>
                                          <p:attrName>style.visibility</p:attrName>
                                        </p:attrNameLst>
                                      </p:cBhvr>
                                      <p:to>
                                        <p:strVal val="visible"/>
                                      </p:to>
                                    </p:set>
                                    <p:anim calcmode="lin" valueType="num">
                                      <p:cBhvr>
                                        <p:cTn id="2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2">
                                            <p:txEl>
                                              <p:pRg st="3" end="3"/>
                                            </p:txEl>
                                          </p:spTgt>
                                        </p:tgtEl>
                                        <p:attrNameLst>
                                          <p:attrName>style.visibility</p:attrName>
                                        </p:attrNameLst>
                                      </p:cBhvr>
                                      <p:to>
                                        <p:strVal val="visible"/>
                                      </p:to>
                                    </p:set>
                                    <p:anim calcmode="lin" valueType="num">
                                      <p:cBhvr>
                                        <p:cTn id="3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2">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0" nodeType="clickEffect">
                                  <p:stCondLst>
                                    <p:cond delay="0"/>
                                  </p:stCondLst>
                                  <p:childTnLst>
                                    <p:set>
                                      <p:cBhvr>
                                        <p:cTn id="45" dur="1" fill="hold">
                                          <p:stCondLst>
                                            <p:cond delay="0"/>
                                          </p:stCondLst>
                                        </p:cTn>
                                        <p:tgtEl>
                                          <p:spTgt spid="2">
                                            <p:txEl>
                                              <p:pRg st="4" end="4"/>
                                            </p:txEl>
                                          </p:spTgt>
                                        </p:tgtEl>
                                        <p:attrNameLst>
                                          <p:attrName>style.visibility</p:attrName>
                                        </p:attrNameLst>
                                      </p:cBhvr>
                                      <p:to>
                                        <p:strVal val="visible"/>
                                      </p:to>
                                    </p:set>
                                    <p:anim calcmode="lin" valueType="num">
                                      <p:cBhvr>
                                        <p:cTn id="46"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49"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0" y="571500"/>
            <a:ext cx="57150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9854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3528" y="2248347"/>
            <a:ext cx="8640959" cy="4421013"/>
          </a:xfrm>
        </p:spPr>
        <p:txBody>
          <a:bodyPr>
            <a:normAutofit/>
          </a:bodyPr>
          <a:lstStyle/>
          <a:p>
            <a:pPr marL="457200" indent="-457200">
              <a:lnSpc>
                <a:spcPct val="150000"/>
              </a:lnSpc>
              <a:buFont typeface="+mj-lt"/>
              <a:buAutoNum type="arabicParenR"/>
            </a:pPr>
            <a:r>
              <a:rPr lang="cs-CZ" dirty="0" smtClean="0"/>
              <a:t>Proč je svatý Jiří zobrazován jako rytíř bojující s drakem?</a:t>
            </a:r>
          </a:p>
          <a:p>
            <a:pPr marL="457200" indent="-457200">
              <a:lnSpc>
                <a:spcPct val="150000"/>
              </a:lnSpc>
              <a:buFont typeface="+mj-lt"/>
              <a:buAutoNum type="arabicParenR"/>
            </a:pPr>
            <a:r>
              <a:rPr lang="cs-CZ" dirty="0" smtClean="0"/>
              <a:t>Koho je svatý Jiří patronem?</a:t>
            </a:r>
          </a:p>
          <a:p>
            <a:pPr marL="457200" indent="-457200">
              <a:lnSpc>
                <a:spcPct val="150000"/>
              </a:lnSpc>
              <a:buFont typeface="+mj-lt"/>
              <a:buAutoNum type="arabicParenR"/>
            </a:pPr>
            <a:r>
              <a:rPr lang="cs-CZ" dirty="0" smtClean="0"/>
              <a:t>Které místo v ČR je spojeno s postavou svatého Jiří – konají se zde každoroční poutě?</a:t>
            </a:r>
          </a:p>
          <a:p>
            <a:pPr marL="457200" indent="-457200">
              <a:lnSpc>
                <a:spcPct val="150000"/>
              </a:lnSpc>
              <a:buFont typeface="+mj-lt"/>
              <a:buAutoNum type="arabicParenR"/>
            </a:pPr>
            <a:r>
              <a:rPr lang="cs-CZ" dirty="0" smtClean="0"/>
              <a:t>Jaký byl oblíbený amulet spojený s osobou sv. Jiří a před čím měl chránit?</a:t>
            </a:r>
          </a:p>
          <a:p>
            <a:pPr marL="457200" indent="-457200">
              <a:lnSpc>
                <a:spcPct val="150000"/>
              </a:lnSpc>
              <a:buFont typeface="+mj-lt"/>
              <a:buAutoNum type="arabicParenR"/>
            </a:pPr>
            <a:endParaRPr lang="cs-CZ" dirty="0"/>
          </a:p>
        </p:txBody>
      </p:sp>
      <p:sp>
        <p:nvSpPr>
          <p:cNvPr id="3" name="Nadpis 2"/>
          <p:cNvSpPr>
            <a:spLocks noGrp="1"/>
          </p:cNvSpPr>
          <p:nvPr>
            <p:ph type="title"/>
          </p:nvPr>
        </p:nvSpPr>
        <p:spPr/>
        <p:txBody>
          <a:bodyPr/>
          <a:lstStyle/>
          <a:p>
            <a:r>
              <a:rPr lang="cs-CZ" dirty="0" smtClean="0"/>
              <a:t>Opakování:</a:t>
            </a:r>
            <a:endParaRPr lang="cs-CZ" dirty="0"/>
          </a:p>
        </p:txBody>
      </p:sp>
    </p:spTree>
    <p:extLst>
      <p:ext uri="{BB962C8B-B14F-4D97-AF65-F5344CB8AC3E}">
        <p14:creationId xmlns:p14="http://schemas.microsoft.com/office/powerpoint/2010/main" val="147289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additive="base">
                                        <p:cTn id="2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additive="base">
                                        <p:cTn id="3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132857"/>
            <a:ext cx="8496943" cy="4392488"/>
          </a:xfrm>
        </p:spPr>
        <p:txBody>
          <a:bodyPr>
            <a:normAutofit fontScale="92500"/>
          </a:bodyPr>
          <a:lstStyle/>
          <a:p>
            <a:pPr marL="457200" indent="-457200">
              <a:lnSpc>
                <a:spcPct val="150000"/>
              </a:lnSpc>
              <a:buFont typeface="+mj-lt"/>
              <a:buAutoNum type="arabicParenR"/>
            </a:pPr>
            <a:r>
              <a:rPr lang="cs-CZ" dirty="0" smtClean="0"/>
              <a:t>Podle legendy o svatém Jiří – podobá se pohádce. Zachránil princeznu a lid před drakem.</a:t>
            </a:r>
          </a:p>
          <a:p>
            <a:pPr marL="457200" indent="-457200">
              <a:lnSpc>
                <a:spcPct val="150000"/>
              </a:lnSpc>
              <a:buFont typeface="+mj-lt"/>
              <a:buAutoNum type="arabicParenR"/>
            </a:pPr>
            <a:r>
              <a:rPr lang="cs-CZ" dirty="0" smtClean="0"/>
              <a:t>Patronem rytířů</a:t>
            </a:r>
            <a:r>
              <a:rPr lang="cs-CZ" dirty="0"/>
              <a:t>, vojáků, pevností </a:t>
            </a:r>
            <a:r>
              <a:rPr lang="cs-CZ" dirty="0" smtClean="0"/>
              <a:t>a </a:t>
            </a:r>
            <a:r>
              <a:rPr lang="cs-CZ" dirty="0"/>
              <a:t>opevněných </a:t>
            </a:r>
            <a:r>
              <a:rPr lang="cs-CZ" dirty="0" smtClean="0"/>
              <a:t>měst. Později kovářů</a:t>
            </a:r>
            <a:r>
              <a:rPr lang="cs-CZ" dirty="0"/>
              <a:t>, bednářů, zemědělců, horníků </a:t>
            </a:r>
            <a:br>
              <a:rPr lang="cs-CZ" dirty="0"/>
            </a:br>
            <a:r>
              <a:rPr lang="cs-CZ" dirty="0"/>
              <a:t>a </a:t>
            </a:r>
            <a:r>
              <a:rPr lang="cs-CZ" dirty="0" smtClean="0"/>
              <a:t>artistů. Patron skautů.</a:t>
            </a:r>
          </a:p>
          <a:p>
            <a:pPr marL="457200" indent="-457200">
              <a:lnSpc>
                <a:spcPct val="150000"/>
              </a:lnSpc>
              <a:buFont typeface="+mj-lt"/>
              <a:buAutoNum type="arabicParenR"/>
            </a:pPr>
            <a:r>
              <a:rPr lang="cs-CZ" dirty="0" smtClean="0"/>
              <a:t>Hora Říp.</a:t>
            </a:r>
          </a:p>
          <a:p>
            <a:pPr marL="457200" indent="-457200">
              <a:lnSpc>
                <a:spcPct val="150000"/>
              </a:lnSpc>
              <a:buFont typeface="+mj-lt"/>
              <a:buAutoNum type="arabicParenR"/>
            </a:pPr>
            <a:r>
              <a:rPr lang="cs-CZ" dirty="0"/>
              <a:t>Peníz s vyobrazením svatého Jiří </a:t>
            </a:r>
            <a:r>
              <a:rPr lang="cs-CZ" dirty="0" smtClean="0"/>
              <a:t>= </a:t>
            </a:r>
            <a:r>
              <a:rPr lang="cs-CZ" dirty="0"/>
              <a:t>měl chránit majitele (myslivce, vojáky) před poraněním.</a:t>
            </a:r>
          </a:p>
          <a:p>
            <a:pPr marL="457200" indent="-457200">
              <a:buFont typeface="+mj-lt"/>
              <a:buAutoNum type="arabicParenR"/>
            </a:pPr>
            <a:endParaRPr lang="cs-CZ" dirty="0"/>
          </a:p>
        </p:txBody>
      </p:sp>
      <p:sp>
        <p:nvSpPr>
          <p:cNvPr id="3" name="Nadpis 2"/>
          <p:cNvSpPr>
            <a:spLocks noGrp="1"/>
          </p:cNvSpPr>
          <p:nvPr>
            <p:ph type="title"/>
          </p:nvPr>
        </p:nvSpPr>
        <p:spPr/>
        <p:txBody>
          <a:bodyPr/>
          <a:lstStyle/>
          <a:p>
            <a:r>
              <a:rPr lang="cs-CZ" dirty="0" smtClean="0"/>
              <a:t>Řešení:</a:t>
            </a:r>
            <a:endParaRPr lang="cs-CZ" dirty="0"/>
          </a:p>
        </p:txBody>
      </p:sp>
    </p:spTree>
    <p:extLst>
      <p:ext uri="{BB962C8B-B14F-4D97-AF65-F5344CB8AC3E}">
        <p14:creationId xmlns:p14="http://schemas.microsoft.com/office/powerpoint/2010/main" val="3129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additive="base">
                                        <p:cTn id="2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additive="base">
                                        <p:cTn id="3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1520" y="2248347"/>
            <a:ext cx="8640959" cy="4276997"/>
          </a:xfrm>
        </p:spPr>
        <p:txBody>
          <a:bodyPr anchor="ctr">
            <a:normAutofit/>
          </a:bodyPr>
          <a:lstStyle/>
          <a:p>
            <a:r>
              <a:rPr lang="cs-CZ" dirty="0"/>
              <a:t>Výchova k občanství: učebnice vytvořená v souladu s RVP ZV. 3. vyd. Brno: Nová škola, 2012. ISBN 978-80-7289-367-6. </a:t>
            </a:r>
          </a:p>
          <a:p>
            <a:r>
              <a:rPr lang="cs-CZ" dirty="0"/>
              <a:t> Občanská výchova: učebnice pro ZŠ a víceletá gymnázia. 2. vyd. Plzeň: Fraus, 2009. ISBN 978-80-7238-886-8. </a:t>
            </a:r>
          </a:p>
          <a:p>
            <a:r>
              <a:rPr lang="cs-CZ" dirty="0"/>
              <a:t> ŠOTTNEROVÁ, Dagmar. Lidové tradice. 1. vyd. Olomouc: </a:t>
            </a:r>
            <a:r>
              <a:rPr lang="cs-CZ" dirty="0" err="1"/>
              <a:t>Rubico</a:t>
            </a:r>
            <a:r>
              <a:rPr lang="cs-CZ" dirty="0"/>
              <a:t>, 2009. ISBN 978-80-7346-096-9.</a:t>
            </a:r>
          </a:p>
          <a:p>
            <a:r>
              <a:rPr lang="cs-CZ" dirty="0"/>
              <a:t> VELEBNÁ, Eva a Karel MAJER. Lidové zvyky a obyčeje v křesťanském roce. 1. vyd. Praha: </a:t>
            </a:r>
            <a:r>
              <a:rPr lang="cs-CZ" dirty="0" err="1"/>
              <a:t>Albra</a:t>
            </a:r>
            <a:r>
              <a:rPr lang="cs-CZ" dirty="0"/>
              <a:t>, 1996. ISBN 250-030. </a:t>
            </a:r>
          </a:p>
          <a:p>
            <a:pPr marL="0" indent="0">
              <a:buNone/>
            </a:pPr>
            <a:endParaRPr lang="cs-CZ" dirty="0"/>
          </a:p>
        </p:txBody>
      </p:sp>
      <p:sp>
        <p:nvSpPr>
          <p:cNvPr id="3" name="Nadpis 2"/>
          <p:cNvSpPr>
            <a:spLocks noGrp="1"/>
          </p:cNvSpPr>
          <p:nvPr>
            <p:ph type="title"/>
          </p:nvPr>
        </p:nvSpPr>
        <p:spPr/>
        <p:txBody>
          <a:bodyPr/>
          <a:lstStyle/>
          <a:p>
            <a:r>
              <a:rPr lang="cs-CZ" dirty="0" smtClean="0"/>
              <a:t>Zdroje:</a:t>
            </a:r>
            <a:endParaRPr lang="cs-CZ" dirty="0"/>
          </a:p>
        </p:txBody>
      </p:sp>
    </p:spTree>
    <p:extLst>
      <p:ext uri="{BB962C8B-B14F-4D97-AF65-F5344CB8AC3E}">
        <p14:creationId xmlns:p14="http://schemas.microsoft.com/office/powerpoint/2010/main" val="390115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additive="base">
                                        <p:cTn id="2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additive="base">
                                        <p:cTn id="3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248347"/>
            <a:ext cx="8496943" cy="3877815"/>
          </a:xfrm>
        </p:spPr>
        <p:txBody>
          <a:bodyPr anchor="ctr">
            <a:normAutofit/>
          </a:bodyPr>
          <a:lstStyle/>
          <a:p>
            <a:pPr algn="ctr"/>
            <a:r>
              <a:rPr lang="cs-CZ" sz="2800" dirty="0" smtClean="0"/>
              <a:t> Obrázky uloženy s hypertextovými odkazy.</a:t>
            </a:r>
            <a:endParaRPr lang="cs-CZ" sz="2800" dirty="0"/>
          </a:p>
        </p:txBody>
      </p:sp>
      <p:sp>
        <p:nvSpPr>
          <p:cNvPr id="3" name="Nadpis 2"/>
          <p:cNvSpPr>
            <a:spLocks noGrp="1"/>
          </p:cNvSpPr>
          <p:nvPr>
            <p:ph type="title"/>
          </p:nvPr>
        </p:nvSpPr>
        <p:spPr/>
        <p:txBody>
          <a:bodyPr/>
          <a:lstStyle/>
          <a:p>
            <a:r>
              <a:rPr lang="cs-CZ" dirty="0" smtClean="0"/>
              <a:t>Zdroje obrázků:</a:t>
            </a:r>
            <a:endParaRPr lang="cs-CZ" dirty="0"/>
          </a:p>
        </p:txBody>
      </p:sp>
    </p:spTree>
    <p:extLst>
      <p:ext uri="{BB962C8B-B14F-4D97-AF65-F5344CB8AC3E}">
        <p14:creationId xmlns:p14="http://schemas.microsoft.com/office/powerpoint/2010/main" val="63412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vrdý obal">
  <a:themeElements>
    <a:clrScheme name="Tvrdý obal">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Tvrdý obal">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Tvrdý obal">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516</TotalTime>
  <Words>530</Words>
  <Application>Microsoft Office PowerPoint</Application>
  <PresentationFormat>Předvádění na obrazovce (4:3)</PresentationFormat>
  <Paragraphs>59</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Tvrdý obal</vt:lpstr>
      <vt:lpstr>Svatý Jiří</vt:lpstr>
      <vt:lpstr>Svatý Jiří</vt:lpstr>
      <vt:lpstr>Prezentace aplikace PowerPoint</vt:lpstr>
      <vt:lpstr>Metodika:</vt:lpstr>
      <vt:lpstr>Svatý Jiří – životopis</vt:lpstr>
      <vt:lpstr>Svatý Jiří - legenda</vt:lpstr>
      <vt:lpstr>Prezentace aplikace PowerPoint</vt:lpstr>
      <vt:lpstr>Svatý Jiří - patron</vt:lpstr>
      <vt:lpstr>Svatý Jiří – zvyky</vt:lpstr>
      <vt:lpstr>Prezentace aplikace PowerPoint</vt:lpstr>
      <vt:lpstr>Svatý Jiří - pověry</vt:lpstr>
      <vt:lpstr>Prezentace aplikace PowerPoint</vt:lpstr>
      <vt:lpstr>Opakování:</vt:lpstr>
      <vt:lpstr>Řešení:</vt:lpstr>
      <vt:lpstr>Zdroje:</vt:lpstr>
      <vt:lpstr>Zdroje obrázků:</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Svatý Jiří</dc:title>
  <dc:creator>Machová Alena</dc:creator>
  <cp:lastModifiedBy>Machová Alena</cp:lastModifiedBy>
  <cp:revision>44</cp:revision>
  <dcterms:created xsi:type="dcterms:W3CDTF">2013-04-22T20:08:53Z</dcterms:created>
  <dcterms:modified xsi:type="dcterms:W3CDTF">2013-04-30T10:19:42Z</dcterms:modified>
</cp:coreProperties>
</file>