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50" r:id="rId2"/>
  </p:sldMasterIdLst>
  <p:notesMasterIdLst>
    <p:notesMasterId r:id="rId27"/>
  </p:notesMasterIdLst>
  <p:sldIdLst>
    <p:sldId id="256" r:id="rId3"/>
    <p:sldId id="257" r:id="rId4"/>
    <p:sldId id="260" r:id="rId5"/>
    <p:sldId id="259" r:id="rId6"/>
    <p:sldId id="261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73" r:id="rId15"/>
    <p:sldId id="280" r:id="rId16"/>
    <p:sldId id="274" r:id="rId17"/>
    <p:sldId id="276" r:id="rId18"/>
    <p:sldId id="275" r:id="rId19"/>
    <p:sldId id="279" r:id="rId20"/>
    <p:sldId id="277" r:id="rId21"/>
    <p:sldId id="278" r:id="rId22"/>
    <p:sldId id="262" r:id="rId23"/>
    <p:sldId id="263" r:id="rId24"/>
    <p:sldId id="264" r:id="rId25"/>
    <p:sldId id="265" r:id="rId26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0"/>
    <p:restoredTop sz="94600"/>
  </p:normalViewPr>
  <p:slideViewPr>
    <p:cSldViewPr snapToGrid="0">
      <p:cViewPr>
        <p:scale>
          <a:sx n="76" d="100"/>
          <a:sy n="76" d="100"/>
        </p:scale>
        <p:origin x="-1206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3789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US"/>
          </a:p>
        </p:txBody>
      </p:sp>
      <p:sp>
        <p:nvSpPr>
          <p:cNvPr id="3789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3789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3789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3789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E94BFE84-FE36-4FA2-A7C6-B22CE624A8CE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161536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4BFE84-FE36-4FA2-A7C6-B22CE624A8CE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15130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4.xml"/><Relationship Id="rId1" Type="http://schemas.openxmlformats.org/officeDocument/2006/relationships/tags" Target="../tags/tag3.xml"/><Relationship Id="rId4" Type="http://schemas.openxmlformats.org/officeDocument/2006/relationships/image" Target="../media/image2.jpe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2.xml"/><Relationship Id="rId2" Type="http://schemas.openxmlformats.org/officeDocument/2006/relationships/tags" Target="../tags/tag8.xml"/><Relationship Id="rId1" Type="http://schemas.openxmlformats.org/officeDocument/2006/relationships/tags" Target="../tags/tag7.xml"/><Relationship Id="rId4" Type="http://schemas.openxmlformats.org/officeDocument/2006/relationships/image" Target="../media/image2.jpe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Pr>
        <a:blipFill dpi="0" rotWithShape="0">
          <a:blip r:embed="rId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ctrTitle"/>
            <p:custDataLst>
              <p:tags r:id="rId1"/>
            </p:custDataLst>
          </p:nvPr>
        </p:nvSpPr>
        <p:spPr>
          <a:xfrm>
            <a:off x="2701925" y="2130425"/>
            <a:ext cx="4800600" cy="1470025"/>
          </a:xfrm>
        </p:spPr>
        <p:txBody>
          <a:bodyPr/>
          <a:lstStyle>
            <a:lvl1pPr>
              <a:buClr>
                <a:srgbClr val="FFFFFF"/>
              </a:buClr>
              <a:defRPr/>
            </a:lvl1pPr>
          </a:lstStyle>
          <a:p>
            <a:pPr lvl="0"/>
            <a:r>
              <a:rPr lang="cs-CZ" noProof="0" smtClean="0"/>
              <a:t>Kliknutím lze upravit styl.</a:t>
            </a:r>
            <a:endParaRPr lang="en-US" noProof="0" smtClean="0"/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2701925" y="3886200"/>
            <a:ext cx="4114800" cy="1752600"/>
          </a:xfrm>
        </p:spPr>
        <p:txBody>
          <a:bodyPr/>
          <a:lstStyle>
            <a:lvl1pPr marL="0" indent="0">
              <a:buClr>
                <a:srgbClr val="FFFFFF"/>
              </a:buClr>
              <a:buFontTx/>
              <a:buNone/>
              <a:defRPr/>
            </a:lvl1pPr>
          </a:lstStyle>
          <a:p>
            <a:pPr lvl="0"/>
            <a:r>
              <a:rPr lang="cs-CZ" noProof="0" smtClean="0"/>
              <a:t>Kliknutím lze upravit styl předlohy.</a:t>
            </a:r>
            <a:endParaRPr lang="en-US" noProof="0" smtClean="0"/>
          </a:p>
        </p:txBody>
      </p:sp>
      <p:sp>
        <p:nvSpPr>
          <p:cNvPr id="20484" name="Rectangle 4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20485" name="Rectangle 5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20486" name="Rectangle 6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8CFB9572-D143-4014-8021-980B23A64E9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D7F738E-AC46-4A2A-BBC0-04B71C9E49AE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14494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79576B2-915D-4417-AE54-F072CE4017EE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74298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693988" y="1600200"/>
            <a:ext cx="30861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932488" y="1600200"/>
            <a:ext cx="3087687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D53EE67-E131-4C98-971F-45FF0992A47E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32459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08FC22E-8749-417A-8C0A-969AF2BAE551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0650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ED424ED-9424-4D57-8C1A-6BFF3F64B74B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74448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42AA49C-6310-4C61-909A-5FAC57F80404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96176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C03F941-602D-403D-8B76-D799222A71A0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96294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464B2B0-F005-4FC3-9174-AB89322C7B43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11250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FF68B5C-1DA8-4F7F-83F6-441C1335A46F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97968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439025" y="274638"/>
            <a:ext cx="158115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2693988" y="274638"/>
            <a:ext cx="4592637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6FAFC8-9E53-4A62-B263-817C784E8D7E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08532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0">
          <a:blip r:embed="rId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ChangeArrowheads="1"/>
          </p:cNvSpPr>
          <p:nvPr/>
        </p:nvSpPr>
        <p:spPr bwMode="auto">
          <a:xfrm>
            <a:off x="136525" y="136525"/>
            <a:ext cx="8866188" cy="6581775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ctrTitle"/>
            <p:custDataLst>
              <p:tags r:id="rId1"/>
            </p:custDataLst>
          </p:nvPr>
        </p:nvSpPr>
        <p:spPr>
          <a:xfrm>
            <a:off x="455613" y="2130425"/>
            <a:ext cx="7313612" cy="1470025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 noProof="0" smtClean="0"/>
              <a:t>Click to edit Master title style</a:t>
            </a:r>
          </a:p>
        </p:txBody>
      </p:sp>
      <p:sp>
        <p:nvSpPr>
          <p:cNvPr id="27652" name="Rectangle 4"/>
          <p:cNvSpPr>
            <a:spLocks noGrp="1" noChangeArrowheads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455613" y="3886200"/>
            <a:ext cx="7313612" cy="1752600"/>
          </a:xfrm>
        </p:spPr>
        <p:txBody>
          <a:bodyPr/>
          <a:lstStyle>
            <a:lvl1pPr marL="0" indent="0">
              <a:buClr>
                <a:srgbClr val="FFFFFF"/>
              </a:buClr>
              <a:buFontTx/>
              <a:buNone/>
              <a:defRPr/>
            </a:lvl1pPr>
          </a:lstStyle>
          <a:p>
            <a:pPr lvl="0"/>
            <a:r>
              <a:rPr lang="en-US" noProof="0" smtClean="0"/>
              <a:t>Click to edit Master subtitle style</a:t>
            </a:r>
          </a:p>
        </p:txBody>
      </p:sp>
      <p:sp>
        <p:nvSpPr>
          <p:cNvPr id="27653" name="Rectangle 5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27654" name="Rectangle 6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27655" name="Rectangle 7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2082D8A8-6DB0-47DD-9828-045E3545D21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AA7F6F4-D4C3-4BA5-AFC4-A84CDADD9D05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435096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A9AB897-D2D6-4328-9286-DF36F7FCFC22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742939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5613" y="1600200"/>
            <a:ext cx="4037012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5025" y="1600200"/>
            <a:ext cx="4037013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85E48B6-6B26-457C-B967-227E91565FBE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007777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2D76350-0762-4A18-BA45-005FEE08BA2A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683059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CF01A7-5088-4B74-B3E0-1D241F6E1D76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375762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7808E60-9D02-446D-8861-5A8EF68CABBA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156021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AA56C5B-BDF9-471D-9A26-5693F74DC7D7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35650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AD73384-B4F3-4DF0-BE1E-ADA3B74C85CA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43487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68B3474-B12F-4542-BDE6-BADDC38F28B8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553873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6225" y="274638"/>
            <a:ext cx="2055813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5613" y="274638"/>
            <a:ext cx="6018212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BFEC82-14C0-45C6-8530-62E7195C2B79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86003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ags" Target="../tags/tag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ags" Target="../tags/tag2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ags" Target="../tags/tag5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tags" Target="../tags/tag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  <p:custDataLst>
              <p:tags r:id="rId13"/>
            </p:custDataLst>
          </p:nvPr>
        </p:nvSpPr>
        <p:spPr bwMode="auto">
          <a:xfrm>
            <a:off x="2703513" y="274638"/>
            <a:ext cx="6316662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7AA1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  <p:custDataLst>
              <p:tags r:id="rId14"/>
            </p:custDataLst>
          </p:nvPr>
        </p:nvSpPr>
        <p:spPr bwMode="auto">
          <a:xfrm>
            <a:off x="2693988" y="1600200"/>
            <a:ext cx="6326187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7AA1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9AAFB05C-E82C-4757-B132-3C6EBC5B06B7}" type="slidenum">
              <a:rPr lang="en-US"/>
              <a:pPr/>
              <a:t>‹#›</a:t>
            </a:fld>
            <a:endParaRPr lang="en-US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49" r:id="rId1"/>
    <p:sldLayoutId id="2147483652" r:id="rId2"/>
    <p:sldLayoutId id="2147483653" r:id="rId3"/>
    <p:sldLayoutId id="2147483654" r:id="rId4"/>
    <p:sldLayoutId id="2147483655" r:id="rId5"/>
    <p:sldLayoutId id="2147483656" r:id="rId6"/>
    <p:sldLayoutId id="2147483657" r:id="rId7"/>
    <p:sldLayoutId id="2147483658" r:id="rId8"/>
    <p:sldLayoutId id="2147483659" r:id="rId9"/>
    <p:sldLayoutId id="2147483660" r:id="rId10"/>
    <p:sldLayoutId id="2147483661" r:id="rId11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  <a:cs typeface="Arial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  <a:cs typeface="Arial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  <a:cs typeface="Arial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  <a:cs typeface="Arial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  <a:cs typeface="Arial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  <a:cs typeface="Arial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  <a:cs typeface="Arial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  <a:cs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ChangeArrowheads="1"/>
          </p:cNvSpPr>
          <p:nvPr/>
        </p:nvSpPr>
        <p:spPr bwMode="auto">
          <a:xfrm>
            <a:off x="136525" y="136525"/>
            <a:ext cx="8866188" cy="6581775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title"/>
            <p:custDataLst>
              <p:tags r:id="rId13"/>
            </p:custDataLst>
          </p:nvPr>
        </p:nvSpPr>
        <p:spPr bwMode="auto">
          <a:xfrm>
            <a:off x="455613" y="274638"/>
            <a:ext cx="8226425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7AA1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26628" name="Rectangle 4"/>
          <p:cNvSpPr>
            <a:spLocks noGrp="1" noChangeArrowheads="1"/>
          </p:cNvSpPr>
          <p:nvPr>
            <p:ph type="body" idx="1"/>
            <p:custDataLst>
              <p:tags r:id="rId14"/>
            </p:custDataLst>
          </p:nvPr>
        </p:nvSpPr>
        <p:spPr bwMode="auto">
          <a:xfrm>
            <a:off x="455613" y="1600200"/>
            <a:ext cx="8226425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7AA1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26629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26630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26631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1A790797-2B17-4F88-80FF-0818A19E9721}" type="slidenum">
              <a:rPr lang="en-US"/>
              <a:pPr/>
              <a:t>‹#›</a:t>
            </a:fld>
            <a:endParaRPr lang="en-US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5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fontAlgn="base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</a:defRPr>
      </a:lvl2pPr>
      <a:lvl3pPr algn="l" rtl="0" fontAlgn="base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</a:defRPr>
      </a:lvl3pPr>
      <a:lvl4pPr algn="l" rtl="0" fontAlgn="base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</a:defRPr>
      </a:lvl4pPr>
      <a:lvl5pPr algn="l" rtl="0" fontAlgn="base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www.google.cz/search?hl=cs&amp;site=imghp&amp;tbm=isch&amp;source=hp&amp;biw=1366&amp;bih=667&amp;q=Beltine&amp;oq=Beltine&amp;gs_l=img.12..0l2j0i24l8.2042.4403.0.7066.7.7.0.0.0.0.122.617.6j1.7.0...0.0...1ac.1.11.img.VleOgNdjQ0c#hl=cs&amp;site=imghp&amp;tbm=isch&amp;sa=1&amp;q=Petrovy+kameny&amp;oq=Petrovy+kameny&amp;gs_l=img.3..0j0i24l4.1988.7006.6.7911.20.2.13.5.7.1.94.172.2.2.0...0.0...1c.1.11.img.8z2PaYXQ28I&amp;bav=on.2,or.r_qf.&amp;bvm=bv.45645796,d.Yms&amp;fp=31945b6d1b26292f&amp;biw=1366&amp;bih=667&amp;imgrc=Z3-UNWGCFNqHEM%3A%3BwRIC9U1pp7soNM%3Bhttp%253A%252F%252Fwww.brnenka.net%252Ffoto%252Fpetrovi_kameny.jpg%3Bhttp%253A%252F%252Fwww.brnenka.net%252F%3B800%3B600" TargetMode="External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www.google.cz/search?hl=cs&amp;site=imghp&amp;tbm=isch&amp;source=hp&amp;biw=1366&amp;bih=667&amp;q=svat%C3%BD+Filip&amp;oq=svat%C3%BD+Filip&amp;gs_l=img.12..0j0i24l4.1279.10311.0.12683.11.7.0.4.4.0.94.625.7.7.0...0.0...1ac.1.11.img.rxfqVCqBXGY#hl=cs&amp;site=imghp&amp;tbm=isch&amp;sa=1&amp;q=Svat%C3%A1+inkvizice&amp;oq=Svat%C3%A1+inkvizice&amp;gs_l=img.3..0i24.774642.788916.10.789306.42.14.1.8.9.2.358.1263.0j7j0j1.8.0...0.0...1c.1.11.img.BX_cpDYvaqA&amp;bav=on.2,or.r_qf.&amp;bvm=bv.45921128,d.Yms&amp;fp=32bbf73cb675e4bb&amp;biw=1366&amp;bih=667&amp;imgrc=dRBt0NMBg1RJlM%3A%3BGKhMdCWLlqfm8M%3Bhttp%253A%252F%252Fnd01.jxs.cz%252F964%252F051%252Fc17477c93e_29737917_o2.jpg%3Bhttp%253A%252F%252Fmaya-mysteria.blog.cz%252F0806%252Finkvizice%3B361%3B300" TargetMode="External"/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search?hl=cs&amp;site=imghp&amp;tbm=isch&amp;source=hp&amp;biw=1366&amp;bih=667&amp;q=svat%C3%BD+Filip&amp;oq=svat%C3%BD+Filip&amp;gs_l=img.12..0j0i24l4.1279.10311.0.12683.11.7.0.4.4.0.94.625.7.7.0...0.0...1ac.1.11.img.rxfqVCqBXGY#hl=cs&amp;site=imghp&amp;tbm=isch&amp;sa=1&amp;q=Kladivo+na+%C4%8Darod%C4%9Bjnice&amp;oq=Kladivo+na+%C4%8Darod%C4%9Bjnice&amp;gs_l=img.12..0l3j0i24l7.313307.316537.4.318752.11.11.0.0.0.0.156.1248.2j9.11.0...0.0...1c.1.11.img.xTyXJ5BVQM8&amp;bav=on.2,or.r_qf.&amp;bvm=bv.45921128,d.Yms&amp;fp=32bbf73cb675e4bb&amp;biw=1366&amp;bih=667&amp;imgrc=X7eD4lGl8sh-OM%3A%3BNiXS72B41j5TjM%3Bhttp%253A%252F%252Fwww.antikvariat-bohumin.cz%252Fimages_zbozi%252F939_1_big.jpg%3Bhttp%253A%252F%252Fwww.antikvariat-bohumin.cz%252Fcz%252Fknihy%252Fhistorie-ceska%252F939-kladivo-na-carodejnice.html%3B579%3B720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6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www.google.cz/search?hl=cs&amp;site=imghp&amp;tbm=isch&amp;source=hp&amp;biw=1366&amp;bih=667&amp;q=svat%C3%BD+Filip&amp;oq=svat%C3%BD+Filip&amp;gs_l=img.12..0j0i24l4.1279.10311.0.12683.11.7.0.4.4.0.94.625.7.7.0...0.0...1ac.1.11.img.rxfqVCqBXGY#hl=cs&amp;site=imghp&amp;tbm=isch&amp;sa=1&amp;q=Kladivo+na+%C4%8Darod%C4%9Bjnice+kniha&amp;oq=Kladivo+na+%C4%8Darod%C4%9Bjnice+kniha&amp;gs_l=img.3..0j0i24l4.7566.7941.8.8814.2.0.0.2.2.0.0.0..0.0...0.0...1c.1.11.img.hgj4agxhPsU&amp;bav=on.2,or.r_qf.&amp;bvm=bv.45921128,d.Yms&amp;fp=32bbf73cb675e4bb&amp;biw=1366&amp;bih=667&amp;imgrc=4FxqGqOFum2SrM%3A%3BIs81qQMs2PPNuM%3Bhttp%253A%252F%252Ffiles.zdendaslezak.webnode.cz%252F200000428-8c8d18d863%252Fkladivo%252520na%252520%25C4%258Darod%25C4%259Bjnice.jpg%3Bhttp%253A%252F%252Fzdendaslezak.webnode.cz%252Fhudba%252Fkniha%252F%3B228%3B350" TargetMode="Externa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8.png"/><Relationship Id="rId4" Type="http://schemas.openxmlformats.org/officeDocument/2006/relationships/hyperlink" Target="http://www.google.cz/search?hl=cs&amp;site=imghp&amp;tbm=isch&amp;source=hp&amp;biw=1366&amp;bih=667&amp;q=svat%C3%BD+Filip&amp;oq=svat%C3%BD+Filip&amp;gs_l=img.12..0j0i24l4.1279.10311.0.12683.11.7.0.4.4.0.94.625.7.7.0...0.0...1ac.1.11.img.rxfqVCqBXGY#hl=cs&amp;site=imghp&amp;tbm=isch&amp;sa=1&amp;q=Kladivo+na+%C4%8Darod%C4%9Bjnice+kniha&amp;oq=Kladivo+na+%C4%8Darod%C4%9Bjnice+kniha&amp;gs_l=img.3..0j0i24l4.7566.7941.8.8814.2.0.0.2.2.0.0.0..0.0...0.0...1c.1.11.img.hgj4agxhPsU&amp;bav=on.2,or.r_qf.&amp;bvm=bv.45921128,d.Yms&amp;fp=32bbf73cb675e4bb&amp;biw=1366&amp;bih=667&amp;imgrc=5TOIWlXsseeIYM%3A%3BBerwXo696TOTOM%3Bhttp%253A%252F%252Fwww.historieweb.cz%252Fsites%252Fdefault%252Ffiles%252Fstyles%252Fobrazek_v_textu_600%252Fpublic%252Fobrazky%252F2012%252F06%252F04%252Fobal-filmu.jpg%3Bhttp%253A%252F%252Fwww.historieweb.cz%252Fkladivo-na-carodejnice%3B600%3B642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://www.google.cz/search?hl=cs&amp;site=imghp&amp;tbm=isch&amp;source=hp&amp;biw=1366&amp;bih=667&amp;q=svat%C3%BD+Filip&amp;oq=svat%C3%BD+Filip&amp;gs_l=img.12..0j0i24l4.1279.10311.0.12683.11.7.0.4.4.0.94.625.7.7.0...0.0...1ac.1.11.img.rxfqVCqBXGY#hl=cs&amp;site=imghp&amp;tbm=isch&amp;sa=1&amp;q=Kladivo+na+%C4%8Darod%C4%9Bjnice+kniha&amp;oq=Kladivo+na+%C4%8Darod%C4%9Bjnice+kniha&amp;gs_l=img.3..0j0i24l4.7566.7941.8.8814.2.0.0.2.2.0.0.0..0.0...0.0...1c.1.11.img.hgj4agxhPsU&amp;bav=on.2,or.r_qf.&amp;bvm=bv.45921128,d.Yms&amp;fp=32bbf73cb675e4bb&amp;biw=1366&amp;bih=667&amp;imgrc=SEnGkPPa4LSctM%3A%3BF75CxrTsLeDNdM%3Bhttp%253A%252F%252Fupload.wikimedia.org%252Fwikipedia%252Fcommons%252Fa%252Fac%252FVelke_Losiny_chateau_1.jpg%3Bhttp%253A%252F%252Fwww.ehf.cz%252Ffilmy.php%253Fid%253D11283%3B2048%3B1536" TargetMode="External"/><Relationship Id="rId1" Type="http://schemas.openxmlformats.org/officeDocument/2006/relationships/slideLayout" Target="../slideLayouts/slideLayout18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://www.google.cz/search?hl=cs&amp;site=imghp&amp;tbm=isch&amp;source=hp&amp;biw=1366&amp;bih=667&amp;q=svat%C3%BD+Filip&amp;oq=svat%C3%BD+Filip&amp;gs_l=img.12..0j0i24l4.1279.10311.0.12683.11.7.0.4.4.0.94.625.7.7.0...0.0...1ac.1.11.img.rxfqVCqBXGY#hl=cs&amp;site=imghp&amp;tbm=isch&amp;sa=1&amp;q=Kladivo+na+%C4%8Darod%C4%9Bjnice+kniha&amp;oq=Kladivo+na+%C4%8Darod%C4%9Bjnice+kniha&amp;gs_l=img.3..0j0i24l4.7566.7941.8.8814.2.0.0.2.2.0.0.0..0.0...0.0...1c.1.11.img.hgj4agxhPsU&amp;bav=on.2,or.r_qf.&amp;bvm=bv.45921128,d.Yms&amp;fp=32bbf73cb675e4bb&amp;biw=1366&amp;bih=667&amp;imgrc=SEnGkPPa4LSctM%3A%3BF75CxrTsLeDNdM%3Bhttp%253A%252F%252Fupload.wikimedia.org%252Fwikipedia%252Fcommons%252Fa%252Fac%252FVelke_Losiny_chateau_1.jpg%3Bhttp%253A%252F%252Fwww.ehf.cz%252Ffilmy.php%253Fid%253D11283%3B2048%3B1536" TargetMode="External"/><Relationship Id="rId1" Type="http://schemas.openxmlformats.org/officeDocument/2006/relationships/slideLayout" Target="../slideLayouts/slideLayout18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513566" y="475989"/>
            <a:ext cx="8154444" cy="2167003"/>
          </a:xfrm>
        </p:spPr>
        <p:txBody>
          <a:bodyPr/>
          <a:lstStyle/>
          <a:p>
            <a:pPr algn="ctr"/>
            <a:r>
              <a:rPr lang="cs-CZ" sz="4800" dirty="0" smtClean="0">
                <a:latin typeface="Planet Benson 2" pitchFamily="2" charset="0"/>
              </a:rPr>
              <a:t>Svatý Filip a Jakub – Pálení čarodějnic</a:t>
            </a:r>
            <a:endParaRPr lang="cs-CZ" sz="4800" dirty="0">
              <a:latin typeface="Planet Benson 2" pitchFamily="2" charset="0"/>
            </a:endParaRPr>
          </a:p>
        </p:txBody>
      </p:sp>
      <p:sp>
        <p:nvSpPr>
          <p:cNvPr id="5017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039660" y="3911252"/>
            <a:ext cx="7039627" cy="1752600"/>
          </a:xfrm>
        </p:spPr>
        <p:txBody>
          <a:bodyPr anchor="ctr"/>
          <a:lstStyle/>
          <a:p>
            <a:pPr algn="ctr"/>
            <a:r>
              <a:rPr lang="cs-CZ" sz="3600" b="1" dirty="0" smtClean="0">
                <a:latin typeface="Curlz MT" pitchFamily="82" charset="0"/>
              </a:rPr>
              <a:t>Rok v jeho proměnách a slavnostech</a:t>
            </a:r>
            <a:endParaRPr lang="cs-CZ" sz="3600" b="1" dirty="0">
              <a:latin typeface="Curlz MT" pitchFamily="8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01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01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017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0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0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0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0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178" grpId="0"/>
      <p:bldP spid="50179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>
          <a:xfrm>
            <a:off x="2267211" y="274638"/>
            <a:ext cx="6752964" cy="1143000"/>
          </a:xfrm>
        </p:spPr>
        <p:txBody>
          <a:bodyPr/>
          <a:lstStyle/>
          <a:p>
            <a:pPr algn="ctr"/>
            <a:r>
              <a:rPr lang="cs-CZ" dirty="0" smtClean="0">
                <a:latin typeface="Planet Benson 2" pitchFamily="2" charset="0"/>
              </a:rPr>
              <a:t>Svatý Filip a Jakub – Pálení čarodějnic</a:t>
            </a:r>
            <a:endParaRPr lang="cs-CZ" dirty="0"/>
          </a:p>
        </p:txBody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63672" y="1600200"/>
            <a:ext cx="8292230" cy="4525963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Základní škola Choltice, okres Pardubice – „Učíme se pro život“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Šablona: č. III/2 Inovace a zkvalitnění výuky pomocí ICT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Pořadové číslo: 56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Autor: Machová Alena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Ověření ve výuce: 6. třída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Datum ověření: 30. 4. 2013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12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2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12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12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12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12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12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12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12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12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12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12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12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12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0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3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0300" y="1539874"/>
            <a:ext cx="6883400" cy="3408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453249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73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413358" y="274638"/>
            <a:ext cx="8292231" cy="1143000"/>
          </a:xfrm>
        </p:spPr>
        <p:txBody>
          <a:bodyPr anchor="ctr"/>
          <a:lstStyle/>
          <a:p>
            <a:pPr algn="ctr"/>
            <a:r>
              <a:rPr lang="cs-CZ" sz="6000" dirty="0" smtClean="0">
                <a:latin typeface="Arial Black" pitchFamily="34" charset="0"/>
              </a:rPr>
              <a:t>Metodika:</a:t>
            </a:r>
            <a:endParaRPr lang="cs-CZ" sz="6000" dirty="0">
              <a:latin typeface="Arial Black" pitchFamily="34" charset="0"/>
            </a:endParaRPr>
          </a:p>
        </p:txBody>
      </p:sp>
      <p:sp>
        <p:nvSpPr>
          <p:cNvPr id="532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63047" y="1600200"/>
            <a:ext cx="8655485" cy="4525963"/>
          </a:xfrm>
        </p:spPr>
        <p:txBody>
          <a:bodyPr/>
          <a:lstStyle/>
          <a:p>
            <a:r>
              <a:rPr lang="cs-CZ" dirty="0" smtClean="0"/>
              <a:t>Žákům promítneme prezentaci, kterou lze doplnit vlastním výkladem.</a:t>
            </a:r>
          </a:p>
          <a:p>
            <a:r>
              <a:rPr lang="cs-CZ" dirty="0" smtClean="0"/>
              <a:t>Z prezentace vybereme několik nejdůležitějších poznámek jako zápis. </a:t>
            </a:r>
          </a:p>
          <a:p>
            <a:r>
              <a:rPr lang="cs-CZ" dirty="0" smtClean="0"/>
              <a:t>Pro kontrolu pozornosti žáků při výkladu je určen závěrečný test.</a:t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/>
              <a:t>Cíl: Žáci by měli porozumět novým pojmům, seznámit se s historií.</a:t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/>
              <a:t>Klíčová slova: historie, tradice, sabat, slet, pověry, inkvizice.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32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32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32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532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532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532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532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532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0" grpId="0"/>
      <p:bldP spid="53251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5613" y="463462"/>
            <a:ext cx="8226425" cy="851771"/>
          </a:xfrm>
        </p:spPr>
        <p:txBody>
          <a:bodyPr anchor="ctr"/>
          <a:lstStyle/>
          <a:p>
            <a:pPr algn="ctr"/>
            <a:r>
              <a:rPr lang="cs-CZ" dirty="0" smtClean="0">
                <a:latin typeface="Arial Black" pitchFamily="34" charset="0"/>
              </a:rPr>
              <a:t/>
            </a:r>
            <a:br>
              <a:rPr lang="cs-CZ" dirty="0" smtClean="0">
                <a:latin typeface="Arial Black" pitchFamily="34" charset="0"/>
              </a:rPr>
            </a:br>
            <a:r>
              <a:rPr lang="cs-CZ" dirty="0" smtClean="0">
                <a:latin typeface="Arial Black" pitchFamily="34" charset="0"/>
              </a:rPr>
              <a:t>Svatý Filip a svatý Jakub </a:t>
            </a:r>
            <a:br>
              <a:rPr lang="cs-CZ" dirty="0" smtClean="0">
                <a:latin typeface="Arial Black" pitchFamily="34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38828" y="1600201"/>
            <a:ext cx="7853820" cy="4061564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Svatý Filip i svatý Jakub – oba světci, byli Ježíšovými učedníky. Protože hlásali a šířili jeho učení, byli pronásledováni a zabiti. 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Filip byl ukamenován na kříži. 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 smtClean="0"/>
              <a:t>Jakub byl shozen z hradeb v Jeruzalémě – odmítl prohlásit Ježíše za podvodníka.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88305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 algn="ctr"/>
            <a:r>
              <a:rPr lang="cs-CZ" sz="6000" dirty="0" smtClean="0">
                <a:latin typeface="Arial Black" pitchFamily="34" charset="0"/>
              </a:rPr>
              <a:t>Filipojakubská noc</a:t>
            </a:r>
            <a:endParaRPr lang="cs-CZ" sz="6000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Lidový zvyk, který nemá s osobami svatého Filipa </a:t>
            </a:r>
            <a:br>
              <a:rPr lang="cs-CZ" dirty="0" smtClean="0"/>
            </a:br>
            <a:r>
              <a:rPr lang="cs-CZ" dirty="0" smtClean="0"/>
              <a:t>a Jakuba nic společného, jen to, že se provádí v noci </a:t>
            </a:r>
            <a:br>
              <a:rPr lang="cs-CZ" dirty="0" smtClean="0"/>
            </a:br>
            <a:r>
              <a:rPr lang="cs-CZ" dirty="0" smtClean="0"/>
              <a:t>z 30. dubna na 1. května.</a:t>
            </a:r>
          </a:p>
          <a:p>
            <a:r>
              <a:rPr lang="cs-CZ" dirty="0" smtClean="0"/>
              <a:t>Kořeny tohoto zvyku sahají do </a:t>
            </a:r>
            <a:r>
              <a:rPr lang="cs-CZ" b="1" dirty="0" smtClean="0"/>
              <a:t>středověku</a:t>
            </a:r>
            <a:r>
              <a:rPr lang="cs-CZ" dirty="0" smtClean="0"/>
              <a:t> – lidé věřili, že zlé a nečisté síly bývají v tuto noc nejmocnější.</a:t>
            </a:r>
          </a:p>
          <a:p>
            <a:r>
              <a:rPr lang="cs-CZ" b="1" dirty="0" smtClean="0"/>
              <a:t>Symbolem</a:t>
            </a:r>
            <a:r>
              <a:rPr lang="cs-CZ" dirty="0" smtClean="0"/>
              <a:t> těchto sil = </a:t>
            </a:r>
            <a:r>
              <a:rPr lang="cs-CZ" b="1" dirty="0" smtClean="0"/>
              <a:t>ďábel</a:t>
            </a:r>
            <a:r>
              <a:rPr lang="cs-CZ" dirty="0" smtClean="0"/>
              <a:t>. Ten prostřednictvím svých pomocníků – čarodějnic a čarodějů – škodil lidem.</a:t>
            </a:r>
          </a:p>
          <a:p>
            <a:r>
              <a:rPr lang="cs-CZ" b="1" dirty="0" smtClean="0"/>
              <a:t>Čarodějnice = </a:t>
            </a:r>
            <a:r>
              <a:rPr lang="cs-CZ" dirty="0" smtClean="0"/>
              <a:t>ohyzdné stařeny přinášející zlo. </a:t>
            </a:r>
            <a:br>
              <a:rPr lang="cs-CZ" dirty="0" smtClean="0"/>
            </a:br>
            <a:r>
              <a:rPr lang="cs-CZ" dirty="0" smtClean="0"/>
              <a:t>Za čarodějnice byly také považovány ženy, které měly určité vědomosti – porodní báby, vědmy, léčitelky</a:t>
            </a:r>
            <a:r>
              <a:rPr lang="cs-CZ" dirty="0"/>
              <a:t>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i kořenářky.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489803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 algn="ctr"/>
            <a:r>
              <a:rPr lang="cs-CZ" sz="4800" dirty="0" smtClean="0">
                <a:latin typeface="Arial Black" pitchFamily="34" charset="0"/>
              </a:rPr>
              <a:t>Jiné názvy pro tuto noc</a:t>
            </a:r>
            <a:endParaRPr lang="cs-CZ" sz="4800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5613" y="1600200"/>
            <a:ext cx="8226425" cy="4825652"/>
          </a:xfrm>
        </p:spPr>
        <p:txBody>
          <a:bodyPr/>
          <a:lstStyle/>
          <a:p>
            <a:r>
              <a:rPr lang="cs-CZ" b="1" dirty="0" err="1" smtClean="0"/>
              <a:t>Walpuržina</a:t>
            </a:r>
            <a:r>
              <a:rPr lang="cs-CZ" b="1" dirty="0" smtClean="0"/>
              <a:t> noc = </a:t>
            </a:r>
            <a:r>
              <a:rPr lang="cs-CZ" dirty="0" smtClean="0"/>
              <a:t>tento název vznikl ve středověku. Čarodějnice se shromažďovaly na hoře </a:t>
            </a:r>
            <a:r>
              <a:rPr lang="cs-CZ" dirty="0" err="1" smtClean="0"/>
              <a:t>Brocken</a:t>
            </a:r>
            <a:r>
              <a:rPr lang="cs-CZ" dirty="0" smtClean="0"/>
              <a:t> v Německu, u hrobu svaté </a:t>
            </a:r>
            <a:r>
              <a:rPr lang="cs-CZ" dirty="0" err="1" smtClean="0"/>
              <a:t>Walpurgy</a:t>
            </a:r>
            <a:r>
              <a:rPr lang="cs-CZ" dirty="0" smtClean="0"/>
              <a:t>. </a:t>
            </a:r>
            <a:br>
              <a:rPr lang="cs-CZ" dirty="0" smtClean="0"/>
            </a:br>
            <a:r>
              <a:rPr lang="cs-CZ" b="1" dirty="0" err="1" smtClean="0"/>
              <a:t>Walpurga</a:t>
            </a:r>
            <a:r>
              <a:rPr lang="cs-CZ" b="1" dirty="0" smtClean="0"/>
              <a:t> – skutečná postava, jedna z nejvzdělanějších osob své doby, uznávaná léčitelka, </a:t>
            </a:r>
            <a:r>
              <a:rPr lang="cs-CZ" dirty="0" smtClean="0"/>
              <a:t>známá ochránkyně před kouzly a čarodějnictvím</a:t>
            </a:r>
            <a:r>
              <a:rPr lang="cs-CZ" dirty="0" smtClean="0"/>
              <a:t>.</a:t>
            </a:r>
            <a:br>
              <a:rPr lang="cs-CZ" dirty="0" smtClean="0"/>
            </a:br>
            <a:endParaRPr lang="cs-CZ" dirty="0" smtClean="0"/>
          </a:p>
          <a:p>
            <a:r>
              <a:rPr lang="cs-CZ" b="1" dirty="0" err="1" smtClean="0"/>
              <a:t>Beltine</a:t>
            </a:r>
            <a:r>
              <a:rPr lang="cs-CZ" b="1" dirty="0" smtClean="0"/>
              <a:t> = z keltské mytologie = OHEŇ. </a:t>
            </a:r>
            <a:r>
              <a:rPr lang="cs-CZ" dirty="0" smtClean="0"/>
              <a:t>Oslavy jara a očekávání dobré úrody. Hlavní roli měly zapálené hranice kolem kterých, vyháněli Keltové dobytek na pastviny. Různé rituály měly zvířata očistit a ochránit před nemocemi a strádáním.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245791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 algn="ctr"/>
            <a:r>
              <a:rPr lang="cs-CZ" sz="6000" dirty="0" smtClean="0">
                <a:latin typeface="Arial Black" pitchFamily="34" charset="0"/>
              </a:rPr>
              <a:t>Pálení čarodějnic</a:t>
            </a:r>
            <a:endParaRPr lang="cs-CZ" sz="6000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Doba vzniku </a:t>
            </a:r>
            <a:r>
              <a:rPr lang="cs-CZ" dirty="0" smtClean="0"/>
              <a:t>tohoto zvyku není známá. </a:t>
            </a:r>
          </a:p>
          <a:p>
            <a:r>
              <a:rPr lang="cs-CZ" dirty="0" smtClean="0"/>
              <a:t>Lidé věřili v </a:t>
            </a:r>
            <a:r>
              <a:rPr lang="cs-CZ" b="1" dirty="0" smtClean="0"/>
              <a:t>sílu ohně </a:t>
            </a:r>
            <a:r>
              <a:rPr lang="cs-CZ" dirty="0" smtClean="0"/>
              <a:t>a jeho ochrannou moc.</a:t>
            </a:r>
          </a:p>
          <a:p>
            <a:r>
              <a:rPr lang="cs-CZ" b="1" dirty="0" smtClean="0"/>
              <a:t>Čarodějnice</a:t>
            </a:r>
            <a:r>
              <a:rPr lang="cs-CZ" dirty="0" smtClean="0"/>
              <a:t> = symbol zla, nečisté moci, původce všech neduhů a nemocí.</a:t>
            </a:r>
          </a:p>
          <a:p>
            <a:r>
              <a:rPr lang="cs-CZ" b="1" dirty="0" smtClean="0"/>
              <a:t>Symbolické pálení figurín </a:t>
            </a:r>
            <a:r>
              <a:rPr lang="cs-CZ" dirty="0" smtClean="0"/>
              <a:t>= očista přírody, lidí i zvířat.</a:t>
            </a:r>
          </a:p>
          <a:p>
            <a:r>
              <a:rPr lang="cs-CZ" b="1" dirty="0" smtClean="0"/>
              <a:t>Hranice</a:t>
            </a:r>
            <a:r>
              <a:rPr lang="cs-CZ" dirty="0" smtClean="0"/>
              <a:t> se zapalovaly na návrších a bylo nutné na ně sesbírat </a:t>
            </a:r>
            <a:r>
              <a:rPr lang="cs-CZ" b="1" dirty="0" smtClean="0"/>
              <a:t>sedm druhů dřeva</a:t>
            </a:r>
            <a:r>
              <a:rPr lang="cs-CZ" dirty="0" smtClean="0"/>
              <a:t>, včetně </a:t>
            </a:r>
            <a:r>
              <a:rPr lang="cs-CZ" b="1" dirty="0" smtClean="0"/>
              <a:t>jalovce</a:t>
            </a:r>
            <a:r>
              <a:rPr lang="cs-CZ" dirty="0" smtClean="0"/>
              <a:t>.</a:t>
            </a:r>
          </a:p>
          <a:p>
            <a:r>
              <a:rPr lang="cs-CZ" b="1" dirty="0" smtClean="0"/>
              <a:t>Sletiště čarodějnic = </a:t>
            </a:r>
            <a:r>
              <a:rPr lang="cs-CZ" dirty="0" smtClean="0"/>
              <a:t>většinou to byla místa prokletá nebo s ponurou minulostí (př.: popraviště)</a:t>
            </a:r>
            <a:br>
              <a:rPr lang="cs-CZ" dirty="0" smtClean="0"/>
            </a:br>
            <a:r>
              <a:rPr lang="cs-CZ" dirty="0" smtClean="0"/>
              <a:t>př.: Petrovy kameny – Jeseníky; </a:t>
            </a:r>
            <a:r>
              <a:rPr lang="cs-CZ" dirty="0" err="1" smtClean="0"/>
              <a:t>Třístoličník</a:t>
            </a:r>
            <a:r>
              <a:rPr lang="cs-CZ" dirty="0" smtClean="0"/>
              <a:t> – Šumava, Beskydy; </a:t>
            </a:r>
            <a:r>
              <a:rPr lang="cs-CZ" dirty="0" err="1" smtClean="0"/>
              <a:t>Plešivec</a:t>
            </a:r>
            <a:r>
              <a:rPr lang="cs-CZ" dirty="0" smtClean="0"/>
              <a:t> – Brdy, apod.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7958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370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571500"/>
            <a:ext cx="7620000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93885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83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 algn="ctr"/>
            <a:r>
              <a:rPr lang="cs-CZ" sz="4400" dirty="0" smtClean="0">
                <a:latin typeface="Arial Black" pitchFamily="34" charset="0"/>
              </a:rPr>
              <a:t>Sabat, slet, rej čarodějnic</a:t>
            </a:r>
            <a:endParaRPr lang="cs-CZ" sz="4400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Název pravděpodobně z hebrejštiny – odpočinek (formou oslavy), nebo ze slova </a:t>
            </a:r>
            <a:r>
              <a:rPr lang="cs-CZ" i="1" dirty="0" err="1" smtClean="0"/>
              <a:t>Sabazian</a:t>
            </a:r>
            <a:r>
              <a:rPr lang="cs-CZ" i="1" dirty="0" smtClean="0"/>
              <a:t> = hlučet, řinčet.</a:t>
            </a:r>
          </a:p>
          <a:p>
            <a:r>
              <a:rPr lang="cs-CZ" dirty="0" smtClean="0"/>
              <a:t>Čarodějnice se zde učily různým rituálům a kouzlům. Vyprávěly si, co všechno zlého se jim povedlo a jak budou i nadále škodit lidem a dobytku.</a:t>
            </a:r>
          </a:p>
          <a:p>
            <a:r>
              <a:rPr lang="cs-CZ" b="1" dirty="0" smtClean="0"/>
              <a:t>Koště</a:t>
            </a:r>
            <a:r>
              <a:rPr lang="cs-CZ" dirty="0" smtClean="0"/>
              <a:t> = dopravní prostředek čarodějnic. Bylo vyrobeno z jasanového dřeva, vrbových a březových proutků, aby létalo, potíraly je kouzelnými mastmi.</a:t>
            </a:r>
          </a:p>
          <a:p>
            <a:r>
              <a:rPr lang="cs-CZ" b="1" dirty="0" smtClean="0"/>
              <a:t>Královna sabatu - </a:t>
            </a:r>
            <a:r>
              <a:rPr lang="cs-CZ" dirty="0" smtClean="0"/>
              <a:t> byla volena při reji, vládla hostině i speciálnímu tanci = „čarodějnické kolo“.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486019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 algn="ctr"/>
            <a:r>
              <a:rPr lang="cs-CZ" sz="6000" dirty="0" smtClean="0">
                <a:latin typeface="Arial Black" pitchFamily="34" charset="0"/>
              </a:rPr>
              <a:t>Hodné čarodějnice</a:t>
            </a:r>
            <a:endParaRPr lang="cs-CZ" sz="6000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5613" y="1352811"/>
            <a:ext cx="8226425" cy="4935255"/>
          </a:xfrm>
        </p:spPr>
        <p:txBody>
          <a:bodyPr/>
          <a:lstStyle/>
          <a:p>
            <a:r>
              <a:rPr lang="cs-CZ" b="1" dirty="0" smtClean="0"/>
              <a:t>Čarování a magie </a:t>
            </a:r>
            <a:r>
              <a:rPr lang="cs-CZ" dirty="0" smtClean="0"/>
              <a:t>se hodně využívaly v situacích, kdy byl člověk oslabený nebo nemocný.</a:t>
            </a:r>
          </a:p>
          <a:p>
            <a:r>
              <a:rPr lang="cs-CZ" b="1" dirty="0" smtClean="0"/>
              <a:t>„Čarodějnice“ </a:t>
            </a:r>
            <a:r>
              <a:rPr lang="cs-CZ" dirty="0" smtClean="0"/>
              <a:t>ovládaly </a:t>
            </a:r>
            <a:r>
              <a:rPr lang="cs-CZ" b="1" dirty="0" smtClean="0"/>
              <a:t>umění pracovat s bylinami</a:t>
            </a:r>
            <a:r>
              <a:rPr lang="cs-CZ" dirty="0" smtClean="0"/>
              <a:t>, znaly tajemství bylin, dokázaly zahánět nemoci a napravovat zlomeniny. Lidé si jich za to vážili </a:t>
            </a:r>
            <a:br>
              <a:rPr lang="cs-CZ" dirty="0" smtClean="0"/>
            </a:br>
            <a:r>
              <a:rPr lang="cs-CZ" dirty="0" smtClean="0"/>
              <a:t>= </a:t>
            </a:r>
            <a:r>
              <a:rPr lang="cs-CZ" b="1" dirty="0" smtClean="0"/>
              <a:t>vznik lidového léčitelství.</a:t>
            </a:r>
          </a:p>
          <a:p>
            <a:r>
              <a:rPr lang="cs-CZ" b="1" dirty="0" smtClean="0"/>
              <a:t>Dobré čarodějnice – </a:t>
            </a:r>
            <a:r>
              <a:rPr lang="cs-CZ" dirty="0" smtClean="0"/>
              <a:t>báby kořenářky, bylinkářky, moudré ženy, vědmy. Často bydlely v malých chaloupkách v horských oblastech. Ovládaly taje přírody, znaly účinky mnohých rostlin, hub, kamenů, drahokamů, ale i vůní a barev. Jejich poznatky přispěly k </a:t>
            </a:r>
            <a:r>
              <a:rPr lang="cs-CZ" b="1" dirty="0" smtClean="0"/>
              <a:t>užitečným vědeckým objevům</a:t>
            </a:r>
            <a:r>
              <a:rPr lang="cs-CZ" dirty="0" smtClean="0"/>
              <a:t> – lékařství, biologie, chemie, fyzika.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9097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 algn="ctr"/>
            <a:r>
              <a:rPr lang="cs-CZ" sz="6000" dirty="0" smtClean="0">
                <a:latin typeface="Arial Black" pitchFamily="34" charset="0"/>
              </a:rPr>
              <a:t>Svatá inkvizice</a:t>
            </a:r>
            <a:endParaRPr lang="cs-CZ" sz="6000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5364" y="1315233"/>
            <a:ext cx="8668011" cy="4935255"/>
          </a:xfrm>
        </p:spPr>
        <p:txBody>
          <a:bodyPr/>
          <a:lstStyle/>
          <a:p>
            <a:r>
              <a:rPr lang="cs-CZ" dirty="0" smtClean="0"/>
              <a:t>V </a:t>
            </a:r>
            <a:r>
              <a:rPr lang="cs-CZ" b="1" dirty="0" smtClean="0"/>
              <a:t>počátcích křesťanství </a:t>
            </a:r>
            <a:r>
              <a:rPr lang="cs-CZ" dirty="0" smtClean="0"/>
              <a:t>byly čarodějnice respektovány. Díky svým znalostem o bylinkách se dokázaly udržovat </a:t>
            </a:r>
            <a:br>
              <a:rPr lang="cs-CZ" dirty="0" smtClean="0"/>
            </a:br>
            <a:r>
              <a:rPr lang="cs-CZ" dirty="0" smtClean="0"/>
              <a:t>v dobré kondici, byly upravené a zdravé. Uměly využívat </a:t>
            </a:r>
            <a:br>
              <a:rPr lang="cs-CZ" dirty="0" smtClean="0"/>
            </a:br>
            <a:r>
              <a:rPr lang="cs-CZ" dirty="0" smtClean="0"/>
              <a:t>a </a:t>
            </a:r>
            <a:r>
              <a:rPr lang="cs-CZ" b="1" dirty="0" smtClean="0"/>
              <a:t>usměrňovat životní energii v těle</a:t>
            </a:r>
            <a:r>
              <a:rPr lang="cs-CZ" dirty="0" smtClean="0"/>
              <a:t> = důvod proč se církev postavila proti nim. Církev měla strach, že ztratí svůj vliv </a:t>
            </a:r>
            <a:br>
              <a:rPr lang="cs-CZ" dirty="0" smtClean="0"/>
            </a:br>
            <a:r>
              <a:rPr lang="cs-CZ" dirty="0" smtClean="0"/>
              <a:t>a tak bojovala proti všem, kteří jednali v rozporu s křesťanstvím. Dospěla k přesvědčení, že ženy i muži ovládající čarodějnictví, jsou </a:t>
            </a:r>
            <a:r>
              <a:rPr lang="cs-CZ" b="1" dirty="0" smtClean="0"/>
              <a:t>prostředníky ďábla</a:t>
            </a:r>
            <a:r>
              <a:rPr lang="cs-CZ" dirty="0" smtClean="0"/>
              <a:t>.</a:t>
            </a:r>
          </a:p>
          <a:p>
            <a:r>
              <a:rPr lang="cs-CZ" dirty="0" smtClean="0"/>
              <a:t>Ve skutečnosti chtěla církev tímto způsobem </a:t>
            </a:r>
            <a:r>
              <a:rPr lang="cs-CZ" b="1" dirty="0" smtClean="0"/>
              <a:t>vymýtit poslední zbytky pohanských zvyků</a:t>
            </a:r>
            <a:r>
              <a:rPr lang="cs-CZ" dirty="0" smtClean="0"/>
              <a:t>. </a:t>
            </a:r>
          </a:p>
          <a:p>
            <a:r>
              <a:rPr lang="cs-CZ" dirty="0" smtClean="0"/>
              <a:t>Tento fanatismus má na svědomí tisíce nevinných lidských životů.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015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 algn="ctr"/>
            <a:r>
              <a:rPr lang="cs-CZ" sz="6000" dirty="0">
                <a:solidFill>
                  <a:srgbClr val="FFFFFF"/>
                </a:solidFill>
                <a:latin typeface="Arial Black" pitchFamily="34" charset="0"/>
              </a:rPr>
              <a:t>Svatá inkvizice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5613" y="1265130"/>
            <a:ext cx="8226425" cy="5198300"/>
          </a:xfrm>
        </p:spPr>
        <p:txBody>
          <a:bodyPr/>
          <a:lstStyle/>
          <a:p>
            <a:r>
              <a:rPr lang="cs-CZ" b="1" dirty="0" smtClean="0"/>
              <a:t>Čarodějnické procesy probíhaly po celé Evropě, hlavním důvodem měla být očista víry.</a:t>
            </a:r>
            <a:endParaRPr lang="cs-CZ" dirty="0" smtClean="0"/>
          </a:p>
          <a:p>
            <a:r>
              <a:rPr lang="cs-CZ" b="1" dirty="0" smtClean="0"/>
              <a:t>Svatá inkvizice = výkonný orgán složený z kněží – inkvizitorů. </a:t>
            </a:r>
            <a:r>
              <a:rPr lang="cs-CZ" dirty="0" smtClean="0"/>
              <a:t>Na základě udání měli prokázat, zda obvinění jsou nebo nejsou kacíři a jaký je stihne trest.</a:t>
            </a:r>
          </a:p>
          <a:p>
            <a:r>
              <a:rPr lang="cs-CZ" b="1" dirty="0" smtClean="0"/>
              <a:t>Vina byla prokazována různými praktikami</a:t>
            </a:r>
            <a:r>
              <a:rPr lang="cs-CZ" dirty="0" smtClean="0"/>
              <a:t>, avšak většinu čekal jediný trest </a:t>
            </a:r>
            <a:r>
              <a:rPr lang="cs-CZ" b="1" dirty="0" smtClean="0"/>
              <a:t>= upálení na hranici.</a:t>
            </a:r>
          </a:p>
          <a:p>
            <a:r>
              <a:rPr lang="cs-CZ" dirty="0" smtClean="0"/>
              <a:t>Časem se </a:t>
            </a:r>
            <a:r>
              <a:rPr lang="cs-CZ" b="1" dirty="0" smtClean="0"/>
              <a:t>hlavním důvodem procesů stala ziskuchtivost a hamižnost</a:t>
            </a:r>
            <a:r>
              <a:rPr lang="cs-CZ" dirty="0" smtClean="0"/>
              <a:t>. Kromě obyčejných lidí, byli </a:t>
            </a:r>
            <a:r>
              <a:rPr lang="cs-CZ" b="1" dirty="0" smtClean="0"/>
              <a:t>z kacířství obviňováni i lidé z vyšších vrstev</a:t>
            </a:r>
            <a:r>
              <a:rPr lang="cs-CZ" dirty="0" smtClean="0"/>
              <a:t>. Obviněný byl pomocí krutých metod usvědčen, jeho majetek </a:t>
            </a:r>
            <a:r>
              <a:rPr lang="cs-CZ" b="1" dirty="0" smtClean="0"/>
              <a:t>zkonfiskován ve prospěch církve </a:t>
            </a:r>
            <a:r>
              <a:rPr lang="cs-CZ" dirty="0" smtClean="0"/>
              <a:t>a </a:t>
            </a:r>
            <a:r>
              <a:rPr lang="cs-CZ" b="1" dirty="0" smtClean="0"/>
              <a:t>tučnou odměnu </a:t>
            </a:r>
            <a:r>
              <a:rPr lang="cs-CZ" dirty="0" smtClean="0"/>
              <a:t>získali také </a:t>
            </a:r>
            <a:r>
              <a:rPr lang="cs-CZ" b="1" dirty="0" smtClean="0"/>
              <a:t>inkvizitoři</a:t>
            </a:r>
            <a:r>
              <a:rPr lang="cs-CZ" dirty="0" smtClean="0"/>
              <a:t> a jejich </a:t>
            </a:r>
            <a:r>
              <a:rPr lang="cs-CZ" b="1" dirty="0" smtClean="0"/>
              <a:t>pomocníci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077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5858" y="972372"/>
            <a:ext cx="5912285" cy="49132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749879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5613" y="275573"/>
            <a:ext cx="8226425" cy="1089764"/>
          </a:xfrm>
        </p:spPr>
        <p:txBody>
          <a:bodyPr anchor="ctr"/>
          <a:lstStyle/>
          <a:p>
            <a:pPr algn="ctr"/>
            <a:r>
              <a:rPr lang="cs-CZ" sz="4800" dirty="0" smtClean="0">
                <a:latin typeface="Arial Black" pitchFamily="34" charset="0"/>
              </a:rPr>
              <a:t>Čarodějnické procesy</a:t>
            </a:r>
            <a:endParaRPr lang="cs-CZ" sz="4800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3463" y="1427966"/>
            <a:ext cx="8254652" cy="4622105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Před řáděním Svaté inkvizice si nemohl být nikdo jistý. </a:t>
            </a:r>
            <a:br>
              <a:rPr lang="cs-CZ" dirty="0" smtClean="0"/>
            </a:br>
            <a:r>
              <a:rPr lang="cs-CZ" dirty="0" smtClean="0"/>
              <a:t>Ve vykonstruovaných procesech byl souzen př.: </a:t>
            </a:r>
            <a:r>
              <a:rPr lang="cs-CZ" b="1" dirty="0" smtClean="0"/>
              <a:t>Galileo Galilei i </a:t>
            </a:r>
            <a:r>
              <a:rPr lang="cs-CZ" b="1" dirty="0" err="1" smtClean="0"/>
              <a:t>Giordano</a:t>
            </a:r>
            <a:r>
              <a:rPr lang="cs-CZ" b="1" dirty="0" smtClean="0"/>
              <a:t> Bruno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b="1" dirty="0" smtClean="0"/>
              <a:t>Konec 15. století = </a:t>
            </a:r>
            <a:r>
              <a:rPr lang="cs-CZ" dirty="0" smtClean="0"/>
              <a:t>sepsána metodická příručka pro inkvizitory </a:t>
            </a:r>
            <a:r>
              <a:rPr lang="cs-CZ" b="1" dirty="0" smtClean="0"/>
              <a:t>Kladivo na čarodějnice (</a:t>
            </a:r>
            <a:r>
              <a:rPr lang="cs-CZ" b="1" dirty="0" err="1" smtClean="0"/>
              <a:t>Malleus</a:t>
            </a:r>
            <a:r>
              <a:rPr lang="cs-CZ" b="1" dirty="0" smtClean="0"/>
              <a:t> </a:t>
            </a:r>
            <a:r>
              <a:rPr lang="cs-CZ" b="1" dirty="0" err="1" smtClean="0"/>
              <a:t>Malleficarum</a:t>
            </a:r>
            <a:r>
              <a:rPr lang="cs-CZ" b="1" dirty="0" smtClean="0"/>
              <a:t>) </a:t>
            </a:r>
            <a:r>
              <a:rPr lang="cs-CZ" dirty="0" smtClean="0"/>
              <a:t>– autory byli dva němečtí preláti: </a:t>
            </a:r>
            <a:r>
              <a:rPr lang="cs-CZ" b="1" dirty="0" smtClean="0"/>
              <a:t>Jakub </a:t>
            </a:r>
            <a:r>
              <a:rPr lang="cs-CZ" b="1" dirty="0" err="1" smtClean="0"/>
              <a:t>Sprenger</a:t>
            </a:r>
            <a:r>
              <a:rPr lang="cs-CZ" b="1" dirty="0" smtClean="0"/>
              <a:t> </a:t>
            </a:r>
            <a:r>
              <a:rPr lang="cs-CZ" dirty="0" smtClean="0"/>
              <a:t>a </a:t>
            </a:r>
            <a:r>
              <a:rPr lang="cs-CZ" b="1" dirty="0" smtClean="0"/>
              <a:t>Henry </a:t>
            </a:r>
            <a:r>
              <a:rPr lang="cs-CZ" b="1" dirty="0" err="1" smtClean="0"/>
              <a:t>Institoris</a:t>
            </a:r>
            <a:r>
              <a:rPr lang="cs-CZ" dirty="0" smtClean="0"/>
              <a:t>. </a:t>
            </a:r>
            <a:r>
              <a:rPr lang="cs-CZ" dirty="0"/>
              <a:t>K</a:t>
            </a:r>
            <a:r>
              <a:rPr lang="cs-CZ" dirty="0" smtClean="0"/>
              <a:t>niha obsahovala návody, jak zjistit, usvědčit a odsoudit lidi posedlé ďáblem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01589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2771" y="1244611"/>
            <a:ext cx="6558458" cy="43687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848145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 algn="ctr"/>
            <a:r>
              <a:rPr lang="cs-CZ" sz="4800" dirty="0" smtClean="0">
                <a:latin typeface="Arial Black" pitchFamily="34" charset="0"/>
              </a:rPr>
              <a:t>Kladivo na čarodějnice</a:t>
            </a:r>
            <a:endParaRPr lang="cs-CZ" sz="4800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5613" y="1390390"/>
            <a:ext cx="8226425" cy="4735774"/>
          </a:xfrm>
        </p:spPr>
        <p:txBody>
          <a:bodyPr/>
          <a:lstStyle/>
          <a:p>
            <a:r>
              <a:rPr lang="cs-CZ" b="1" dirty="0"/>
              <a:t>Kladivo na čarodějnice = </a:t>
            </a:r>
            <a:r>
              <a:rPr lang="cs-CZ" dirty="0"/>
              <a:t>stejnojmenný</a:t>
            </a:r>
            <a:r>
              <a:rPr lang="cs-CZ" b="1" dirty="0"/>
              <a:t> </a:t>
            </a:r>
            <a:r>
              <a:rPr lang="cs-CZ" dirty="0"/>
              <a:t>román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Václava Kaplického </a:t>
            </a:r>
            <a:r>
              <a:rPr lang="cs-CZ" dirty="0">
                <a:latin typeface="Arial" pitchFamily="34" charset="0"/>
                <a:cs typeface="Arial" pitchFamily="34" charset="0"/>
              </a:rPr>
              <a:t>založený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>
                <a:latin typeface="Arial" pitchFamily="34" charset="0"/>
                <a:cs typeface="Arial" pitchFamily="34" charset="0"/>
              </a:rPr>
              <a:t>na skutečných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událostech – </a:t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b="1" dirty="0" smtClean="0">
                <a:latin typeface="Arial" pitchFamily="34" charset="0"/>
                <a:cs typeface="Arial" pitchFamily="34" charset="0"/>
              </a:rPr>
              <a:t>na Velkolosinském panství, </a:t>
            </a:r>
            <a:r>
              <a:rPr lang="cs-CZ" dirty="0">
                <a:latin typeface="Arial" pitchFamily="34" charset="0"/>
                <a:cs typeface="Arial" pitchFamily="34" charset="0"/>
              </a:rPr>
              <a:t>popisoval krutosti a praktiky jednoho z nejhorších inkvizitorů na Moravě – pana </a:t>
            </a:r>
            <a:r>
              <a:rPr lang="cs-CZ" b="1" dirty="0" err="1">
                <a:latin typeface="Arial" pitchFamily="34" charset="0"/>
                <a:cs typeface="Arial" pitchFamily="34" charset="0"/>
              </a:rPr>
              <a:t>Bobliga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r>
              <a:rPr lang="cs-CZ" b="1" dirty="0">
                <a:latin typeface="Arial" pitchFamily="34" charset="0"/>
                <a:cs typeface="Arial" pitchFamily="34" charset="0"/>
              </a:rPr>
              <a:t>„Čarodějnická éra“</a:t>
            </a:r>
            <a:r>
              <a:rPr lang="cs-CZ" dirty="0">
                <a:latin typeface="Arial" pitchFamily="34" charset="0"/>
                <a:cs typeface="Arial" pitchFamily="34" charset="0"/>
              </a:rPr>
              <a:t> trvala od konce 15. století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>do </a:t>
            </a:r>
            <a:r>
              <a:rPr lang="cs-CZ" dirty="0">
                <a:latin typeface="Arial" pitchFamily="34" charset="0"/>
                <a:cs typeface="Arial" pitchFamily="34" charset="0"/>
              </a:rPr>
              <a:t>2. poloviny 18.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století, byla ukončena za vlády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Marie Terezie. 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Čarodějnické procesy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měly špatný vliv na postavení </a:t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>a vnímání církve, po jejich ukončení se církev musela snažit získat svou pozici zpět, přiblížit se myšlení obyčejných lidí.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93726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950" y="1060666"/>
            <a:ext cx="2964754" cy="45511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0001" y="1060666"/>
            <a:ext cx="4253418" cy="45511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589868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6696" y="762522"/>
            <a:ext cx="7110609" cy="53329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123161" y="239302"/>
            <a:ext cx="489767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cs-CZ" sz="2800" dirty="0">
                <a:solidFill>
                  <a:srgbClr val="FFFFFF"/>
                </a:solidFill>
                <a:latin typeface="Arial Black" pitchFamily="34" charset="0"/>
              </a:rPr>
              <a:t>Zámek Velké Losiny</a:t>
            </a:r>
            <a:endParaRPr lang="cs-CZ" sz="2800" dirty="0">
              <a:solidFill>
                <a:srgbClr val="FFFFFF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18429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8322" y="967636"/>
            <a:ext cx="7347356" cy="49227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847589" y="334979"/>
            <a:ext cx="54488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Arial Black" pitchFamily="34" charset="0"/>
              </a:rPr>
              <a:t>Zámek Velké Losiny</a:t>
            </a:r>
            <a:endParaRPr lang="cs-CZ" sz="28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153340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 algn="ctr"/>
            <a:r>
              <a:rPr lang="cs-CZ" sz="6000" dirty="0" smtClean="0">
                <a:latin typeface="Arial Black" pitchFamily="34" charset="0"/>
              </a:rPr>
              <a:t>Opakování:</a:t>
            </a:r>
            <a:endParaRPr lang="cs-CZ" sz="6000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lnSpc>
                <a:spcPct val="150000"/>
              </a:lnSpc>
              <a:buFont typeface="+mj-lt"/>
              <a:buAutoNum type="arabicParenR"/>
            </a:pPr>
            <a:r>
              <a:rPr lang="cs-CZ" dirty="0" smtClean="0"/>
              <a:t>Co je Svatá inkvizice?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arenR"/>
            </a:pPr>
            <a:r>
              <a:rPr lang="cs-CZ" dirty="0" smtClean="0"/>
              <a:t>Jaká byla podoba čarodějnic?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arenR"/>
            </a:pPr>
            <a:r>
              <a:rPr lang="cs-CZ" dirty="0" smtClean="0"/>
              <a:t>Jak se jmenuje kniha – metodická příručka, která byla návodem pro odhalení a usvědčení čarodějnic?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arenR"/>
            </a:pPr>
            <a:r>
              <a:rPr lang="cs-CZ" dirty="0" smtClean="0"/>
              <a:t>Jaká místa byla vybrána jako sletiště čarodějnic?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arenR"/>
            </a:pPr>
            <a:r>
              <a:rPr lang="cs-CZ" dirty="0" smtClean="0"/>
              <a:t>Co bylo příčinou vzniku čarodějnických procesů, jak dlouho trvaly a kdo je konečně ukončil?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8231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5613" y="274639"/>
            <a:ext cx="8226425" cy="802600"/>
          </a:xfrm>
        </p:spPr>
        <p:txBody>
          <a:bodyPr anchor="ctr"/>
          <a:lstStyle/>
          <a:p>
            <a:pPr algn="ctr"/>
            <a:r>
              <a:rPr lang="cs-CZ" sz="6000" dirty="0" smtClean="0">
                <a:latin typeface="Arial Black" pitchFamily="34" charset="0"/>
              </a:rPr>
              <a:t>Řešení:</a:t>
            </a:r>
            <a:endParaRPr lang="cs-CZ" sz="6000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260" y="1039660"/>
            <a:ext cx="8880954" cy="5486400"/>
          </a:xfrm>
        </p:spPr>
        <p:txBody>
          <a:bodyPr/>
          <a:lstStyle/>
          <a:p>
            <a:pPr marL="457200" lvl="0" indent="-457200">
              <a:buClr>
                <a:srgbClr val="FFFFFF"/>
              </a:buClr>
              <a:buFont typeface="+mj-lt"/>
              <a:buAutoNum type="arabicParenR"/>
            </a:pPr>
            <a:r>
              <a:rPr lang="cs-CZ" b="1" dirty="0">
                <a:solidFill>
                  <a:srgbClr val="FFFFFF"/>
                </a:solidFill>
              </a:rPr>
              <a:t>Svatá inkvizice = výkonný orgán složený z kněží – inkvizitorů. </a:t>
            </a:r>
            <a:r>
              <a:rPr lang="cs-CZ" dirty="0">
                <a:solidFill>
                  <a:srgbClr val="FFFFFF"/>
                </a:solidFill>
              </a:rPr>
              <a:t>Na základě udání měli prokázat, zda obvinění jsou nebo nejsou kacíři a jaký je stihne </a:t>
            </a:r>
            <a:r>
              <a:rPr lang="cs-CZ" dirty="0" smtClean="0">
                <a:solidFill>
                  <a:srgbClr val="FFFFFF"/>
                </a:solidFill>
              </a:rPr>
              <a:t>trest.</a:t>
            </a:r>
          </a:p>
          <a:p>
            <a:pPr marL="457200" lvl="0" indent="-457200">
              <a:buClr>
                <a:srgbClr val="FFFFFF"/>
              </a:buClr>
              <a:buFont typeface="+mj-lt"/>
              <a:buAutoNum type="arabicParenR"/>
            </a:pPr>
            <a:r>
              <a:rPr lang="cs-CZ" b="1" dirty="0" smtClean="0">
                <a:solidFill>
                  <a:srgbClr val="FFFFFF"/>
                </a:solidFill>
              </a:rPr>
              <a:t>Čarodějnice </a:t>
            </a:r>
            <a:r>
              <a:rPr lang="cs-CZ" b="1" dirty="0">
                <a:solidFill>
                  <a:srgbClr val="FFFFFF"/>
                </a:solidFill>
              </a:rPr>
              <a:t>= </a:t>
            </a:r>
            <a:r>
              <a:rPr lang="cs-CZ" dirty="0">
                <a:solidFill>
                  <a:srgbClr val="FFFFFF"/>
                </a:solidFill>
              </a:rPr>
              <a:t>ohyzdné stařeny přinášející zlo. </a:t>
            </a:r>
            <a:br>
              <a:rPr lang="cs-CZ" dirty="0">
                <a:solidFill>
                  <a:srgbClr val="FFFFFF"/>
                </a:solidFill>
              </a:rPr>
            </a:br>
            <a:r>
              <a:rPr lang="cs-CZ" dirty="0">
                <a:solidFill>
                  <a:srgbClr val="FFFFFF"/>
                </a:solidFill>
              </a:rPr>
              <a:t>Za čarodějnice byly také považovány ženy, které měly určité vědomosti – porodní báby, vědmy, léčitelky </a:t>
            </a:r>
            <a:br>
              <a:rPr lang="cs-CZ" dirty="0">
                <a:solidFill>
                  <a:srgbClr val="FFFFFF"/>
                </a:solidFill>
              </a:rPr>
            </a:br>
            <a:r>
              <a:rPr lang="cs-CZ" dirty="0">
                <a:solidFill>
                  <a:srgbClr val="FFFFFF"/>
                </a:solidFill>
              </a:rPr>
              <a:t>i kořenářky. </a:t>
            </a:r>
            <a:endParaRPr lang="cs-CZ" dirty="0" smtClean="0">
              <a:solidFill>
                <a:srgbClr val="FFFFFF"/>
              </a:solidFill>
            </a:endParaRPr>
          </a:p>
          <a:p>
            <a:pPr marL="457200" lvl="0" indent="-457200">
              <a:buClr>
                <a:srgbClr val="FFFFFF"/>
              </a:buClr>
              <a:buFont typeface="+mj-lt"/>
              <a:buAutoNum type="arabicParenR"/>
            </a:pPr>
            <a:r>
              <a:rPr lang="cs-CZ" b="1" dirty="0" smtClean="0">
                <a:solidFill>
                  <a:srgbClr val="FFFFFF"/>
                </a:solidFill>
              </a:rPr>
              <a:t>Kladivo na čarodějnice – </a:t>
            </a:r>
            <a:r>
              <a:rPr lang="cs-CZ" b="1" dirty="0" err="1" smtClean="0">
                <a:solidFill>
                  <a:srgbClr val="FFFFFF"/>
                </a:solidFill>
              </a:rPr>
              <a:t>Malleus</a:t>
            </a:r>
            <a:r>
              <a:rPr lang="cs-CZ" b="1" dirty="0" smtClean="0">
                <a:solidFill>
                  <a:srgbClr val="FFFFFF"/>
                </a:solidFill>
              </a:rPr>
              <a:t> </a:t>
            </a:r>
            <a:r>
              <a:rPr lang="cs-CZ" b="1" dirty="0" err="1" smtClean="0">
                <a:solidFill>
                  <a:srgbClr val="FFFFFF"/>
                </a:solidFill>
              </a:rPr>
              <a:t>Malleficarum</a:t>
            </a:r>
            <a:endParaRPr lang="cs-CZ" b="1" dirty="0">
              <a:solidFill>
                <a:srgbClr val="FFFFFF"/>
              </a:solidFill>
            </a:endParaRPr>
          </a:p>
          <a:p>
            <a:pPr marL="457200" lvl="0" indent="-457200">
              <a:buClr>
                <a:srgbClr val="FFFFFF"/>
              </a:buClr>
              <a:buFont typeface="+mj-lt"/>
              <a:buAutoNum type="arabicParenR"/>
            </a:pPr>
            <a:r>
              <a:rPr lang="cs-CZ" b="1" dirty="0">
                <a:solidFill>
                  <a:srgbClr val="FFFFFF"/>
                </a:solidFill>
              </a:rPr>
              <a:t>Sletiště čarodějnic = </a:t>
            </a:r>
            <a:r>
              <a:rPr lang="cs-CZ" dirty="0">
                <a:solidFill>
                  <a:srgbClr val="FFFFFF"/>
                </a:solidFill>
              </a:rPr>
              <a:t>většinou to byla místa prokletá nebo s ponurou minulostí (př.: popraviště</a:t>
            </a:r>
            <a:r>
              <a:rPr lang="cs-CZ" dirty="0" smtClean="0">
                <a:solidFill>
                  <a:srgbClr val="FFFFFF"/>
                </a:solidFill>
              </a:rPr>
              <a:t>); </a:t>
            </a:r>
            <a:r>
              <a:rPr lang="cs-CZ" dirty="0" err="1" smtClean="0">
                <a:solidFill>
                  <a:srgbClr val="FFFFFF"/>
                </a:solidFill>
              </a:rPr>
              <a:t>př.:Jeseníky</a:t>
            </a:r>
            <a:r>
              <a:rPr lang="cs-CZ" dirty="0" smtClean="0">
                <a:solidFill>
                  <a:srgbClr val="FFFFFF"/>
                </a:solidFill>
              </a:rPr>
              <a:t>, Šumava, Beskydy.</a:t>
            </a:r>
          </a:p>
          <a:p>
            <a:pPr marL="457200" lvl="0" indent="-457200">
              <a:buClr>
                <a:srgbClr val="FFFFFF"/>
              </a:buClr>
              <a:buFont typeface="+mj-lt"/>
              <a:buAutoNum type="arabicParenR"/>
            </a:pPr>
            <a:r>
              <a:rPr lang="cs-CZ" b="1" dirty="0" smtClean="0">
                <a:solidFill>
                  <a:srgbClr val="FFFFFF"/>
                </a:solidFill>
              </a:rPr>
              <a:t>Příčina</a:t>
            </a:r>
            <a:r>
              <a:rPr lang="cs-CZ" dirty="0" smtClean="0">
                <a:solidFill>
                  <a:srgbClr val="FFFFFF"/>
                </a:solidFill>
              </a:rPr>
              <a:t> = Církev chtěla vymýtit pohanství, ztrácela vliv, později touha po majetku. </a:t>
            </a:r>
            <a:r>
              <a:rPr lang="cs-CZ" b="1" dirty="0" smtClean="0">
                <a:solidFill>
                  <a:srgbClr val="FFFFFF"/>
                </a:solidFill>
              </a:rPr>
              <a:t>Trvání</a:t>
            </a:r>
            <a:r>
              <a:rPr lang="cs-CZ" dirty="0" smtClean="0">
                <a:solidFill>
                  <a:srgbClr val="FFFFFF"/>
                </a:solidFill>
              </a:rPr>
              <a:t> = 3. století. </a:t>
            </a:r>
            <a:br>
              <a:rPr lang="cs-CZ" dirty="0" smtClean="0">
                <a:solidFill>
                  <a:srgbClr val="FFFFFF"/>
                </a:solidFill>
              </a:rPr>
            </a:br>
            <a:r>
              <a:rPr lang="cs-CZ" b="1" dirty="0" smtClean="0">
                <a:solidFill>
                  <a:srgbClr val="FFFFFF"/>
                </a:solidFill>
              </a:rPr>
              <a:t>Ukončení</a:t>
            </a:r>
            <a:r>
              <a:rPr lang="cs-CZ" dirty="0" smtClean="0">
                <a:solidFill>
                  <a:srgbClr val="FFFFFF"/>
                </a:solidFill>
              </a:rPr>
              <a:t> = </a:t>
            </a:r>
            <a:r>
              <a:rPr lang="cs-CZ" dirty="0">
                <a:solidFill>
                  <a:srgbClr val="FFFFFF"/>
                </a:solidFill>
              </a:rPr>
              <a:t>M</a:t>
            </a:r>
            <a:r>
              <a:rPr lang="cs-CZ" dirty="0" smtClean="0">
                <a:solidFill>
                  <a:srgbClr val="FFFFFF"/>
                </a:solidFill>
              </a:rPr>
              <a:t>arie Terezie.</a:t>
            </a:r>
            <a:endParaRPr lang="cs-CZ" dirty="0">
              <a:solidFill>
                <a:srgbClr val="FFFFFF"/>
              </a:solidFill>
            </a:endParaRPr>
          </a:p>
          <a:p>
            <a:pPr marL="457200" indent="-457200">
              <a:buFont typeface="+mj-lt"/>
              <a:buAutoNum type="arabi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712643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 algn="ctr"/>
            <a:r>
              <a:rPr lang="cs-CZ" sz="6000" dirty="0" smtClean="0">
                <a:latin typeface="Arial Black" pitchFamily="34" charset="0"/>
              </a:rPr>
              <a:t>Zdroje:</a:t>
            </a:r>
            <a:endParaRPr lang="cs-CZ" sz="6000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Výchova k občanství: učebnice vytvořená v souladu s RVP ZV. 3. vyd. Brno: Nová škola, 2012. ISBN 978-80-7289-367-6. </a:t>
            </a:r>
          </a:p>
          <a:p>
            <a:r>
              <a:rPr lang="cs-CZ" dirty="0" smtClean="0"/>
              <a:t> Občanská výchova: učebnice pro ZŠ a víceletá gymnázia. 2. vyd. Plzeň: Fraus, 2009. ISBN 978-80-7238-886-8. </a:t>
            </a:r>
          </a:p>
          <a:p>
            <a:r>
              <a:rPr lang="cs-CZ" dirty="0" smtClean="0"/>
              <a:t> ŠOTTNEROVÁ, Dagmar. Lidové tradice. 1. vyd. Olomouc: </a:t>
            </a:r>
            <a:r>
              <a:rPr lang="cs-CZ" dirty="0" err="1" smtClean="0"/>
              <a:t>Rubico</a:t>
            </a:r>
            <a:r>
              <a:rPr lang="cs-CZ" dirty="0" smtClean="0"/>
              <a:t>, 2009. ISBN 978-80-7346-096-9.</a:t>
            </a:r>
          </a:p>
          <a:p>
            <a:r>
              <a:rPr lang="cs-CZ" dirty="0" smtClean="0"/>
              <a:t> VELEBNÁ, Eva a Karel MAJER. Lidové zvyky a obyčeje v křesťanském roce. 1. vyd. Praha: </a:t>
            </a:r>
            <a:r>
              <a:rPr lang="cs-CZ" dirty="0" err="1" smtClean="0"/>
              <a:t>Albra</a:t>
            </a:r>
            <a:r>
              <a:rPr lang="cs-CZ" dirty="0" smtClean="0"/>
              <a:t>, 1996. ISBN 250-030.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94688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 algn="ctr"/>
            <a:r>
              <a:rPr lang="cs-CZ" sz="6000" dirty="0" smtClean="0">
                <a:latin typeface="Arial Black" pitchFamily="34" charset="0"/>
              </a:rPr>
              <a:t>Zdroje obrázků:</a:t>
            </a:r>
            <a:endParaRPr lang="cs-CZ" sz="6000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algn="ctr"/>
            <a:r>
              <a:rPr lang="cs-CZ" sz="2800" dirty="0" smtClean="0"/>
              <a:t>Obrázky jsou uloženy s hypertextovými odkazy.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02856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RNRSTYLE" val="Indezine_SM_Titl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RNRSTYLE" val="Indezine_SM_Text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RNRSTYLE" val="Indezine_TM_Title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RNRSTYLE" val="Indezine_TM_Text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RNRSTYLE" val="Indezine_SM2_Title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RNRSTYLE" val="Indezine_SM2_Text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RNRSTYLE" val="Indezine_TM2_Title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RNRSTYLE" val="Indezine_TM2_Text"/>
</p:tagLst>
</file>

<file path=ppt/theme/theme1.xml><?xml version="1.0" encoding="utf-8"?>
<a:theme xmlns:a="http://schemas.openxmlformats.org/drawingml/2006/main" name="ind_0163_slide">
  <a:themeElements>
    <a:clrScheme name="Motiv systému Office 2">
      <a:dk1>
        <a:srgbClr val="000000"/>
      </a:dk1>
      <a:lt1>
        <a:srgbClr val="FFFFFF"/>
      </a:lt1>
      <a:dk2>
        <a:srgbClr val="003300"/>
      </a:dk2>
      <a:lt2>
        <a:srgbClr val="FFFFFF"/>
      </a:lt2>
      <a:accent1>
        <a:srgbClr val="ABD921"/>
      </a:accent1>
      <a:accent2>
        <a:srgbClr val="31C6F7"/>
      </a:accent2>
      <a:accent3>
        <a:srgbClr val="AAADAA"/>
      </a:accent3>
      <a:accent4>
        <a:srgbClr val="DADADA"/>
      </a:accent4>
      <a:accent5>
        <a:srgbClr val="D2E9AB"/>
      </a:accent5>
      <a:accent6>
        <a:srgbClr val="2BB3E0"/>
      </a:accent6>
      <a:hlink>
        <a:srgbClr val="75E075"/>
      </a:hlink>
      <a:folHlink>
        <a:srgbClr val="99C4FF"/>
      </a:folHlink>
    </a:clrScheme>
    <a:fontScheme name="Motiv systému Office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3300"/>
        </a:dk2>
        <a:lt2>
          <a:srgbClr val="FFFFFF"/>
        </a:lt2>
        <a:accent1>
          <a:srgbClr val="41D941"/>
        </a:accent1>
        <a:accent2>
          <a:srgbClr val="2ADB7A"/>
        </a:accent2>
        <a:accent3>
          <a:srgbClr val="AAADAA"/>
        </a:accent3>
        <a:accent4>
          <a:srgbClr val="DADADA"/>
        </a:accent4>
        <a:accent5>
          <a:srgbClr val="B0E9B0"/>
        </a:accent5>
        <a:accent6>
          <a:srgbClr val="25C66E"/>
        </a:accent6>
        <a:hlink>
          <a:srgbClr val="7EE689"/>
        </a:hlink>
        <a:folHlink>
          <a:srgbClr val="6FEDB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3300"/>
        </a:dk2>
        <a:lt2>
          <a:srgbClr val="FFFFFF"/>
        </a:lt2>
        <a:accent1>
          <a:srgbClr val="ABD921"/>
        </a:accent1>
        <a:accent2>
          <a:srgbClr val="31C6F7"/>
        </a:accent2>
        <a:accent3>
          <a:srgbClr val="AAADAA"/>
        </a:accent3>
        <a:accent4>
          <a:srgbClr val="DADADA"/>
        </a:accent4>
        <a:accent5>
          <a:srgbClr val="D2E9AB"/>
        </a:accent5>
        <a:accent6>
          <a:srgbClr val="2BB3E0"/>
        </a:accent6>
        <a:hlink>
          <a:srgbClr val="75E075"/>
        </a:hlink>
        <a:folHlink>
          <a:srgbClr val="99C4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FF"/>
        </a:lt1>
        <a:dk2>
          <a:srgbClr val="003300"/>
        </a:dk2>
        <a:lt2>
          <a:srgbClr val="FFFFFF"/>
        </a:lt2>
        <a:accent1>
          <a:srgbClr val="F7A1D3"/>
        </a:accent1>
        <a:accent2>
          <a:srgbClr val="6CD96C"/>
        </a:accent2>
        <a:accent3>
          <a:srgbClr val="AAADAA"/>
        </a:accent3>
        <a:accent4>
          <a:srgbClr val="DADADA"/>
        </a:accent4>
        <a:accent5>
          <a:srgbClr val="FACDE6"/>
        </a:accent5>
        <a:accent6>
          <a:srgbClr val="61C461"/>
        </a:accent6>
        <a:hlink>
          <a:srgbClr val="E6B2FF"/>
        </a:hlink>
        <a:folHlink>
          <a:srgbClr val="FFC2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3300"/>
        </a:dk2>
        <a:lt2>
          <a:srgbClr val="FFFFFF"/>
        </a:lt2>
        <a:accent1>
          <a:srgbClr val="EDC72F"/>
        </a:accent1>
        <a:accent2>
          <a:srgbClr val="C8BDFF"/>
        </a:accent2>
        <a:accent3>
          <a:srgbClr val="AAADAA"/>
        </a:accent3>
        <a:accent4>
          <a:srgbClr val="DADADA"/>
        </a:accent4>
        <a:accent5>
          <a:srgbClr val="F4E0AD"/>
        </a:accent5>
        <a:accent6>
          <a:srgbClr val="B5ABE7"/>
        </a:accent6>
        <a:hlink>
          <a:srgbClr val="75E075"/>
        </a:hlink>
        <a:folHlink>
          <a:srgbClr val="F7BABA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B2B2B2"/>
        </a:lt2>
        <a:accent1>
          <a:srgbClr val="41D941"/>
        </a:accent1>
        <a:accent2>
          <a:srgbClr val="2ADB7A"/>
        </a:accent2>
        <a:accent3>
          <a:srgbClr val="FFFFFF"/>
        </a:accent3>
        <a:accent4>
          <a:srgbClr val="000000"/>
        </a:accent4>
        <a:accent5>
          <a:srgbClr val="B0E9B0"/>
        </a:accent5>
        <a:accent6>
          <a:srgbClr val="25C66E"/>
        </a:accent6>
        <a:hlink>
          <a:srgbClr val="7EE689"/>
        </a:hlink>
        <a:folHlink>
          <a:srgbClr val="6FEDB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B2B2B2"/>
        </a:lt2>
        <a:accent1>
          <a:srgbClr val="ABD921"/>
        </a:accent1>
        <a:accent2>
          <a:srgbClr val="31C6F7"/>
        </a:accent2>
        <a:accent3>
          <a:srgbClr val="FFFFFF"/>
        </a:accent3>
        <a:accent4>
          <a:srgbClr val="000000"/>
        </a:accent4>
        <a:accent5>
          <a:srgbClr val="D2E9AB"/>
        </a:accent5>
        <a:accent6>
          <a:srgbClr val="2BB3E0"/>
        </a:accent6>
        <a:hlink>
          <a:srgbClr val="75E075"/>
        </a:hlink>
        <a:folHlink>
          <a:srgbClr val="99C4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B2B2B2"/>
        </a:lt2>
        <a:accent1>
          <a:srgbClr val="F7A1D3"/>
        </a:accent1>
        <a:accent2>
          <a:srgbClr val="6CD96C"/>
        </a:accent2>
        <a:accent3>
          <a:srgbClr val="FFFFFF"/>
        </a:accent3>
        <a:accent4>
          <a:srgbClr val="000000"/>
        </a:accent4>
        <a:accent5>
          <a:srgbClr val="FACDE6"/>
        </a:accent5>
        <a:accent6>
          <a:srgbClr val="61C461"/>
        </a:accent6>
        <a:hlink>
          <a:srgbClr val="E6B2FF"/>
        </a:hlink>
        <a:folHlink>
          <a:srgbClr val="FFC2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8">
        <a:dk1>
          <a:srgbClr val="000000"/>
        </a:dk1>
        <a:lt1>
          <a:srgbClr val="FFFFFF"/>
        </a:lt1>
        <a:dk2>
          <a:srgbClr val="000000"/>
        </a:dk2>
        <a:lt2>
          <a:srgbClr val="B2B2B2"/>
        </a:lt2>
        <a:accent1>
          <a:srgbClr val="EDC72F"/>
        </a:accent1>
        <a:accent2>
          <a:srgbClr val="C8BDFF"/>
        </a:accent2>
        <a:accent3>
          <a:srgbClr val="FFFFFF"/>
        </a:accent3>
        <a:accent4>
          <a:srgbClr val="000000"/>
        </a:accent4>
        <a:accent5>
          <a:srgbClr val="F4E0AD"/>
        </a:accent5>
        <a:accent6>
          <a:srgbClr val="B5ABE7"/>
        </a:accent6>
        <a:hlink>
          <a:srgbClr val="75E075"/>
        </a:hlink>
        <a:folHlink>
          <a:srgbClr val="F7BABA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Default Design">
  <a:themeElements>
    <a:clrScheme name="1_Default Design 2">
      <a:dk1>
        <a:srgbClr val="000000"/>
      </a:dk1>
      <a:lt1>
        <a:srgbClr val="FFFFFF"/>
      </a:lt1>
      <a:dk2>
        <a:srgbClr val="003300"/>
      </a:dk2>
      <a:lt2>
        <a:srgbClr val="FFFFFF"/>
      </a:lt2>
      <a:accent1>
        <a:srgbClr val="ABD921"/>
      </a:accent1>
      <a:accent2>
        <a:srgbClr val="31C6F7"/>
      </a:accent2>
      <a:accent3>
        <a:srgbClr val="AAADAA"/>
      </a:accent3>
      <a:accent4>
        <a:srgbClr val="DADADA"/>
      </a:accent4>
      <a:accent5>
        <a:srgbClr val="D2E9AB"/>
      </a:accent5>
      <a:accent6>
        <a:srgbClr val="2BB3E0"/>
      </a:accent6>
      <a:hlink>
        <a:srgbClr val="75E075"/>
      </a:hlink>
      <a:folHlink>
        <a:srgbClr val="99C4FF"/>
      </a:folHlink>
    </a:clrScheme>
    <a:fontScheme name="1_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1_Default Design 1">
        <a:dk1>
          <a:srgbClr val="000000"/>
        </a:dk1>
        <a:lt1>
          <a:srgbClr val="FFFFFF"/>
        </a:lt1>
        <a:dk2>
          <a:srgbClr val="003300"/>
        </a:dk2>
        <a:lt2>
          <a:srgbClr val="FFFFFF"/>
        </a:lt2>
        <a:accent1>
          <a:srgbClr val="41D941"/>
        </a:accent1>
        <a:accent2>
          <a:srgbClr val="2ADB7A"/>
        </a:accent2>
        <a:accent3>
          <a:srgbClr val="AAADAA"/>
        </a:accent3>
        <a:accent4>
          <a:srgbClr val="DADADA"/>
        </a:accent4>
        <a:accent5>
          <a:srgbClr val="B0E9B0"/>
        </a:accent5>
        <a:accent6>
          <a:srgbClr val="25C66E"/>
        </a:accent6>
        <a:hlink>
          <a:srgbClr val="7EE689"/>
        </a:hlink>
        <a:folHlink>
          <a:srgbClr val="6FEDB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2">
        <a:dk1>
          <a:srgbClr val="000000"/>
        </a:dk1>
        <a:lt1>
          <a:srgbClr val="FFFFFF"/>
        </a:lt1>
        <a:dk2>
          <a:srgbClr val="003300"/>
        </a:dk2>
        <a:lt2>
          <a:srgbClr val="FFFFFF"/>
        </a:lt2>
        <a:accent1>
          <a:srgbClr val="ABD921"/>
        </a:accent1>
        <a:accent2>
          <a:srgbClr val="31C6F7"/>
        </a:accent2>
        <a:accent3>
          <a:srgbClr val="AAADAA"/>
        </a:accent3>
        <a:accent4>
          <a:srgbClr val="DADADA"/>
        </a:accent4>
        <a:accent5>
          <a:srgbClr val="D2E9AB"/>
        </a:accent5>
        <a:accent6>
          <a:srgbClr val="2BB3E0"/>
        </a:accent6>
        <a:hlink>
          <a:srgbClr val="75E075"/>
        </a:hlink>
        <a:folHlink>
          <a:srgbClr val="99C4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3">
        <a:dk1>
          <a:srgbClr val="000000"/>
        </a:dk1>
        <a:lt1>
          <a:srgbClr val="FFFFFF"/>
        </a:lt1>
        <a:dk2>
          <a:srgbClr val="003300"/>
        </a:dk2>
        <a:lt2>
          <a:srgbClr val="FFFFFF"/>
        </a:lt2>
        <a:accent1>
          <a:srgbClr val="F7A1D3"/>
        </a:accent1>
        <a:accent2>
          <a:srgbClr val="6CD96C"/>
        </a:accent2>
        <a:accent3>
          <a:srgbClr val="AAADAA"/>
        </a:accent3>
        <a:accent4>
          <a:srgbClr val="DADADA"/>
        </a:accent4>
        <a:accent5>
          <a:srgbClr val="FACDE6"/>
        </a:accent5>
        <a:accent6>
          <a:srgbClr val="61C461"/>
        </a:accent6>
        <a:hlink>
          <a:srgbClr val="E6B2FF"/>
        </a:hlink>
        <a:folHlink>
          <a:srgbClr val="FFC2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4">
        <a:dk1>
          <a:srgbClr val="000000"/>
        </a:dk1>
        <a:lt1>
          <a:srgbClr val="FFFFFF"/>
        </a:lt1>
        <a:dk2>
          <a:srgbClr val="003300"/>
        </a:dk2>
        <a:lt2>
          <a:srgbClr val="FFFFFF"/>
        </a:lt2>
        <a:accent1>
          <a:srgbClr val="EDC72F"/>
        </a:accent1>
        <a:accent2>
          <a:srgbClr val="C8BDFF"/>
        </a:accent2>
        <a:accent3>
          <a:srgbClr val="AAADAA"/>
        </a:accent3>
        <a:accent4>
          <a:srgbClr val="DADADA"/>
        </a:accent4>
        <a:accent5>
          <a:srgbClr val="F4E0AD"/>
        </a:accent5>
        <a:accent6>
          <a:srgbClr val="B5ABE7"/>
        </a:accent6>
        <a:hlink>
          <a:srgbClr val="75E075"/>
        </a:hlink>
        <a:folHlink>
          <a:srgbClr val="F7BABA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5">
        <a:dk1>
          <a:srgbClr val="000000"/>
        </a:dk1>
        <a:lt1>
          <a:srgbClr val="FFFFFF"/>
        </a:lt1>
        <a:dk2>
          <a:srgbClr val="000000"/>
        </a:dk2>
        <a:lt2>
          <a:srgbClr val="B2B2B2"/>
        </a:lt2>
        <a:accent1>
          <a:srgbClr val="41D941"/>
        </a:accent1>
        <a:accent2>
          <a:srgbClr val="2ADB7A"/>
        </a:accent2>
        <a:accent3>
          <a:srgbClr val="FFFFFF"/>
        </a:accent3>
        <a:accent4>
          <a:srgbClr val="000000"/>
        </a:accent4>
        <a:accent5>
          <a:srgbClr val="B0E9B0"/>
        </a:accent5>
        <a:accent6>
          <a:srgbClr val="25C66E"/>
        </a:accent6>
        <a:hlink>
          <a:srgbClr val="7EE689"/>
        </a:hlink>
        <a:folHlink>
          <a:srgbClr val="6FEDB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6">
        <a:dk1>
          <a:srgbClr val="000000"/>
        </a:dk1>
        <a:lt1>
          <a:srgbClr val="FFFFFF"/>
        </a:lt1>
        <a:dk2>
          <a:srgbClr val="000000"/>
        </a:dk2>
        <a:lt2>
          <a:srgbClr val="B2B2B2"/>
        </a:lt2>
        <a:accent1>
          <a:srgbClr val="ABD921"/>
        </a:accent1>
        <a:accent2>
          <a:srgbClr val="31C6F7"/>
        </a:accent2>
        <a:accent3>
          <a:srgbClr val="FFFFFF"/>
        </a:accent3>
        <a:accent4>
          <a:srgbClr val="000000"/>
        </a:accent4>
        <a:accent5>
          <a:srgbClr val="D2E9AB"/>
        </a:accent5>
        <a:accent6>
          <a:srgbClr val="2BB3E0"/>
        </a:accent6>
        <a:hlink>
          <a:srgbClr val="75E075"/>
        </a:hlink>
        <a:folHlink>
          <a:srgbClr val="99C4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7">
        <a:dk1>
          <a:srgbClr val="000000"/>
        </a:dk1>
        <a:lt1>
          <a:srgbClr val="FFFFFF"/>
        </a:lt1>
        <a:dk2>
          <a:srgbClr val="000000"/>
        </a:dk2>
        <a:lt2>
          <a:srgbClr val="B2B2B2"/>
        </a:lt2>
        <a:accent1>
          <a:srgbClr val="F7A1D3"/>
        </a:accent1>
        <a:accent2>
          <a:srgbClr val="6CD96C"/>
        </a:accent2>
        <a:accent3>
          <a:srgbClr val="FFFFFF"/>
        </a:accent3>
        <a:accent4>
          <a:srgbClr val="000000"/>
        </a:accent4>
        <a:accent5>
          <a:srgbClr val="FACDE6"/>
        </a:accent5>
        <a:accent6>
          <a:srgbClr val="61C461"/>
        </a:accent6>
        <a:hlink>
          <a:srgbClr val="E6B2FF"/>
        </a:hlink>
        <a:folHlink>
          <a:srgbClr val="FFC2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8">
        <a:dk1>
          <a:srgbClr val="000000"/>
        </a:dk1>
        <a:lt1>
          <a:srgbClr val="FFFFFF"/>
        </a:lt1>
        <a:dk2>
          <a:srgbClr val="000000"/>
        </a:dk2>
        <a:lt2>
          <a:srgbClr val="B2B2B2"/>
        </a:lt2>
        <a:accent1>
          <a:srgbClr val="EDC72F"/>
        </a:accent1>
        <a:accent2>
          <a:srgbClr val="C8BDFF"/>
        </a:accent2>
        <a:accent3>
          <a:srgbClr val="FFFFFF"/>
        </a:accent3>
        <a:accent4>
          <a:srgbClr val="000000"/>
        </a:accent4>
        <a:accent5>
          <a:srgbClr val="F4E0AD"/>
        </a:accent5>
        <a:accent6>
          <a:srgbClr val="B5ABE7"/>
        </a:accent6>
        <a:hlink>
          <a:srgbClr val="75E075"/>
        </a:hlink>
        <a:folHlink>
          <a:srgbClr val="F7BABA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ind_0163_slide</Template>
  <TotalTime>735</TotalTime>
  <Words>765</Words>
  <Application>Microsoft Office PowerPoint</Application>
  <PresentationFormat>Předvádění na obrazovce (4:3)</PresentationFormat>
  <Paragraphs>82</Paragraphs>
  <Slides>24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24</vt:i4>
      </vt:variant>
    </vt:vector>
  </HeadingPairs>
  <TitlesOfParts>
    <vt:vector size="26" baseType="lpstr">
      <vt:lpstr>ind_0163_slide</vt:lpstr>
      <vt:lpstr>1_Default Design</vt:lpstr>
      <vt:lpstr>Svatý Filip a Jakub – Pálení čarodějnic</vt:lpstr>
      <vt:lpstr>Svatý Filip a Jakub – Pálení čarodějnic</vt:lpstr>
      <vt:lpstr>Prezentace aplikace PowerPoint</vt:lpstr>
      <vt:lpstr>Metodika:</vt:lpstr>
      <vt:lpstr> Svatý Filip a svatý Jakub  </vt:lpstr>
      <vt:lpstr>Filipojakubská noc</vt:lpstr>
      <vt:lpstr>Jiné názvy pro tuto noc</vt:lpstr>
      <vt:lpstr>Pálení čarodějnic</vt:lpstr>
      <vt:lpstr>Prezentace aplikace PowerPoint</vt:lpstr>
      <vt:lpstr>Sabat, slet, rej čarodějnic</vt:lpstr>
      <vt:lpstr>Hodné čarodějnice</vt:lpstr>
      <vt:lpstr>Svatá inkvizice</vt:lpstr>
      <vt:lpstr>Svatá inkvizice</vt:lpstr>
      <vt:lpstr>Prezentace aplikace PowerPoint</vt:lpstr>
      <vt:lpstr>Čarodějnické procesy</vt:lpstr>
      <vt:lpstr>Prezentace aplikace PowerPoint</vt:lpstr>
      <vt:lpstr>Kladivo na čarodějnice</vt:lpstr>
      <vt:lpstr>Prezentace aplikace PowerPoint</vt:lpstr>
      <vt:lpstr>Prezentace aplikace PowerPoint</vt:lpstr>
      <vt:lpstr>Prezentace aplikace PowerPoint</vt:lpstr>
      <vt:lpstr>Opakování:</vt:lpstr>
      <vt:lpstr>Řešení:</vt:lpstr>
      <vt:lpstr>Zdroje:</vt:lpstr>
      <vt:lpstr>Zdroje obrázků: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Svatý Filip a Jakub – Pálení čarodějnic</dc:title>
  <dc:creator>Machová Alena</dc:creator>
  <cp:lastModifiedBy>Machová Alena</cp:lastModifiedBy>
  <cp:revision>59</cp:revision>
  <dcterms:created xsi:type="dcterms:W3CDTF">2013-04-29T16:19:25Z</dcterms:created>
  <dcterms:modified xsi:type="dcterms:W3CDTF">2013-05-01T21:59:38Z</dcterms:modified>
</cp:coreProperties>
</file>