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3E9E56-89A4-4596-B64F-6838D5D6DB4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676482-1E1B-419E-8DDF-B81A0EF27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700808"/>
            <a:ext cx="6400800" cy="4802088"/>
          </a:xfrm>
        </p:spPr>
        <p:txBody>
          <a:bodyPr/>
          <a:lstStyle/>
          <a:p>
            <a:r>
              <a:rPr lang="cs-CZ" b="1" dirty="0" smtClean="0"/>
              <a:t>VY_32_INOVACE_ČJ.3.14</a:t>
            </a:r>
            <a:endParaRPr lang="cs-CZ" b="1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32656"/>
            <a:ext cx="403244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2708920"/>
          <a:ext cx="7488832" cy="34528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3055"/>
                <a:gridCol w="5365777"/>
              </a:tblGrid>
              <a:tr h="657118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 psaní i/y po obojetné souhlásce b</a:t>
                      </a:r>
                      <a:endParaRPr lang="cs-CZ" dirty="0"/>
                    </a:p>
                  </a:txBody>
                  <a:tcPr/>
                </a:tc>
              </a:tr>
              <a:tr h="431139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431139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správné i/y po b</a:t>
                      </a:r>
                      <a:endParaRPr lang="cs-CZ" dirty="0"/>
                    </a:p>
                  </a:txBody>
                  <a:tcPr/>
                </a:tc>
              </a:tr>
              <a:tr h="431139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Vyjmenované slovo, </a:t>
                      </a:r>
                      <a:r>
                        <a:rPr lang="cs-CZ" dirty="0" err="1" smtClean="0"/>
                        <a:t>slovo</a:t>
                      </a:r>
                      <a:r>
                        <a:rPr lang="cs-CZ" dirty="0" smtClean="0"/>
                        <a:t> příbuzné, obojetná souhláska</a:t>
                      </a:r>
                      <a:endParaRPr lang="cs-CZ" dirty="0"/>
                    </a:p>
                  </a:txBody>
                  <a:tcPr/>
                </a:tc>
              </a:tr>
              <a:tr h="431139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431139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431139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u="sng" dirty="0" smtClean="0"/>
              <a:t>b</a:t>
            </a:r>
            <a:r>
              <a:rPr lang="cs-CZ" dirty="0" smtClean="0"/>
              <a:t> a </a:t>
            </a:r>
            <a:br>
              <a:rPr lang="cs-CZ" dirty="0" smtClean="0"/>
            </a:br>
            <a:r>
              <a:rPr lang="cs-CZ" dirty="0" smtClean="0"/>
              <a:t>slova příbuzná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Ke každému vyjmenovanému slovu uveď jedno slovo příbuzné.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Vysvětli ve větách dvojice slov: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Byt – bit,  být – bít,  dobyl – dobil,  pobyl - pobil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znáš názvy měst nebo jména osob, ve kterých se po </a:t>
            </a:r>
            <a:r>
              <a:rPr lang="cs-CZ" b="1" dirty="0" smtClean="0"/>
              <a:t>b</a:t>
            </a:r>
            <a:r>
              <a:rPr lang="cs-CZ" dirty="0" smtClean="0"/>
              <a:t> píše </a:t>
            </a:r>
            <a:r>
              <a:rPr lang="cs-CZ" b="1" dirty="0" smtClean="0"/>
              <a:t>y</a:t>
            </a:r>
            <a:r>
              <a:rPr lang="cs-CZ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Řekni věty s těmito slovy: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Zdobení stromku na Vánoce?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Samice od koně?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Kopřiva, pelyněk, máta, heřmánek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Skříň, židle, stůl, válenda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vyjmenovaná slova po </a:t>
            </a:r>
            <a:r>
              <a:rPr lang="cs-CZ" b="1" u="sng" dirty="0" smtClean="0"/>
              <a:t>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AEBÝTJJEOBYVATELAKKABYDLITZUZOBYČEJŮLSSBYTDFAGNÁBYTEKCHGIJPŘÍBYTEKSABÝKDSAFLKBYLINAKOBYLATREBYSTRÝASPŘIBYSLAVBNMLSDFGHREWDOBYTEKZAHRADAVÍLADVBAEIZP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znáš názvy měst nebo jména osob, ve kterých se po </a:t>
            </a:r>
            <a:r>
              <a:rPr lang="cs-CZ" b="1" dirty="0" smtClean="0"/>
              <a:t>b</a:t>
            </a:r>
            <a:r>
              <a:rPr lang="cs-CZ" dirty="0" smtClean="0"/>
              <a:t> píše </a:t>
            </a:r>
            <a:r>
              <a:rPr lang="cs-CZ" b="1" dirty="0" smtClean="0"/>
              <a:t>y</a:t>
            </a:r>
            <a:r>
              <a:rPr lang="cs-CZ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b="1" i="1" dirty="0" smtClean="0"/>
              <a:t>Přibyslav, Bydžov, Bystřice, Kobylisy </a:t>
            </a:r>
            <a:r>
              <a:rPr lang="cs-CZ" dirty="0" smtClean="0"/>
              <a:t>(městská čtvrť)</a:t>
            </a:r>
          </a:p>
          <a:p>
            <a:pPr>
              <a:lnSpc>
                <a:spcPct val="200000"/>
              </a:lnSpc>
            </a:pPr>
            <a:r>
              <a:rPr lang="cs-CZ" b="1" i="1" dirty="0" smtClean="0"/>
              <a:t>Zbyněk, Zbyšek,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Řekni věty s těmito slovy: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Zdobení stromku na Vánoce?</a:t>
            </a:r>
          </a:p>
          <a:p>
            <a:pPr>
              <a:lnSpc>
                <a:spcPct val="200000"/>
              </a:lnSpc>
            </a:pPr>
            <a:r>
              <a:rPr lang="cs-CZ" b="1" i="1" dirty="0" smtClean="0"/>
              <a:t>obyčej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Samice od koně?</a:t>
            </a:r>
          </a:p>
          <a:p>
            <a:pPr>
              <a:lnSpc>
                <a:spcPct val="200000"/>
              </a:lnSpc>
            </a:pPr>
            <a:r>
              <a:rPr lang="cs-CZ" b="1" i="1" dirty="0" smtClean="0"/>
              <a:t>kobyla</a:t>
            </a:r>
            <a:endParaRPr lang="cs-CZ" b="1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Kopřiva, pelyněk, máta, heřmánek</a:t>
            </a:r>
          </a:p>
          <a:p>
            <a:pPr>
              <a:lnSpc>
                <a:spcPct val="200000"/>
              </a:lnSpc>
            </a:pPr>
            <a:r>
              <a:rPr lang="cs-CZ" b="1" i="1" dirty="0" smtClean="0"/>
              <a:t>bylina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Skříň, židle, stůl, válenda</a:t>
            </a:r>
          </a:p>
          <a:p>
            <a:pPr>
              <a:lnSpc>
                <a:spcPct val="200000"/>
              </a:lnSpc>
            </a:pPr>
            <a:r>
              <a:rPr lang="cs-CZ" b="1" i="1" dirty="0" smtClean="0"/>
              <a:t>nábytek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vyjmenovaná slova po </a:t>
            </a:r>
            <a:r>
              <a:rPr lang="cs-CZ" b="1" u="sng" dirty="0" smtClean="0"/>
              <a:t>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AE</a:t>
            </a:r>
            <a:r>
              <a:rPr lang="cs-CZ" b="1" u="sng" dirty="0" smtClean="0"/>
              <a:t>BÝT</a:t>
            </a:r>
            <a:r>
              <a:rPr lang="cs-CZ" dirty="0" smtClean="0"/>
              <a:t>JJE</a:t>
            </a:r>
            <a:r>
              <a:rPr lang="cs-CZ" b="1" u="sng" dirty="0" smtClean="0"/>
              <a:t>OBYVATEL</a:t>
            </a:r>
            <a:r>
              <a:rPr lang="cs-CZ" dirty="0" smtClean="0"/>
              <a:t>AKKA</a:t>
            </a:r>
            <a:r>
              <a:rPr lang="cs-CZ" b="1" u="sng" dirty="0" smtClean="0"/>
              <a:t>BYDLIT</a:t>
            </a:r>
            <a:r>
              <a:rPr lang="cs-CZ" dirty="0" smtClean="0"/>
              <a:t>ZUZ</a:t>
            </a:r>
            <a:r>
              <a:rPr lang="cs-CZ" b="1" u="sng" dirty="0" smtClean="0"/>
              <a:t>OBYČEJ</a:t>
            </a:r>
            <a:r>
              <a:rPr lang="cs-CZ" dirty="0" smtClean="0"/>
              <a:t>ŮLSS</a:t>
            </a:r>
          </a:p>
          <a:p>
            <a:pPr>
              <a:lnSpc>
                <a:spcPct val="200000"/>
              </a:lnSpc>
            </a:pPr>
            <a:r>
              <a:rPr lang="cs-CZ" b="1" u="sng" dirty="0" smtClean="0"/>
              <a:t>BYT</a:t>
            </a:r>
            <a:r>
              <a:rPr lang="cs-CZ" dirty="0" smtClean="0"/>
              <a:t>DFAG</a:t>
            </a:r>
            <a:r>
              <a:rPr lang="cs-CZ" b="1" u="sng" dirty="0" smtClean="0"/>
              <a:t>NÁBYTEK</a:t>
            </a:r>
            <a:r>
              <a:rPr lang="cs-CZ" dirty="0" smtClean="0"/>
              <a:t>CHGIJ</a:t>
            </a:r>
            <a:r>
              <a:rPr lang="cs-CZ" b="1" u="sng" dirty="0" smtClean="0"/>
              <a:t>PŘÍBYTEK</a:t>
            </a:r>
            <a:r>
              <a:rPr lang="cs-CZ" dirty="0" smtClean="0"/>
              <a:t>SA</a:t>
            </a:r>
            <a:r>
              <a:rPr lang="cs-CZ" b="1" u="sng" dirty="0" smtClean="0"/>
              <a:t>BÝK</a:t>
            </a:r>
            <a:r>
              <a:rPr lang="cs-CZ" dirty="0" smtClean="0"/>
              <a:t>DSAFLK</a:t>
            </a:r>
          </a:p>
          <a:p>
            <a:pPr>
              <a:lnSpc>
                <a:spcPct val="200000"/>
              </a:lnSpc>
            </a:pPr>
            <a:r>
              <a:rPr lang="cs-CZ" b="1" u="sng" dirty="0" smtClean="0"/>
              <a:t>BYLINAKOBYLA</a:t>
            </a:r>
            <a:r>
              <a:rPr lang="cs-CZ" dirty="0" smtClean="0"/>
              <a:t>TRE</a:t>
            </a:r>
            <a:r>
              <a:rPr lang="cs-CZ" b="1" u="sng" dirty="0" smtClean="0"/>
              <a:t>BYSTRÝ</a:t>
            </a:r>
            <a:r>
              <a:rPr lang="cs-CZ" dirty="0" smtClean="0"/>
              <a:t>AS</a:t>
            </a:r>
            <a:r>
              <a:rPr lang="cs-CZ" b="1" u="sng" dirty="0" smtClean="0"/>
              <a:t>PŘIBYSLAV</a:t>
            </a:r>
            <a:r>
              <a:rPr lang="cs-CZ" dirty="0" smtClean="0"/>
              <a:t>BNMLSDFGHREW</a:t>
            </a:r>
            <a:r>
              <a:rPr lang="cs-CZ" b="1" u="sng" dirty="0" smtClean="0"/>
              <a:t>DOBYTEK</a:t>
            </a:r>
            <a:r>
              <a:rPr lang="cs-CZ" dirty="0" smtClean="0"/>
              <a:t>ZAHRADAVÍLADVBAEIZP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236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Vyjmenovaná slova po b a  slova příbuzná</vt:lpstr>
      <vt:lpstr>Jaké znáš názvy měst nebo jména osob, ve kterých se po b píše y?</vt:lpstr>
      <vt:lpstr>Hádej, co je to?</vt:lpstr>
      <vt:lpstr>Snímek 5</vt:lpstr>
      <vt:lpstr>Vyhledej vyjmenovaná slova po b</vt:lpstr>
      <vt:lpstr>Řešení:</vt:lpstr>
      <vt:lpstr>Jaké znáš názvy měst nebo jména osob, ve kterých se po b píše y?</vt:lpstr>
      <vt:lpstr>Hádej, co je to?</vt:lpstr>
      <vt:lpstr>Snímek 10</vt:lpstr>
      <vt:lpstr>Vyhledej vyjmenovaná slova po b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8</cp:revision>
  <dcterms:created xsi:type="dcterms:W3CDTF">2012-12-02T12:14:05Z</dcterms:created>
  <dcterms:modified xsi:type="dcterms:W3CDTF">2012-12-10T18:04:46Z</dcterms:modified>
</cp:coreProperties>
</file>