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58" r:id="rId5"/>
    <p:sldId id="260" r:id="rId6"/>
    <p:sldId id="265" r:id="rId7"/>
    <p:sldId id="266" r:id="rId8"/>
    <p:sldId id="267" r:id="rId9"/>
    <p:sldId id="270" r:id="rId10"/>
    <p:sldId id="272" r:id="rId11"/>
    <p:sldId id="271" r:id="rId12"/>
    <p:sldId id="268" r:id="rId13"/>
    <p:sldId id="269" r:id="rId14"/>
    <p:sldId id="273" r:id="rId15"/>
    <p:sldId id="274" r:id="rId16"/>
    <p:sldId id="261" r:id="rId17"/>
    <p:sldId id="262" r:id="rId18"/>
    <p:sldId id="263" r:id="rId19"/>
    <p:sldId id="26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28A5C-CFF7-4709-8DFA-AD8FAFC1C9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FAE221-10DD-4FD7-9862-B59690D8E801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google.cz/search?q=j%C3%ADzda+kr%C3%A1l%C5%AF&amp;tbm=isch&amp;tbo=u&amp;source=univ&amp;sa=X&amp;ei=QFGrUd3QIo6M4gSG2YHgDw&amp;ved=0CEAQsAQ&amp;biw=1366&amp;bih=667#facrc=_&amp;imgrc=BgCgLt4VyiazHM%3A%3BiMATn77MZ9NDQM%3Bhttp%253A%252F%252Fg.denik.cz%252F62%252F13%252Fvlcnov-jizda-kralu-2012-2012052738_denik-1024.jpg%3Bhttp%253A%252F%252Fslovacky.denik.cz%252Fgalerie%252Fjizda-kralu-ve-vlcnove.html%253Fmm%253D3788257%3B683%3B1024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search?q=j%C3%ADzda+kr%C3%A1l%C5%AF&amp;tbm=isch&amp;tbo=u&amp;source=univ&amp;sa=X&amp;ei=QFGrUd3QIo6M4gSG2YHgDw&amp;ved=0CEAQsAQ&amp;biw=1366&amp;bih=667#facrc=_&amp;imgrc=YBOR_jpj6l4g0M%3A%3BOjmwIm48q_9O2M%3Bhttp%253A%252F%252Fwww.travelguide.cz%252Ffacilities%252Ftg%252Ffull%252F2016-1.jpg%3Bhttp%253A%252F%252Fwww.travelguide.cz%252Fcz%252Fturistika%252Fcestujeme-s-detmi%252Finformacni-centrum-vlcnov%3B490%3B367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oogle.cz/search?q=j%C3%ADzda+kr%C3%A1l%C5%AF&amp;tbm=isch&amp;tbo=u&amp;source=univ&amp;sa=X&amp;ei=QFGrUd3QIo6M4gSG2YHgDw&amp;ved=0CEAQsAQ&amp;biw=1366&amp;bih=667#facrc=_&amp;imgrc=cVRchGS3EvdakM%3A%3BTcfVHwhfdrvnPM%3Bhttp%253A%252F%252Fwww.amber-trail.cz%252Fcz%252Ffotky%252Fprogramy%252F39.jpg%3Bhttp%253A%252F%252Fwww.amber-trail.cz%252Fcz%252Fsindex5.php%253Fidvyrb%253D2%2526akc%253Ddetail%3B640%3B426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hyperlink" Target="http://www.google.cz/search?q=j%C3%ADzda+kr%C3%A1l%C5%AF&amp;tbm=isch&amp;tbo=u&amp;source=univ&amp;sa=X&amp;ei=QFGrUd3QIo6M4gSG2YHgDw&amp;ved=0CEAQsAQ&amp;biw=1366&amp;bih=667#facrc=_&amp;imgrc=M1RMh9f94QZIKM%3A%3BY0my3rqnujLQAM%3Bhttp%253A%252F%252Fitras.cz%252Ffotogalerie%252Fjizda-kralu-vlcnov%252Fvelke%252Fjizda-kralu-vlcnov-001.jpg%3Bhttp%253A%252F%252Fitras.cz%252Fjizda-kralu-vlcnov%252Fgalerie%252F14103%252F%3B640%3B432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2132857"/>
            <a:ext cx="7117180" cy="1800199"/>
          </a:xfrm>
        </p:spPr>
        <p:txBody>
          <a:bodyPr/>
          <a:lstStyle/>
          <a:p>
            <a:pPr algn="ctr"/>
            <a:r>
              <a:rPr lang="cs-CZ" sz="9600" b="1" dirty="0" smtClean="0"/>
              <a:t>Letnice</a:t>
            </a:r>
            <a:endParaRPr lang="cs-CZ" sz="9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/>
              <a:t>Rok v jeho proměnách a slavnostech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1209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80120"/>
          </a:xfrm>
        </p:spPr>
        <p:txBody>
          <a:bodyPr/>
          <a:lstStyle/>
          <a:p>
            <a:pPr algn="ctr"/>
            <a:r>
              <a:rPr lang="cs-CZ" sz="6000" b="1" dirty="0" smtClean="0"/>
              <a:t>Letnice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80920" cy="5112567"/>
          </a:xfrm>
        </p:spPr>
        <p:txBody>
          <a:bodyPr>
            <a:normAutofit/>
          </a:bodyPr>
          <a:lstStyle/>
          <a:p>
            <a:pPr lvl="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Základní škola Choltice, okres Pardubice – „Učíme se pro život“</a:t>
            </a:r>
          </a:p>
          <a:p>
            <a:pPr lvl="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Šablona: č. III/2 Inovace a zkvalitnění výuky pomocí ICT</a:t>
            </a:r>
          </a:p>
          <a:p>
            <a:pPr lvl="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Pořadové číslo: 58</a:t>
            </a:r>
          </a:p>
          <a:p>
            <a:pPr lvl="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Autor: Machová Alena</a:t>
            </a:r>
          </a:p>
          <a:p>
            <a:pPr lvl="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Ověření ve výuce: 6. třída</a:t>
            </a:r>
          </a:p>
          <a:p>
            <a:pPr lvl="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Datum ověření: 28. 5. 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00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5" y="1724025"/>
            <a:ext cx="688975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564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sz="4400" b="1" dirty="0" smtClean="0"/>
              <a:t>Metodika: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3"/>
            <a:ext cx="8280920" cy="5256584"/>
          </a:xfrm>
        </p:spPr>
        <p:txBody>
          <a:bodyPr>
            <a:normAutofit lnSpcReduction="10000"/>
          </a:bodyPr>
          <a:lstStyle/>
          <a:p>
            <a:pPr lvl="0" defTabSz="457200">
              <a:spcAft>
                <a:spcPts val="600"/>
              </a:spcAft>
              <a:buFont typeface="Courier New" pitchFamily="49" charset="0"/>
              <a:buChar char="o"/>
            </a:pPr>
            <a:r>
              <a:rPr lang="cs-CZ" sz="2800" dirty="0">
                <a:latin typeface="Verdana"/>
              </a:rPr>
              <a:t>Žákům promítneme prezentaci, kterou lze doplnit vlastním výkladem.</a:t>
            </a:r>
          </a:p>
          <a:p>
            <a:pPr lvl="0" defTabSz="457200">
              <a:spcAft>
                <a:spcPts val="600"/>
              </a:spcAft>
              <a:buFont typeface="Courier New" pitchFamily="49" charset="0"/>
              <a:buChar char="o"/>
            </a:pPr>
            <a:r>
              <a:rPr lang="cs-CZ" sz="2800" dirty="0">
                <a:latin typeface="Verdana"/>
              </a:rPr>
              <a:t>Z prezentace vybereme několik nejdůležitějších poznámek jako zápis. </a:t>
            </a:r>
          </a:p>
          <a:p>
            <a:pPr lvl="0" defTabSz="457200">
              <a:spcAft>
                <a:spcPts val="600"/>
              </a:spcAft>
              <a:buFont typeface="Courier New" pitchFamily="49" charset="0"/>
              <a:buChar char="o"/>
            </a:pPr>
            <a:r>
              <a:rPr lang="cs-CZ" sz="2800" dirty="0">
                <a:latin typeface="Verdana"/>
              </a:rPr>
              <a:t>Pro kontrolu pozornosti žáků při výkladu je určen závěrečný test.</a:t>
            </a:r>
            <a:br>
              <a:rPr lang="cs-CZ" sz="2800" dirty="0">
                <a:latin typeface="Verdana"/>
              </a:rPr>
            </a:br>
            <a:endParaRPr lang="cs-CZ" sz="2800" dirty="0">
              <a:latin typeface="Verdana"/>
            </a:endParaRPr>
          </a:p>
          <a:p>
            <a:pPr lvl="0" defTabSz="457200">
              <a:spcAft>
                <a:spcPts val="600"/>
              </a:spcAft>
              <a:buFont typeface="Courier New" pitchFamily="49" charset="0"/>
              <a:buChar char="o"/>
            </a:pPr>
            <a:r>
              <a:rPr lang="cs-CZ" sz="2800" dirty="0">
                <a:latin typeface="Verdana"/>
              </a:rPr>
              <a:t>Cíl: Žáci by měli porozumět novým pojmům, seznámit se s historií.</a:t>
            </a:r>
            <a:br>
              <a:rPr lang="cs-CZ" sz="2800" dirty="0">
                <a:latin typeface="Verdana"/>
              </a:rPr>
            </a:br>
            <a:endParaRPr lang="cs-CZ" sz="2800" dirty="0">
              <a:latin typeface="Verdana"/>
            </a:endParaRPr>
          </a:p>
          <a:p>
            <a:pPr lvl="0" defTabSz="457200">
              <a:spcAft>
                <a:spcPts val="600"/>
              </a:spcAft>
              <a:buFont typeface="Courier New" pitchFamily="49" charset="0"/>
              <a:buChar char="o"/>
            </a:pPr>
            <a:r>
              <a:rPr lang="cs-CZ" sz="2800" dirty="0">
                <a:latin typeface="Verdana"/>
              </a:rPr>
              <a:t>Klíčová slova: historie, tradice.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75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9"/>
            <a:ext cx="8424936" cy="1008112"/>
          </a:xfrm>
        </p:spPr>
        <p:txBody>
          <a:bodyPr/>
          <a:lstStyle/>
          <a:p>
            <a:r>
              <a:rPr lang="cs-CZ" sz="4400" b="1" dirty="0" smtClean="0"/>
              <a:t>Letnice – květen/červen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25658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 to období plné </a:t>
            </a:r>
            <a:r>
              <a:rPr lang="cs-CZ" sz="2800" b="1" dirty="0" smtClean="0"/>
              <a:t>mnoha lidových obyčejů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Předcházely jim různé </a:t>
            </a:r>
            <a:r>
              <a:rPr lang="cs-CZ" sz="2800" b="1" dirty="0" smtClean="0"/>
              <a:t>předkřesťanské svátky </a:t>
            </a:r>
            <a:r>
              <a:rPr lang="cs-CZ" sz="2800" dirty="0" smtClean="0"/>
              <a:t>související s </a:t>
            </a:r>
            <a:r>
              <a:rPr lang="cs-CZ" sz="2800" b="1" dirty="0" smtClean="0"/>
              <a:t>letním slunovratem</a:t>
            </a:r>
            <a:r>
              <a:rPr lang="cs-CZ" sz="2800" dirty="0" smtClean="0"/>
              <a:t>, pohanské zvyky a rituály. O jejich potlačení se snažili </a:t>
            </a:r>
            <a:r>
              <a:rPr lang="cs-CZ" sz="2800" b="1" dirty="0" smtClean="0"/>
              <a:t>Přemyslovci</a:t>
            </a:r>
            <a:r>
              <a:rPr lang="cs-CZ" sz="2800" dirty="0" smtClean="0"/>
              <a:t> – nepřáli věštcům a čarodějům.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76441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1"/>
            <a:ext cx="7272808" cy="1008112"/>
          </a:xfrm>
        </p:spPr>
        <p:txBody>
          <a:bodyPr/>
          <a:lstStyle/>
          <a:p>
            <a:pPr algn="ctr"/>
            <a:r>
              <a:rPr lang="cs-CZ" sz="4400" b="1" dirty="0" smtClean="0"/>
              <a:t>Svatodušní svátky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3"/>
            <a:ext cx="8568952" cy="4608511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Ústřední církevní svátky </a:t>
            </a:r>
            <a:r>
              <a:rPr lang="cs-CZ" sz="2800" dirty="0" smtClean="0"/>
              <a:t>tohoto období.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Slaví se </a:t>
            </a:r>
            <a:r>
              <a:rPr lang="cs-CZ" sz="2800" b="1" dirty="0" smtClean="0"/>
              <a:t>50 dní po Velikonocích</a:t>
            </a:r>
            <a:r>
              <a:rPr lang="cs-CZ" sz="2800" dirty="0" smtClean="0"/>
              <a:t>. Obsahově i myšlenkově na ně navazují </a:t>
            </a:r>
            <a:br>
              <a:rPr lang="cs-CZ" sz="2800" dirty="0" smtClean="0"/>
            </a:br>
            <a:r>
              <a:rPr lang="cs-CZ" sz="2800" dirty="0" smtClean="0"/>
              <a:t>a jsou </a:t>
            </a:r>
            <a:r>
              <a:rPr lang="cs-CZ" sz="2800" b="1" dirty="0" smtClean="0"/>
              <a:t>jejich</a:t>
            </a:r>
            <a:r>
              <a:rPr lang="cs-CZ" sz="2800" dirty="0" smtClean="0"/>
              <a:t> </a:t>
            </a:r>
            <a:r>
              <a:rPr lang="cs-CZ" sz="2800" b="1" dirty="0" smtClean="0"/>
              <a:t>vyvrcholením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Svátky </a:t>
            </a:r>
            <a:r>
              <a:rPr lang="cs-CZ" sz="2800" b="1" dirty="0" smtClean="0"/>
              <a:t>pohyblivé</a:t>
            </a:r>
            <a:r>
              <a:rPr lang="cs-CZ" sz="2800" dirty="0" smtClean="0"/>
              <a:t>: 10. května – 13. června.</a:t>
            </a:r>
            <a:br>
              <a:rPr lang="cs-CZ" sz="2800" dirty="0" smtClean="0"/>
            </a:b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84594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936104"/>
          </a:xfrm>
        </p:spPr>
        <p:txBody>
          <a:bodyPr/>
          <a:lstStyle/>
          <a:p>
            <a:pPr algn="ctr"/>
            <a:r>
              <a:rPr lang="cs-CZ" sz="4400" b="1" dirty="0" smtClean="0"/>
              <a:t>Průběh svátků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5184575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Sobota před svatodušními svátky: </a:t>
            </a:r>
            <a:r>
              <a:rPr lang="cs-CZ" sz="2800" dirty="0" smtClean="0"/>
              <a:t>chystalo se na následující dny – úklid, výzdoba.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b="1" dirty="0" smtClean="0"/>
              <a:t>Neděle svatodušní: </a:t>
            </a:r>
            <a:r>
              <a:rPr lang="cs-CZ" sz="2800" dirty="0" smtClean="0"/>
              <a:t>církevní oslavy, slavnostní mše, křty.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b="1" dirty="0" smtClean="0"/>
              <a:t>Pondělí svatodušní: </a:t>
            </a:r>
            <a:r>
              <a:rPr lang="cs-CZ" sz="2800" dirty="0" smtClean="0"/>
              <a:t>různé lidové obyčeje – volnější a lidovější ráz, lišily se dle krajů.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82791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sz="4400" b="1" dirty="0" smtClean="0"/>
              <a:t>Jízda králů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856984" cy="532859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Tento zvyk se dnes udržuje pouze na pěti místech ČR – církev sama tento zvyk zakazovala.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Nejznámější Jízda králů je z Vlčnova na Moravě – folklórní </a:t>
            </a:r>
            <a:r>
              <a:rPr lang="cs-CZ" sz="2800" dirty="0" smtClean="0"/>
              <a:t>slavnost, krajové odlišnosti.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Historie tohoto zvyku sahá až do středověku – pravděpodobně prastarý </a:t>
            </a:r>
            <a:r>
              <a:rPr lang="cs-CZ" sz="2800" dirty="0" err="1" smtClean="0"/>
              <a:t>dospělostní</a:t>
            </a:r>
            <a:r>
              <a:rPr lang="cs-CZ" sz="2800" dirty="0" smtClean="0"/>
              <a:t> obřad, kterým se mládenci zařadili mezi bojovníky.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36063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800" y="338708"/>
            <a:ext cx="4122401" cy="6180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0222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260943"/>
            <a:ext cx="4422114" cy="3312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3649866"/>
            <a:ext cx="4226850" cy="297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403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3473240"/>
            <a:ext cx="4319760" cy="323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42" y="188640"/>
            <a:ext cx="4800533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798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864096"/>
          </a:xfrm>
        </p:spPr>
        <p:txBody>
          <a:bodyPr/>
          <a:lstStyle/>
          <a:p>
            <a:pPr algn="ctr"/>
            <a:r>
              <a:rPr lang="cs-CZ" sz="4400" b="1" dirty="0" smtClean="0"/>
              <a:t>Čistění studánek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3285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Malá dívčí slavnost.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b="1" dirty="0" smtClean="0"/>
              <a:t>Voda</a:t>
            </a:r>
            <a:r>
              <a:rPr lang="cs-CZ" sz="2800" dirty="0" smtClean="0"/>
              <a:t> – důležitá pro úrodu a jako zdroj vláhy.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b="1" dirty="0" smtClean="0"/>
              <a:t>Čištění studánek a pramenů – </a:t>
            </a:r>
            <a:r>
              <a:rPr lang="cs-CZ" sz="2800" dirty="0" smtClean="0"/>
              <a:t>jen nevinné čisté dívky = panny. Lidé věřili, že dívčí nevinnost má „očistnou moc“.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86368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08112"/>
          </a:xfrm>
        </p:spPr>
        <p:txBody>
          <a:bodyPr/>
          <a:lstStyle/>
          <a:p>
            <a:pPr algn="ctr"/>
            <a:r>
              <a:rPr lang="cs-CZ" sz="4400" b="1" dirty="0" smtClean="0"/>
              <a:t>Královničky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136904" cy="525658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Obchůzka 10 – 12letých, ale i dospělých děvčat (protiklad </a:t>
            </a:r>
            <a:r>
              <a:rPr lang="cs-CZ" sz="2800" dirty="0"/>
              <a:t>J</a:t>
            </a:r>
            <a:r>
              <a:rPr lang="cs-CZ" sz="2800" dirty="0" smtClean="0"/>
              <a:t>ízdy králů).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Jarní obřad – vítání jara, uctívání slunce, omládlé přírody a vody.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V minulosti rozšířena po Čechách i celé Moravě, později zanikla.</a:t>
            </a:r>
          </a:p>
        </p:txBody>
      </p:sp>
    </p:spTree>
    <p:extLst>
      <p:ext uri="{BB962C8B-B14F-4D97-AF65-F5344CB8AC3E}">
        <p14:creationId xmlns:p14="http://schemas.microsoft.com/office/powerpoint/2010/main" val="702670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sz="4400" b="1" dirty="0" smtClean="0"/>
              <a:t>Střelba ku ptáku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53285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Tento zvyk vznikl pravděpodobně již </a:t>
            </a:r>
            <a:br>
              <a:rPr lang="cs-CZ" sz="2800" dirty="0" smtClean="0"/>
            </a:br>
            <a:r>
              <a:rPr lang="cs-CZ" sz="2800" dirty="0" smtClean="0"/>
              <a:t>ve 13. století a k nám se dostal z Německa.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Na dlouhou tyč se připevnil živý pták (později nahrazen dřevěným), do kterého se muži strefovali. Vyhrál ten, kdo ho dříve sestřelil – původně kuše, později pušky. Vítěz získal titul „ptačí král“ a stříbrný odznak. 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Poté se zpívalo, tancovalo a hodovalo.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926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936104"/>
          </a:xfrm>
        </p:spPr>
        <p:txBody>
          <a:bodyPr/>
          <a:lstStyle/>
          <a:p>
            <a:pPr algn="ctr"/>
            <a:r>
              <a:rPr lang="cs-CZ" sz="4400" b="1" dirty="0" smtClean="0"/>
              <a:t>Zpěv vodního ptáka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496944" cy="53285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Tento zvyk pocházel z </a:t>
            </a:r>
            <a:r>
              <a:rPr lang="cs-CZ" sz="2800" dirty="0"/>
              <a:t>N</a:t>
            </a:r>
            <a:r>
              <a:rPr lang="cs-CZ" sz="2800" dirty="0" smtClean="0"/>
              <a:t>ěmecka a nejvíce se ujal na Šumavě.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Mládenci si mezi sebou zvolili tzv. „vodního ptáka“ – dělal předzpěváka celé skupině mládenců. Chodili od domu k domu a zpívali písně, které si skládali sami – o obyvatelích vesnice. Za to na ně děvčata z půdy domů lila vodu. Když obešli celou ves, sešli se v hospodě, kde se usušili a hodovali.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4996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936104"/>
          </a:xfrm>
        </p:spPr>
        <p:txBody>
          <a:bodyPr/>
          <a:lstStyle/>
          <a:p>
            <a:pPr algn="ctr"/>
            <a:r>
              <a:rPr lang="cs-CZ" sz="4400" b="1" dirty="0" smtClean="0"/>
              <a:t>Opakování: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25658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Kdy se slaví „Letnice“?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Toto období charakterizuje mnoho zvyků, jakých?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Kde se koná u nás asi nejznámější Jízda králů?</a:t>
            </a:r>
          </a:p>
          <a:p>
            <a:pPr marL="514350" indent="-514350">
              <a:buFont typeface="+mj-lt"/>
              <a:buAutoNum type="arabi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077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80120"/>
          </a:xfrm>
        </p:spPr>
        <p:txBody>
          <a:bodyPr/>
          <a:lstStyle/>
          <a:p>
            <a:pPr algn="ctr"/>
            <a:r>
              <a:rPr lang="cs-CZ" sz="4400" b="1" dirty="0" smtClean="0"/>
              <a:t>Řešení: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424936" cy="525658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Slaví se na přelomu května a června – pohyblivé svátky.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Zvyky: Svatodušní svátky, Jízda králů, Čistění studánek, Královničky, Střelba ku ptáku, Zpěv vodního ptáka.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Vlčnov na Moravě.</a:t>
            </a:r>
          </a:p>
        </p:txBody>
      </p:sp>
    </p:spTree>
    <p:extLst>
      <p:ext uri="{BB962C8B-B14F-4D97-AF65-F5344CB8AC3E}">
        <p14:creationId xmlns:p14="http://schemas.microsoft.com/office/powerpoint/2010/main" val="2789263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260649"/>
            <a:ext cx="7125113" cy="1008112"/>
          </a:xfrm>
        </p:spPr>
        <p:txBody>
          <a:bodyPr/>
          <a:lstStyle/>
          <a:p>
            <a:pPr algn="ctr"/>
            <a:r>
              <a:rPr lang="cs-CZ" sz="4400" b="1" dirty="0" smtClean="0"/>
              <a:t>Zdroje: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9"/>
            <a:ext cx="8424936" cy="5112568"/>
          </a:xfrm>
        </p:spPr>
        <p:txBody>
          <a:bodyPr/>
          <a:lstStyle/>
          <a:p>
            <a:r>
              <a:rPr lang="cs-CZ" sz="2400" dirty="0"/>
              <a:t>Výchova k občanství: učebnice vytvořená v souladu s RVP ZV. 3. vyd. Brno: Nová škola, 2012. ISBN 978-80-7289-367-6. </a:t>
            </a:r>
          </a:p>
          <a:p>
            <a:r>
              <a:rPr lang="cs-CZ" sz="2400" dirty="0"/>
              <a:t> Občanská výchova: učebnice pro ZŠ a víceletá gymnázia. 2. vyd. Plzeň: Fraus, 2009. ISBN 978-80-7238-886-8. </a:t>
            </a:r>
          </a:p>
          <a:p>
            <a:r>
              <a:rPr lang="cs-CZ" sz="2400" dirty="0"/>
              <a:t> ŠOTTNEROVÁ, Dagmar. Lidové tradice. 1. vyd. Olomouc: </a:t>
            </a:r>
            <a:r>
              <a:rPr lang="cs-CZ" sz="2400" dirty="0" err="1"/>
              <a:t>Rubico</a:t>
            </a:r>
            <a:r>
              <a:rPr lang="cs-CZ" sz="2400" dirty="0"/>
              <a:t>, 2009. ISBN 978-80-7346-096-9.</a:t>
            </a:r>
          </a:p>
          <a:p>
            <a:r>
              <a:rPr lang="cs-CZ" sz="2400" dirty="0"/>
              <a:t> VELEBNÁ, Eva a Karel MAJER. Lidové zvyky a obyčeje v křesťanském roce. 1. vyd. Praha: </a:t>
            </a:r>
            <a:r>
              <a:rPr lang="cs-CZ" sz="2400" dirty="0" err="1"/>
              <a:t>Albra</a:t>
            </a:r>
            <a:r>
              <a:rPr lang="cs-CZ" sz="2400" dirty="0"/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365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80120"/>
          </a:xfrm>
        </p:spPr>
        <p:txBody>
          <a:bodyPr/>
          <a:lstStyle/>
          <a:p>
            <a:pPr algn="ctr"/>
            <a:r>
              <a:rPr lang="cs-CZ" sz="4400" b="1" dirty="0" smtClean="0"/>
              <a:t>Zdroje obrázků: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07361"/>
            <a:ext cx="8136904" cy="405143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Obrázky jsou vloženy s hypertextovými odkazy.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2581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306</TotalTime>
  <Words>319</Words>
  <Application>Microsoft Office PowerPoint</Application>
  <PresentationFormat>Předvádění na obrazovce (4:3)</PresentationFormat>
  <Paragraphs>60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Summer</vt:lpstr>
      <vt:lpstr>Letnice</vt:lpstr>
      <vt:lpstr>Letnice</vt:lpstr>
      <vt:lpstr>Prezentace aplikace PowerPoint</vt:lpstr>
      <vt:lpstr>Metodika:</vt:lpstr>
      <vt:lpstr>Letnice – květen/červen</vt:lpstr>
      <vt:lpstr>Svatodušní svátky</vt:lpstr>
      <vt:lpstr>Průběh svátků</vt:lpstr>
      <vt:lpstr>Jízda králů</vt:lpstr>
      <vt:lpstr>Prezentace aplikace PowerPoint</vt:lpstr>
      <vt:lpstr>Prezentace aplikace PowerPoint</vt:lpstr>
      <vt:lpstr>Prezentace aplikace PowerPoint</vt:lpstr>
      <vt:lpstr>Čistění studánek</vt:lpstr>
      <vt:lpstr>Královničky</vt:lpstr>
      <vt:lpstr>Střelba ku ptáku</vt:lpstr>
      <vt:lpstr>Zpěv vodního ptáka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Letnice</dc:title>
  <dc:creator>Machová Alena</dc:creator>
  <cp:lastModifiedBy>Machová Alena</cp:lastModifiedBy>
  <cp:revision>40</cp:revision>
  <dcterms:created xsi:type="dcterms:W3CDTF">2013-05-27T21:51:54Z</dcterms:created>
  <dcterms:modified xsi:type="dcterms:W3CDTF">2013-06-02T16:19:50Z</dcterms:modified>
</cp:coreProperties>
</file>