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58" r:id="rId4"/>
    <p:sldId id="259" r:id="rId5"/>
    <p:sldId id="264" r:id="rId6"/>
    <p:sldId id="266" r:id="rId7"/>
    <p:sldId id="270" r:id="rId8"/>
    <p:sldId id="265" r:id="rId9"/>
    <p:sldId id="267" r:id="rId10"/>
    <p:sldId id="271" r:id="rId11"/>
    <p:sldId id="268" r:id="rId12"/>
    <p:sldId id="269" r:id="rId13"/>
    <p:sldId id="272" r:id="rId14"/>
    <p:sldId id="260" r:id="rId15"/>
    <p:sldId id="261" r:id="rId16"/>
    <p:sldId id="262" r:id="rId17"/>
    <p:sldId id="26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BBBE7F2-02BF-490B-A3D9-845F8E6A3394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6D84550B-9B46-4FAF-A5FF-BD0900A470D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google.cz/search?hl=cs&amp;site=imghp&amp;tbm=isch&amp;source=hp&amp;biw=1366&amp;bih=667&amp;q=svat%C3%A1+mark%C3%A9ta&amp;oq=svat%C3%A1+Ma&amp;gs_l=img.1.1.0l3j0i24l7.1322.3767.0.6981.8.7.0.1.1.0.125.654.6j1.7.0...0.0...1ac.1.17.img.YUWTf5sVg5c#facrc=_&amp;imgdii=_&amp;imgrc=IDdovxz-TdEYpM%3A%3BAkxFPgf4KzVqvM%3Bhttp%253A%252F%252Fwww.ikony.estranky.cz%252Fimg%252Fmid%252F206%252Fsvata-marketa.jpg%3Bhttp%253A%252F%252Fwww.ikony.estranky.cz%252Ffotoalbum%252Fgalerie-obrazu-a-kreseb%252Fsvata-marketa.html%3B225%3B460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google.cz/search?hl=cs&amp;site=imghp&amp;tbm=isch&amp;source=hp&amp;biw=1366&amp;bih=667&amp;q=Svata+marie+Magdalena&amp;oq=Svata+marie+Magdalena&amp;gs_l=img.3...1623.11763.0.12059.21.12.0.9.0.0.297.1451.3j5j2.10.0...0.0...1ac.1.17.img.sFp4oL5ruj0#facrc=_&amp;imgdii=_&amp;imgrc=B47J0xTsP3rkyM%3A%3BssLNgGVdCIATnM%3Bhttp%253A%252F%252Ffiles.vnitrnibohyne.webnode.cz%252F200000150-98237991dd%252FM%2525C3%2525A1%2525C5%252599%2525C3%2525AD-Magdal%2525C3%2525A9na-225x300.jpg%3Bhttp%253A%252F%252Fwww.vnitrnibohyne.cz%252Fnews%252Fnove-dimenze-zenstvi-odkaz-marie-magdaleny%252F%3B225%3B300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google.cz/search?hl=cs&amp;site=imghp&amp;tbm=isch&amp;source=hp&amp;biw=1366&amp;bih=667&amp;q=svat%C3%A1+Anna&amp;oq=svat%C3%A1+Anna&amp;gs_l=img.3..0l2j0i24l8.1140.7728.0.8805.10.8.0.2.2.0.139.799.6j2.8.0...0.0...1ac.1.17.img.DvYtK-t5qGk#facrc=_&amp;imgdii=_&amp;imgrc=qDiHmjEazR_SpM%3A%3BzLzO6L6dVajoYM%3Bhttp%253A%252F%252Fwww.boretice-farnost.cz%252Fobrazky-soubory%252Fsvata_anna-d9449-413c6.jpg%3Bhttp%253A%252F%252Fwww.boretice-farnost.cz%252Fsvata-anna-nase-patronka%3B391%3B525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260648"/>
            <a:ext cx="6264696" cy="3528392"/>
          </a:xfrm>
        </p:spPr>
        <p:txBody>
          <a:bodyPr>
            <a:noAutofit/>
          </a:bodyPr>
          <a:lstStyle/>
          <a:p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 Markéta, Magdaléna, Anna</a:t>
            </a:r>
            <a:endParaRPr lang="cs-CZ" sz="7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354442" y="4797152"/>
            <a:ext cx="5114778" cy="1440160"/>
          </a:xfrm>
        </p:spPr>
        <p:txBody>
          <a:bodyPr anchor="ctr">
            <a:normAutofit/>
          </a:bodyPr>
          <a:lstStyle/>
          <a:p>
            <a:r>
              <a:rPr lang="cs-CZ" sz="3600" b="1" dirty="0" smtClean="0"/>
              <a:t>Rok v jeho proměnách a slavnostech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859255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320040"/>
            <a:ext cx="7992888" cy="804704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Sv. Markéta, Magdaléna, Anna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defTabSz="4572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Základní škola Choltice, okres Pardubice – „Učíme se pro život“</a:t>
            </a:r>
          </a:p>
          <a:p>
            <a:pPr lvl="0" defTabSz="4572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Šablona: č. III/2 Inovace a zkvalitnění výuky pomocí ICT</a:t>
            </a:r>
          </a:p>
          <a:p>
            <a:pPr lvl="0" defTabSz="4572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Pořadové číslo: 59</a:t>
            </a:r>
          </a:p>
          <a:p>
            <a:pPr lvl="0" defTabSz="4572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Autor: Machová Alena</a:t>
            </a:r>
          </a:p>
          <a:p>
            <a:pPr lvl="0" defTabSz="4572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Ověření ve výuce: 6. třída</a:t>
            </a:r>
          </a:p>
          <a:p>
            <a:pPr lvl="0" defTabSz="457200" fontAlgn="base">
              <a:lnSpc>
                <a:spcPct val="150000"/>
              </a:lnSpc>
              <a:spcAft>
                <a:spcPct val="0"/>
              </a:spcAft>
              <a:buClr>
                <a:srgbClr val="FFFFFF"/>
              </a:buClr>
              <a:buFontTx/>
              <a:buChar char="•"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prstClr val="black">
                    <a:lumMod val="95000"/>
                    <a:lumOff val="5000"/>
                  </a:prst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Datum ověření: 11. 6. 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427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125" y="1724819"/>
            <a:ext cx="6889750" cy="340836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778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239000" cy="936104"/>
          </a:xfrm>
        </p:spPr>
        <p:txBody>
          <a:bodyPr anchor="ctr"/>
          <a:lstStyle/>
          <a:p>
            <a:r>
              <a:rPr lang="cs-CZ" dirty="0" smtClean="0"/>
              <a:t>Metodika: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064896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Žákům promítneme prezentaci, kterou lze doplnit vlastním výkladem.</a:t>
            </a:r>
          </a:p>
          <a:p>
            <a:r>
              <a:rPr lang="cs-CZ" dirty="0" smtClean="0"/>
              <a:t>Z prezentace vybereme několik nejdůležitějších poznámek jako zápis. </a:t>
            </a:r>
          </a:p>
          <a:p>
            <a:r>
              <a:rPr lang="cs-CZ" dirty="0" smtClean="0"/>
              <a:t>Pro kontrolu pozornosti žáků při výkladu je určen závěrečný test.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Cíl: Žáci by měli porozumět novým pojmům, seznámit se s historií.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Klíčová slova: legenda, pranostiky.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35852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1080120"/>
          </a:xfrm>
        </p:spPr>
        <p:txBody>
          <a:bodyPr anchor="ctr"/>
          <a:lstStyle/>
          <a:p>
            <a:pPr algn="ctr"/>
            <a:r>
              <a:rPr lang="cs-CZ" dirty="0" smtClean="0"/>
              <a:t>Svatá Markéta – 13. červen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7848872" cy="5472608"/>
          </a:xfrm>
        </p:spPr>
        <p:txBody>
          <a:bodyPr/>
          <a:lstStyle/>
          <a:p>
            <a:r>
              <a:rPr lang="cs-CZ" b="1" dirty="0" smtClean="0"/>
              <a:t>Legenda: </a:t>
            </a:r>
            <a:r>
              <a:rPr lang="cs-CZ" dirty="0" smtClean="0"/>
              <a:t>Markéta (= Perla), jméno orientálního původu.</a:t>
            </a:r>
          </a:p>
          <a:p>
            <a:r>
              <a:rPr lang="cs-CZ" dirty="0" smtClean="0"/>
              <a:t>Dcera pohanského kněze, proti jeho vůli přestoupila na křesťanskou víru a otec ji vyhnal.</a:t>
            </a:r>
          </a:p>
          <a:p>
            <a:r>
              <a:rPr lang="cs-CZ" dirty="0" smtClean="0"/>
              <a:t>Zamiloval se do ní </a:t>
            </a:r>
            <a:r>
              <a:rPr lang="cs-CZ" dirty="0" err="1" smtClean="0"/>
              <a:t>Olybrius</a:t>
            </a:r>
            <a:r>
              <a:rPr lang="cs-CZ" dirty="0" smtClean="0"/>
              <a:t> = římský místodržitel, chtěl, aby se zřekla křesťanství.</a:t>
            </a:r>
          </a:p>
          <a:p>
            <a:r>
              <a:rPr lang="cs-CZ" dirty="0" smtClean="0"/>
              <a:t>Byla krutě mučena, ale rány se jí do druhého dne zahojily.</a:t>
            </a:r>
          </a:p>
          <a:p>
            <a:r>
              <a:rPr lang="cs-CZ" dirty="0" smtClean="0"/>
              <a:t>Kolem roku 275 byla sťata mečem.</a:t>
            </a:r>
          </a:p>
          <a:p>
            <a:r>
              <a:rPr lang="cs-CZ" dirty="0" smtClean="0"/>
              <a:t>Bývá zobrazována jako drakobijec (boj s ďáblem) = vítězství dobra nad zlem.</a:t>
            </a:r>
          </a:p>
          <a:p>
            <a:r>
              <a:rPr lang="cs-CZ" dirty="0" smtClean="0"/>
              <a:t>Je patronkou těhotných žen, rolníků a pastýřů.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59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4131" y="714245"/>
            <a:ext cx="2655739" cy="5429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93442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936104"/>
          </a:xfrm>
        </p:spPr>
        <p:txBody>
          <a:bodyPr anchor="ctr"/>
          <a:lstStyle/>
          <a:p>
            <a:pPr algn="ctr"/>
            <a:r>
              <a:rPr lang="cs-CZ" dirty="0" smtClean="0"/>
              <a:t>Pranostiky – svatá </a:t>
            </a:r>
            <a:r>
              <a:rPr lang="cs-CZ" dirty="0" err="1" smtClean="0"/>
              <a:t>markéta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7704856" cy="5400600"/>
          </a:xfrm>
        </p:spPr>
        <p:txBody>
          <a:bodyPr anchor="t"/>
          <a:lstStyle/>
          <a:p>
            <a:pPr>
              <a:lnSpc>
                <a:spcPct val="200000"/>
              </a:lnSpc>
            </a:pPr>
            <a:r>
              <a:rPr lang="cs-CZ" dirty="0" smtClean="0"/>
              <a:t>Svatá </a:t>
            </a:r>
            <a:r>
              <a:rPr lang="cs-CZ" dirty="0"/>
              <a:t>M</a:t>
            </a:r>
            <a:r>
              <a:rPr lang="cs-CZ" dirty="0" smtClean="0"/>
              <a:t>arkéta – hodila srp do žita.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Svatá </a:t>
            </a:r>
            <a:r>
              <a:rPr lang="cs-CZ" dirty="0" err="1" smtClean="0"/>
              <a:t>Markyta</a:t>
            </a:r>
            <a:r>
              <a:rPr lang="cs-CZ" dirty="0" smtClean="0"/>
              <a:t> – vodí žence do žita.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Zapláče–</a:t>
            </a:r>
            <a:r>
              <a:rPr lang="cs-CZ" dirty="0" err="1" smtClean="0"/>
              <a:t>li</a:t>
            </a:r>
            <a:r>
              <a:rPr lang="cs-CZ" dirty="0" smtClean="0"/>
              <a:t> </a:t>
            </a:r>
            <a:r>
              <a:rPr lang="cs-CZ" dirty="0" err="1" smtClean="0"/>
              <a:t>Markyta</a:t>
            </a:r>
            <a:r>
              <a:rPr lang="cs-CZ" dirty="0" smtClean="0"/>
              <a:t>, bude dešťů dosyta. 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Na Markétu-</a:t>
            </a:r>
            <a:r>
              <a:rPr lang="cs-CZ" dirty="0" err="1" smtClean="0"/>
              <a:t>li</a:t>
            </a:r>
            <a:r>
              <a:rPr lang="cs-CZ" dirty="0" smtClean="0"/>
              <a:t> prší, ořechy ze stromu srší.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Okolo svaté </a:t>
            </a:r>
            <a:r>
              <a:rPr lang="cs-CZ" dirty="0" err="1" smtClean="0"/>
              <a:t>Markyty</a:t>
            </a:r>
            <a:r>
              <a:rPr lang="cs-CZ" dirty="0" smtClean="0"/>
              <a:t> jsou bouřky nasety.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76531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7776864" cy="1080120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cs-CZ" dirty="0" smtClean="0"/>
              <a:t>Svatá Marie Magdalena </a:t>
            </a:r>
            <a:br>
              <a:rPr lang="cs-CZ" dirty="0" smtClean="0"/>
            </a:br>
            <a:r>
              <a:rPr lang="cs-CZ" dirty="0" smtClean="0"/>
              <a:t>– 22. červenec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7848872" cy="5328592"/>
          </a:xfrm>
        </p:spPr>
        <p:txBody>
          <a:bodyPr/>
          <a:lstStyle/>
          <a:p>
            <a:r>
              <a:rPr lang="cs-CZ" dirty="0" smtClean="0"/>
              <a:t>Pocházela z Izraele (statek </a:t>
            </a:r>
            <a:r>
              <a:rPr lang="cs-CZ" dirty="0" err="1" smtClean="0"/>
              <a:t>Magdala</a:t>
            </a:r>
            <a:r>
              <a:rPr lang="cs-CZ" dirty="0" smtClean="0"/>
              <a:t>)</a:t>
            </a:r>
          </a:p>
          <a:p>
            <a:r>
              <a:rPr lang="cs-CZ" dirty="0" smtClean="0"/>
              <a:t>V Čechách známá jako Máří Magdaléna.</a:t>
            </a:r>
          </a:p>
          <a:p>
            <a:r>
              <a:rPr lang="cs-CZ" dirty="0" smtClean="0"/>
              <a:t>Vedla nespoutaný, hříšný život. Mezi její špatné vlastnosti patřila marnivost, chtivost, touha po bohatství, prostopášnost.</a:t>
            </a:r>
          </a:p>
          <a:p>
            <a:r>
              <a:rPr lang="cs-CZ" dirty="0" smtClean="0"/>
              <a:t>První žena, která následovala Ježíše, aby se očistila od svých hříchů, žila pokorně a konala dobré skutky.</a:t>
            </a:r>
          </a:p>
          <a:p>
            <a:r>
              <a:rPr lang="cs-CZ" dirty="0" smtClean="0"/>
              <a:t>Naopak byla první, komu se zjevil Ježíš po svém zmrtvýchvstání.</a:t>
            </a:r>
          </a:p>
          <a:p>
            <a:r>
              <a:rPr lang="cs-CZ" dirty="0" smtClean="0"/>
              <a:t>Patronkou holičů, vlásenkářů, výrobců parfémů a pudrů, hříšníků a hříšnic.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305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932723"/>
            <a:ext cx="3744416" cy="4992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20640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1346408"/>
          </a:xfrm>
        </p:spPr>
        <p:txBody>
          <a:bodyPr anchor="ctr">
            <a:normAutofit/>
          </a:bodyPr>
          <a:lstStyle/>
          <a:p>
            <a:pPr algn="ctr"/>
            <a:r>
              <a:rPr lang="cs-CZ" dirty="0" smtClean="0"/>
              <a:t>Pověry a Pranostiky </a:t>
            </a:r>
            <a:br>
              <a:rPr lang="cs-CZ" dirty="0" smtClean="0"/>
            </a:br>
            <a:r>
              <a:rPr lang="cs-CZ" dirty="0" smtClean="0"/>
              <a:t>– svatá </a:t>
            </a:r>
            <a:r>
              <a:rPr lang="cs-CZ" dirty="0" err="1" smtClean="0"/>
              <a:t>marie</a:t>
            </a:r>
            <a:r>
              <a:rPr lang="cs-CZ" dirty="0" smtClean="0"/>
              <a:t> Magdaléna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9416"/>
            <a:ext cx="7776864" cy="505994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Kdo chtěl mít dlouhé a kvalitní vlasy, měl je stříhat v den, kdy slavila svátek tato světice.</a:t>
            </a:r>
          </a:p>
          <a:p>
            <a:r>
              <a:rPr lang="cs-CZ" dirty="0" smtClean="0"/>
              <a:t>Další pověra varovala před koupáním se v řekách a jezerech v tento den. Kdo neuposlechl, mohly ho dlouhé vlasy Maří Magdalény stáhnout pod hladinu.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Marie Magdaléna své hříchy oplakává, proto rádo poprchává.</a:t>
            </a:r>
          </a:p>
          <a:p>
            <a:r>
              <a:rPr lang="cs-CZ" dirty="0" smtClean="0"/>
              <a:t>Svatá Máří vybírá hnízda komáří.</a:t>
            </a:r>
          </a:p>
          <a:p>
            <a:r>
              <a:rPr lang="cs-CZ" dirty="0" smtClean="0"/>
              <a:t>Je-li na svatou Maří Magdalénu vítr, jde dobře každý obchod.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6259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1008112"/>
          </a:xfrm>
        </p:spPr>
        <p:txBody>
          <a:bodyPr anchor="ctr"/>
          <a:lstStyle/>
          <a:p>
            <a:pPr algn="ctr"/>
            <a:r>
              <a:rPr lang="cs-CZ" dirty="0" smtClean="0"/>
              <a:t>Svatá </a:t>
            </a:r>
            <a:r>
              <a:rPr lang="cs-CZ" dirty="0" err="1" smtClean="0"/>
              <a:t>anna</a:t>
            </a:r>
            <a:r>
              <a:rPr lang="cs-CZ" dirty="0" smtClean="0"/>
              <a:t> – 26. červenec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1196752"/>
            <a:ext cx="7814560" cy="54006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Podle legendy matka Panny Marie.</a:t>
            </a:r>
          </a:p>
          <a:p>
            <a:r>
              <a:rPr lang="cs-CZ" sz="2800" dirty="0" smtClean="0"/>
              <a:t>Dlouho nemohla mít děti, pravidelně </a:t>
            </a:r>
            <a:br>
              <a:rPr lang="cs-CZ" sz="2800" dirty="0" smtClean="0"/>
            </a:br>
            <a:r>
              <a:rPr lang="cs-CZ" sz="2800" dirty="0" smtClean="0"/>
              <a:t>se s manželem modlili, stali se rodiči </a:t>
            </a:r>
            <a:br>
              <a:rPr lang="cs-CZ" sz="2800" dirty="0" smtClean="0"/>
            </a:br>
            <a:r>
              <a:rPr lang="cs-CZ" sz="2800" dirty="0" smtClean="0"/>
              <a:t>ve vysokém věku.</a:t>
            </a:r>
          </a:p>
          <a:p>
            <a:r>
              <a:rPr lang="cs-CZ" sz="2800" dirty="0" smtClean="0"/>
              <a:t>V Bibli o ní není zmínka, přesto </a:t>
            </a:r>
            <a:br>
              <a:rPr lang="cs-CZ" sz="2800" dirty="0" smtClean="0"/>
            </a:br>
            <a:r>
              <a:rPr lang="cs-CZ" sz="2800" dirty="0" smtClean="0"/>
              <a:t>je jednou z nejoblíbenějších světic.</a:t>
            </a:r>
          </a:p>
          <a:p>
            <a:r>
              <a:rPr lang="cs-CZ" sz="2800" dirty="0" smtClean="0"/>
              <a:t>Uctívána různými řeholními řády po celé Evropě, bylo jí zasvěceno mnoho kostelů </a:t>
            </a:r>
            <a:br>
              <a:rPr lang="cs-CZ" sz="2800" dirty="0" smtClean="0"/>
            </a:br>
            <a:r>
              <a:rPr lang="cs-CZ" sz="2800" dirty="0" smtClean="0"/>
              <a:t>i chrámů.</a:t>
            </a:r>
          </a:p>
          <a:p>
            <a:r>
              <a:rPr lang="cs-CZ" sz="2800" dirty="0" smtClean="0"/>
              <a:t>Je patronkou – služebných, krajkářek, švadlen, horníků, tkalců i jiných řemeslníků.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57900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863" y="928688"/>
            <a:ext cx="3724275" cy="500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772588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1224136"/>
          </a:xfrm>
        </p:spPr>
        <p:txBody>
          <a:bodyPr anchor="ctr">
            <a:normAutofit/>
          </a:bodyPr>
          <a:lstStyle/>
          <a:p>
            <a:pPr algn="ctr"/>
            <a:r>
              <a:rPr lang="cs-CZ" dirty="0" smtClean="0"/>
              <a:t>Pověry a pranostiky </a:t>
            </a:r>
            <a:br>
              <a:rPr lang="cs-CZ" dirty="0" smtClean="0"/>
            </a:br>
            <a:r>
              <a:rPr lang="cs-CZ" dirty="0" smtClean="0"/>
              <a:t>– svatá Anna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9416"/>
            <a:ext cx="7704856" cy="4846320"/>
          </a:xfrm>
        </p:spPr>
        <p:txBody>
          <a:bodyPr/>
          <a:lstStyle/>
          <a:p>
            <a:r>
              <a:rPr lang="cs-CZ" dirty="0" smtClean="0"/>
              <a:t>Svatá Anna – chladno z rána.</a:t>
            </a:r>
          </a:p>
          <a:p>
            <a:r>
              <a:rPr lang="cs-CZ" dirty="0" smtClean="0"/>
              <a:t>Svatá Anna pšenku žala.</a:t>
            </a:r>
          </a:p>
          <a:p>
            <a:r>
              <a:rPr lang="cs-CZ" dirty="0" smtClean="0"/>
              <a:t>O svaté Anně sedlák si žita nažne.</a:t>
            </a:r>
          </a:p>
          <a:p>
            <a:r>
              <a:rPr lang="cs-CZ" dirty="0" smtClean="0"/>
              <a:t>Jestli na svatou Annu zvětšují mravenci svá mraveniště, očekávejte tuhou zimu.</a:t>
            </a:r>
            <a:br>
              <a:rPr lang="cs-CZ" dirty="0" smtClean="0"/>
            </a:br>
            <a:endParaRPr lang="cs-CZ" dirty="0" smtClean="0"/>
          </a:p>
          <a:p>
            <a:r>
              <a:rPr lang="cs-CZ" dirty="0" smtClean="0"/>
              <a:t>Věřilo se, že když někdo něco ztratil a pomodlil se ke svaté Anně, zase věc našel.</a:t>
            </a:r>
          </a:p>
          <a:p>
            <a:r>
              <a:rPr lang="cs-CZ" dirty="0" smtClean="0"/>
              <a:t>Byla spojována s narozením dítěte, jako hodná sudička dávala do vínku pozitivní budoucnost.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8633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7239000" cy="864096"/>
          </a:xfrm>
        </p:spPr>
        <p:txBody>
          <a:bodyPr anchor="ctr"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239000" cy="5258984"/>
          </a:xfrm>
        </p:spPr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Sv. Markéta je patronkou koho?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Která světice vedla nejdříve nespoutaný a hříšný život?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Svatá Anna byla matkou koho?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Která světice byla vnímána jako hodná sudička, přinášející pozitivní budoucnost?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Svatá Máří Magdalena je patronkou?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61815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864096"/>
          </a:xfrm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239000" cy="525898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Sv. Markéta je patronkou těhotných žen, pastýřů a rolníků.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Svatá Máří Magdalena.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pl-PL" dirty="0"/>
              <a:t>Podle legendy matka Panny Marie</a:t>
            </a:r>
            <a:r>
              <a:rPr lang="pl-PL" dirty="0" smtClean="0"/>
              <a:t>.</a:t>
            </a:r>
            <a:br>
              <a:rPr lang="pl-PL" dirty="0" smtClean="0"/>
            </a:br>
            <a:endParaRPr lang="pl-PL" dirty="0" smtClean="0"/>
          </a:p>
          <a:p>
            <a:pPr marL="514350" indent="-514350">
              <a:buFont typeface="+mj-lt"/>
              <a:buAutoNum type="arabicParenR"/>
            </a:pPr>
            <a:r>
              <a:rPr lang="pl-PL" dirty="0" smtClean="0"/>
              <a:t>Svatá Anna</a:t>
            </a:r>
            <a:br>
              <a:rPr lang="pl-PL" dirty="0" smtClean="0"/>
            </a:br>
            <a:endParaRPr lang="pl-PL" dirty="0" smtClean="0"/>
          </a:p>
          <a:p>
            <a:pPr marL="514350" indent="-514350">
              <a:buFont typeface="+mj-lt"/>
              <a:buAutoNum type="arabicParenR"/>
            </a:pPr>
            <a:r>
              <a:rPr lang="pl-PL" dirty="0"/>
              <a:t>Patronkou holičů, vlásenkářů, výrobců parfémů a pudrů, hříšníků a hříšnic</a:t>
            </a:r>
            <a:r>
              <a:rPr lang="pl-PL" dirty="0" smtClean="0"/>
              <a:t>.</a:t>
            </a:r>
            <a:br>
              <a:rPr lang="pl-PL" dirty="0" smtClean="0"/>
            </a:br>
            <a:endParaRPr lang="pl-PL" dirty="0" smtClean="0"/>
          </a:p>
          <a:p>
            <a:pPr marL="514350" indent="-514350">
              <a:buFont typeface="+mj-lt"/>
              <a:buAutoNum type="arabicParenR"/>
            </a:pPr>
            <a:endParaRPr lang="pl-PL" dirty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96720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936104"/>
          </a:xfrm>
        </p:spPr>
        <p:txBody>
          <a:bodyPr anchor="ctr"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064896" cy="5328592"/>
          </a:xfrm>
        </p:spPr>
        <p:txBody>
          <a:bodyPr>
            <a:normAutofit/>
          </a:bodyPr>
          <a:lstStyle/>
          <a:p>
            <a:r>
              <a:rPr lang="cs-CZ" dirty="0" smtClean="0"/>
              <a:t>Výchova k občanství: učebnice vytvořená v souladu s RVP ZV. 3. vyd. Brno: Nová škola, 2012. ISBN 978-80-7289-367-6. </a:t>
            </a:r>
          </a:p>
          <a:p>
            <a:r>
              <a:rPr lang="cs-CZ" dirty="0" smtClean="0"/>
              <a:t> Občanská výchova: učebnice pro ZŠ a víceletá gymnázia. 2. vyd. Plzeň: Fraus, 2009. ISBN 978-80-7238-886-8. </a:t>
            </a:r>
          </a:p>
          <a:p>
            <a:r>
              <a:rPr lang="cs-CZ" dirty="0" smtClean="0"/>
              <a:t> ŠOTTNEROVÁ, Dagmar. Lidové tradice. 1. vyd. Olomouc: </a:t>
            </a:r>
            <a:r>
              <a:rPr lang="cs-CZ" dirty="0" err="1" smtClean="0"/>
              <a:t>Rubico</a:t>
            </a:r>
            <a:r>
              <a:rPr lang="cs-CZ" dirty="0" smtClean="0"/>
              <a:t>, 2009. ISBN 978-80-7346-096-9.</a:t>
            </a:r>
          </a:p>
          <a:p>
            <a:r>
              <a:rPr lang="cs-CZ" dirty="0" smtClean="0"/>
              <a:t> VELEBNÁ, Eva a Karel MAJER. Lidové zvyky a obyčeje v křesťanském roce. 1. vyd. Praha: </a:t>
            </a:r>
            <a:r>
              <a:rPr lang="cs-CZ" dirty="0" err="1" smtClean="0"/>
              <a:t>Albra</a:t>
            </a:r>
            <a:r>
              <a:rPr lang="cs-CZ" dirty="0" smtClean="0"/>
              <a:t>, 1996. ISBN 250-030.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7844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9416"/>
            <a:ext cx="7848872" cy="4846320"/>
          </a:xfrm>
        </p:spPr>
        <p:txBody>
          <a:bodyPr anchor="ctr"/>
          <a:lstStyle/>
          <a:p>
            <a:pPr algn="ctr"/>
            <a:r>
              <a:rPr lang="cs-CZ" dirty="0" smtClean="0"/>
              <a:t>Obrázky jsou vloženy s hypertextovými odkazy.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5056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799</TotalTime>
  <Words>558</Words>
  <Application>Microsoft Office PowerPoint</Application>
  <PresentationFormat>Předvádění na obrazovce (4:3)</PresentationFormat>
  <Paragraphs>74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Bohatý</vt:lpstr>
      <vt:lpstr>Sv. Markéta, Magdaléna, Anna</vt:lpstr>
      <vt:lpstr>Sv. Markéta, Magdaléna, Anna</vt:lpstr>
      <vt:lpstr>Prezentace aplikace PowerPoint</vt:lpstr>
      <vt:lpstr>Metodika:</vt:lpstr>
      <vt:lpstr>Svatá Markéta – 13. červen</vt:lpstr>
      <vt:lpstr>Prezentace aplikace PowerPoint</vt:lpstr>
      <vt:lpstr>Pranostiky – svatá markéta</vt:lpstr>
      <vt:lpstr>Svatá Marie Magdalena  – 22. červenec</vt:lpstr>
      <vt:lpstr>Prezentace aplikace PowerPoint</vt:lpstr>
      <vt:lpstr>Pověry a Pranostiky  – svatá marie Magdaléna</vt:lpstr>
      <vt:lpstr>Svatá anna – 26. červenec</vt:lpstr>
      <vt:lpstr>Prezentace aplikace PowerPoint</vt:lpstr>
      <vt:lpstr>Pověry a pranostiky  – svatá Anna</vt:lpstr>
      <vt:lpstr>Opakování:</vt:lpstr>
      <vt:lpstr>Řešení:</vt:lpstr>
      <vt:lpstr>Zdroje:</vt:lpstr>
      <vt:lpstr>Zdroje obrázků: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Machová Alena</dc:creator>
  <cp:lastModifiedBy>Machová Alena</cp:lastModifiedBy>
  <cp:revision>44</cp:revision>
  <dcterms:created xsi:type="dcterms:W3CDTF">2013-06-02T17:09:49Z</dcterms:created>
  <dcterms:modified xsi:type="dcterms:W3CDTF">2013-06-24T04:56:22Z</dcterms:modified>
</cp:coreProperties>
</file>