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60" r:id="rId18"/>
    <p:sldId id="261" r:id="rId19"/>
    <p:sldId id="262" r:id="rId20"/>
    <p:sldId id="263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3EB0616E-B384-4214-9150-181486A4ABDC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39388934-48B5-49F2-9A40-1101504B0C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3EB0616E-B384-4214-9150-181486A4ABDC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88934-48B5-49F2-9A40-1101504B0C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3EB0616E-B384-4214-9150-181486A4ABDC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39388934-48B5-49F2-9A40-1101504B0C1F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3EB0616E-B384-4214-9150-181486A4ABDC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9388934-48B5-49F2-9A40-1101504B0C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3EB0616E-B384-4214-9150-181486A4ABDC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39388934-48B5-49F2-9A40-1101504B0C1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0616E-B384-4214-9150-181486A4ABDC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88934-48B5-49F2-9A40-1101504B0C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3EB0616E-B384-4214-9150-181486A4ABDC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9388934-48B5-49F2-9A40-1101504B0C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3EB0616E-B384-4214-9150-181486A4ABDC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39388934-48B5-49F2-9A40-1101504B0C1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3EB0616E-B384-4214-9150-181486A4ABDC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39388934-48B5-49F2-9A40-1101504B0C1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0616E-B384-4214-9150-181486A4ABDC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88934-48B5-49F2-9A40-1101504B0C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0616E-B384-4214-9150-181486A4ABDC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88934-48B5-49F2-9A40-1101504B0C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3EB0616E-B384-4214-9150-181486A4ABDC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39388934-48B5-49F2-9A40-1101504B0C1F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.jpeg"/><Relationship Id="rId2" Type="http://schemas.openxmlformats.org/officeDocument/2006/relationships/hyperlink" Target="http://www.google.cz/search?rlz=&amp;q=svat%C3%BD+kope%C4%8Dek+olomouc&amp;um=1&amp;ie=UTF-8&amp;hl=cs&amp;tbm=isch&amp;source=og&amp;sa=N&amp;tab=wi&amp;ei=DCXCUaiDOIf4sgban4GAAg&amp;biw=1366&amp;bih=667&amp;sei=IyXCUda8OMfMswbz_IHACQ#facrc=_&amp;imgdii=_&amp;imgrc=ktlme7fcgjnARM%3A%3BsX7zqZWsqpt84M%3Bhttp%253A%252F%252Fwww.olife.cz%252Fdata%252Fmista%252F3%252Ffoto%252Fsvatykopecek1.jpg%3Bhttp%253A%252F%252Fwww.olife.cz%252Fkostely-chramy-poutni-mista%252Fbazilika-svaty-kopecek.htm%3B800%3B533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z/search?rlz=&amp;q=svat%C3%BD+kope%C4%8Dek+olomouc&amp;um=1&amp;ie=UTF-8&amp;hl=cs&amp;tbm=isch&amp;source=og&amp;sa=N&amp;tab=wi&amp;ei=DCXCUaiDOIf4sgban4GAAg&amp;biw=1366&amp;bih=667&amp;sei=IyXCUda8OMfMswbz_IHACQ#facrc=_&amp;imgdii=TbZ9M_0yO-73WM%3A%3BBEmBR-xl6WqBAM%3BTbZ9M_0yO-73WM%3A&amp;imgrc=TbZ9M_0yO-73WM%3A%3B2L1FSCnmtrIDoM%3Bhttp%253A%252F%252Fimg.radio.cz%252Fpictures%252Fr%252Fczech%252Fsvaty_kopecek_u_olomouce1.jpg%3Bhttp%253A%252F%252Fromove.radio.cz%252Fcz%252Fclanek%252F22106%3B300%3B400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://www.google.cz/search?rlz=&amp;q=svat%C3%BD+kope%C4%8Dek+olomouc&amp;um=1&amp;ie=UTF-8&amp;hl=cs&amp;tbm=isch&amp;source=og&amp;sa=N&amp;tab=wi&amp;ei=DCXCUaiDOIf4sgban4GAAg&amp;biw=1366&amp;bih=667&amp;sei=IyXCUda8OMfMswbz_IHACQ#facrc=_&amp;imgdii=_&amp;imgrc=TbZ9M_0yO-73WM%3A%3B2L1FSCnmtrIDoM%3Bhttp%253A%252F%252Fimg.radio.cz%252Fpictures%252Fr%252Fczech%252Fsvaty_kopecek_u_olomouce1.jpg%3Bhttp%253A%252F%252Fromove.radio.cz%252Fcz%252Fclanek%252F22106%3B300%3B400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google.cz/search?rlz=&amp;q=svat%C3%BD+kope%C4%8Dek+olomouc&amp;um=1&amp;ie=UTF-8&amp;hl=cs&amp;tbm=isch&amp;source=og&amp;sa=N&amp;tab=wi&amp;ei=DCXCUaiDOIf4sgban4GAAg&amp;biw=1366&amp;bih=667&amp;sei=IyXCUda8OMfMswbz_IHACQ#um=1&amp;hl=cs&amp;tbm=isch&amp;sa=1&amp;q=Host%C3%BDn&amp;oq=Host%C3%BDn&amp;gs_l=img.12..0l5j0i24l5.5061.6877.5.108476.6.0.6.0.1.0.0.0..0.0...0.0...1c.1.17.img.e3JQku2ULRo&amp;bav=on.2,or.r_qf.&amp;bvm=bv.48175248,d.Yms&amp;fp=b74a675429c7c431&amp;biw=1366&amp;bih=667&amp;facrc=_&amp;imgdii=_&amp;imgrc=h_cd2bhrpBeHUM%3A%3BYzbDs7sTK4AxFM%3Bhttp%253A%252F%252Ffiles.rusavachata.webnode.cz%252F200000498-bd43bbe3d6%252F0.jpg%3Bhttp%253A%252F%252Frusavachata.webnode.cz%252Fproducts%252Fsvaty-hostyn%252F%3B1030%3B770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://www.google.cz/search?rlz=&amp;q=svat%C3%BD+kope%C4%8Dek+olomouc&amp;um=1&amp;ie=UTF-8&amp;hl=cs&amp;tbm=isch&amp;source=og&amp;sa=N&amp;tab=wi&amp;ei=DCXCUaiDOIf4sgban4GAAg&amp;biw=1366&amp;bih=667&amp;sei=IyXCUda8OMfMswbz_IHACQ#um=1&amp;hl=cs&amp;tbm=isch&amp;sa=1&amp;q=svat%C3%A1+hora+u+p%C5%99%C3%ADbrami&amp;oq=Svat%C3%A1+Hor&amp;gs_l=img.1.1.0l3j0i24l7.35445.39789.11.41826.9.7.0.2.2.0.110.728.3j4.7.0...0.0...1c.1.17.img.jUrwVAM6Ogs&amp;bav=on.2,or.r_qf.&amp;bvm=bv.48175248,d.Yms&amp;fp=b74a675429c7c431&amp;biw=1366&amp;bih=667&amp;facrc=_&amp;imgdii=_&amp;imgrc=-PzUMUApsCPdxM%3A%3BKx8kcqwqVzr1fM%3Bhttp%253A%252F%252Fwww.czechtourism.com%252Fgetmedia%252F0b33d3c2-347e-4a6c-8bea-67185bb7d4d8%252Fc-pribram-holy-mountain-pilgrimage-church-1.jpg.aspx%253Fwidth%253D800%2526height%253D450%2526ext%253D.jpg%2526maxsidesize%253D800%3Bhttp%253A%252F%252Fwww.czechtourism.com%252Fc%252Fpribram-holy-mountain-pilgrimage-church%252F%3B800%3B450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google.cz/search?rlz=&amp;q=svat%C3%BD+kope%C4%8Dek+olomouc&amp;um=1&amp;ie=UTF-8&amp;hl=cs&amp;tbm=isch&amp;source=og&amp;sa=N&amp;tab=wi&amp;ei=DCXCUaiDOIf4sgban4GAAg&amp;biw=1366&amp;bih=667&amp;sei=IyXCUda8OMfMswbz_IHACQ#um=1&amp;hl=cs&amp;tbm=isch&amp;sa=1&amp;q=pou%C5%A5ov%C3%A9+atrakce&amp;oq=pou&amp;gs_l=img.1.9.0l10.3282310.3284628.13.3288518.23.11.0.1.1.5.140.914.5j4.9.0...0.0...1c.1.17.img.jIVaGvp_sOk&amp;bav=on.2,or.r_qf.&amp;bvm=bv.48175248,d.Yms&amp;fp=b74a675429c7c431&amp;biw=1366&amp;bih=667&amp;facrc=_&amp;imgdii=_&amp;imgrc=Tt8S7Qpmw2CUNM%3A%3BLX72DMmMAcwSMM%3Bhttp%253A%252F%252Ffiles.vinelan.webnode.cz%252F200000450-e8976e991a%252Fvelky%252520retizkovy%252520kolotocmala.jpg%3Bhttp%253A%252F%252Fwww.vinelan.cz%252Fpoutove-atrakce%252F%3B250%3B333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hyperlink" Target="http://www.google.cz/search?rlz=&amp;q=svat%C3%BD+kope%C4%8Dek+olomouc&amp;um=1&amp;ie=UTF-8&amp;hl=cs&amp;tbm=isch&amp;source=og&amp;sa=N&amp;tab=wi&amp;ei=DCXCUaiDOIf4sgban4GAAg&amp;biw=1366&amp;bih=667&amp;sei=IyXCUda8OMfMswbz_IHACQ#um=1&amp;hl=cs&amp;tbm=isch&amp;sa=1&amp;q=pou%C5%A5ov%C3%A9+atrakce&amp;oq=pou&amp;gs_l=img.1.9.0l10.3282310.3284628.13.3288518.23.11.0.1.1.5.140.914.5j4.9.0...0.0...1c.1.17.img.jIVaGvp_sOk&amp;bav=on.2,or.r_qf.&amp;bvm=bv.48175248,d.Yms&amp;fp=b74a675429c7c431&amp;biw=1366&amp;bih=667&amp;facrc=_&amp;imgdii=VoNFuOWi5agSMM%3A%3Bqtz7SmAtq9ObaM%3BVoNFuOWi5agSMM%3A&amp;imgrc=VoNFuOWi5agSMM%3A%3Bk-6Zh8veY8mjfM%3Bhttp%253A%252F%252Fwww.vysocina-news.cz%252Fdata%252F27817%252Fpreface%252Ffull.jpg%3Bhttp%253A%252F%252Fwww.vysocina-news.cz%252Fclanek%252Fbartolomejska-pout-v-dusejove%252F%3B2032%3B1354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www.google.cz/search?q=posv%C3%ADcensk%C3%A9+kol%C3%A1%C4%8De&amp;tbm=isch&amp;tbo=u&amp;source=univ&amp;sa=X&amp;ei=3m7HUazUHsXZtAbqn4GYCQ&amp;ved=0CCkQsAQ&amp;biw=1366&amp;bih=667#facrc=_&amp;imgdii=_&amp;imgrc=3Vw2L8NY_BPVOM%3A%3BzQ23Q9ohHzK-XM%3Bhttp%253A%252F%252Fnd04.jxs.cz%252F050%252F581%252F29a9ed5cd9_69921519_o2.jpg%3Bhttp%253A%252F%252Fmojerecepty.blog.cz%252Frubrika%252Fkolace%3B400%3B275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hyperlink" Target="http://www.google.cz/search?q=posv%C3%ADcensk%C3%A9+kol%C3%A1%C4%8De&amp;tbm=isch&amp;tbo=u&amp;source=univ&amp;sa=X&amp;ei=3m7HUazUHsXZtAbqn4GYCQ&amp;ved=0CCkQsAQ&amp;biw=1366&amp;bih=667#tbm=isch&amp;sa=1&amp;q=posv%C3%ADcensk%C3%A1+husa&amp;oq=posv%C3%ADcensk%C3%A1+husa&amp;gs_l=img.3..0i24.83427.88142.0.88517.14.9.0.5.5.0.310.1131.1j3j1j1.6.0...0.0...1c.1.17.img.GYoIXZeHUTs&amp;bav=on.2,or.r_qf.&amp;bvm=bv.48293060,d.Yms&amp;fp=80df3446fb757a5&amp;biw=1366&amp;bih=667&amp;facrc=_&amp;imgdii=_&amp;imgrc=WqvAp_c0dcwZ9M%3A%3BCCITfKoJW8frkM%3Bhttp%253A%252F%252Fwww.vseovareni.cz%252Fpublic%252Fgalleries%252F2%252F1874%252Fsm2010_svatomartin_husa1.jpg%253Fbe564c6f9fa9ce24b64e39361d93d950%3Bhttp%253A%252F%252Fwww.vseovareni.cz%252Fmagazin%252Fse-svatomartinskym-vinem-roste-chut%252F%3B750%3B489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279928" cy="1470025"/>
          </a:xfrm>
        </p:spPr>
        <p:txBody>
          <a:bodyPr>
            <a:normAutofit/>
          </a:bodyPr>
          <a:lstStyle/>
          <a:p>
            <a:pPr algn="l"/>
            <a:r>
              <a:rPr lang="cs-CZ" sz="6600" b="1" dirty="0" smtClean="0">
                <a:effectLst/>
              </a:rPr>
              <a:t>Poutě a posvícení</a:t>
            </a:r>
            <a:endParaRPr lang="cs-CZ" sz="6600" b="1" dirty="0">
              <a:effectLst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anchor="ctr">
            <a:normAutofit/>
          </a:bodyPr>
          <a:lstStyle/>
          <a:p>
            <a:r>
              <a:rPr lang="cs-CZ" sz="3200" b="1" dirty="0" smtClean="0"/>
              <a:t>Rok v jeho proměnách a slavnostech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033811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/>
              <a:t>Poutě a posvícení</a:t>
            </a:r>
            <a:endParaRPr lang="cs-CZ" sz="6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defTabSz="457200" fontAlgn="base">
              <a:lnSpc>
                <a:spcPct val="150000"/>
              </a:lnSpc>
              <a:spcAft>
                <a:spcPct val="0"/>
              </a:spcAft>
              <a:buClr>
                <a:srgbClr val="FFFFFF"/>
              </a:buClr>
              <a:buFontTx/>
              <a:buChar char="•"/>
            </a:pPr>
            <a:r>
              <a:rPr kumimoji="0" lang="cs-CZ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Arial"/>
              </a:rPr>
              <a:t>Základní škola Choltice, okres Pardubice – „Učíme se pro život“</a:t>
            </a:r>
          </a:p>
          <a:p>
            <a:pPr lvl="0" defTabSz="457200" fontAlgn="base">
              <a:lnSpc>
                <a:spcPct val="150000"/>
              </a:lnSpc>
              <a:spcAft>
                <a:spcPct val="0"/>
              </a:spcAft>
              <a:buClr>
                <a:srgbClr val="FFFFFF"/>
              </a:buClr>
              <a:buFontTx/>
              <a:buChar char="•"/>
            </a:pPr>
            <a:r>
              <a:rPr kumimoji="0" lang="cs-CZ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Arial"/>
              </a:rPr>
              <a:t>Šablona: č. III/2 Inovace a zkvalitnění výuky pomocí ICT</a:t>
            </a:r>
          </a:p>
          <a:p>
            <a:pPr lvl="0" defTabSz="457200" fontAlgn="base">
              <a:lnSpc>
                <a:spcPct val="150000"/>
              </a:lnSpc>
              <a:spcAft>
                <a:spcPct val="0"/>
              </a:spcAft>
              <a:buClr>
                <a:srgbClr val="FFFFFF"/>
              </a:buClr>
              <a:buFontTx/>
              <a:buChar char="•"/>
            </a:pPr>
            <a:r>
              <a:rPr kumimoji="0" lang="cs-CZ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Arial"/>
              </a:rPr>
              <a:t>Pořadové číslo: 60.</a:t>
            </a:r>
          </a:p>
          <a:p>
            <a:pPr lvl="0" defTabSz="457200" fontAlgn="base">
              <a:lnSpc>
                <a:spcPct val="150000"/>
              </a:lnSpc>
              <a:spcAft>
                <a:spcPct val="0"/>
              </a:spcAft>
              <a:buClr>
                <a:srgbClr val="FFFFFF"/>
              </a:buClr>
              <a:buFontTx/>
              <a:buChar char="•"/>
            </a:pPr>
            <a:r>
              <a:rPr kumimoji="0" lang="cs-CZ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Arial"/>
              </a:rPr>
              <a:t>Autor: Machová Alena</a:t>
            </a:r>
          </a:p>
          <a:p>
            <a:pPr lvl="0" defTabSz="457200" fontAlgn="base">
              <a:lnSpc>
                <a:spcPct val="150000"/>
              </a:lnSpc>
              <a:spcAft>
                <a:spcPct val="0"/>
              </a:spcAft>
              <a:buClr>
                <a:srgbClr val="FFFFFF"/>
              </a:buClr>
              <a:buFontTx/>
              <a:buChar char="•"/>
            </a:pPr>
            <a:r>
              <a:rPr kumimoji="0" lang="cs-CZ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Arial"/>
              </a:rPr>
              <a:t>Ověření ve výuce: 6. třída</a:t>
            </a:r>
          </a:p>
          <a:p>
            <a:pPr lvl="0" defTabSz="457200" fontAlgn="base">
              <a:lnSpc>
                <a:spcPct val="150000"/>
              </a:lnSpc>
              <a:spcAft>
                <a:spcPct val="0"/>
              </a:spcAft>
              <a:buClr>
                <a:srgbClr val="FFFFFF"/>
              </a:buClr>
              <a:buFontTx/>
              <a:buChar char="•"/>
            </a:pPr>
            <a:r>
              <a:rPr kumimoji="0" lang="cs-CZ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Arial"/>
              </a:rPr>
              <a:t>Datum ověření: 18. 6. 2013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931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25" y="1724025"/>
            <a:ext cx="6889750" cy="3408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0126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217290"/>
          </a:xfrm>
        </p:spPr>
        <p:txBody>
          <a:bodyPr>
            <a:noAutofit/>
          </a:bodyPr>
          <a:lstStyle/>
          <a:p>
            <a:pPr algn="ctr"/>
            <a:r>
              <a:rPr lang="cs-CZ" sz="7200" b="1" dirty="0" smtClean="0"/>
              <a:t>Metodika:</a:t>
            </a:r>
            <a:endParaRPr lang="cs-CZ" sz="7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970024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Žákům promítneme prezentaci, kterou lze doplnit vlastním výkladem.</a:t>
            </a:r>
          </a:p>
          <a:p>
            <a:r>
              <a:rPr lang="cs-CZ" dirty="0"/>
              <a:t>Z prezentace vybereme několik nejdůležitějších poznámek jako zápis. </a:t>
            </a:r>
          </a:p>
          <a:p>
            <a:r>
              <a:rPr lang="cs-CZ" dirty="0"/>
              <a:t>Pro kontrolu pozornosti žáků při výkladu je určen závěrečný test.</a:t>
            </a:r>
            <a:br>
              <a:rPr lang="cs-CZ" dirty="0"/>
            </a:br>
            <a:endParaRPr lang="cs-CZ" dirty="0"/>
          </a:p>
          <a:p>
            <a:r>
              <a:rPr lang="cs-CZ" dirty="0"/>
              <a:t>Cíl: Žáci by měli porozumět novým pojmům, seznámit se s historií.</a:t>
            </a:r>
            <a:br>
              <a:rPr lang="cs-CZ" dirty="0"/>
            </a:br>
            <a:endParaRPr lang="cs-CZ" dirty="0"/>
          </a:p>
          <a:p>
            <a:r>
              <a:rPr lang="cs-CZ" dirty="0"/>
              <a:t>Klíčová slova: </a:t>
            </a:r>
            <a:r>
              <a:rPr lang="cs-CZ" dirty="0" smtClean="0"/>
              <a:t>posvícenské pečivo, zvyky, pranostiky.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8204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145282"/>
          </a:xfrm>
        </p:spPr>
        <p:txBody>
          <a:bodyPr>
            <a:noAutofit/>
          </a:bodyPr>
          <a:lstStyle/>
          <a:p>
            <a:pPr algn="ctr"/>
            <a:r>
              <a:rPr lang="cs-CZ" sz="7200" b="1" dirty="0" smtClean="0"/>
              <a:t>Pouť</a:t>
            </a:r>
            <a:endParaRPr lang="cs-CZ" sz="7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640960" cy="4970024"/>
          </a:xfrm>
        </p:spPr>
        <p:txBody>
          <a:bodyPr/>
          <a:lstStyle/>
          <a:p>
            <a:r>
              <a:rPr lang="cs-CZ" dirty="0" smtClean="0"/>
              <a:t>Označujeme tak </a:t>
            </a:r>
            <a:r>
              <a:rPr lang="cs-CZ" b="1" dirty="0" smtClean="0"/>
              <a:t>putování na nějaké významné místo</a:t>
            </a:r>
            <a:r>
              <a:rPr lang="cs-CZ" dirty="0" smtClean="0"/>
              <a:t>, kde se stalo </a:t>
            </a:r>
            <a:r>
              <a:rPr lang="cs-CZ" b="1" dirty="0" smtClean="0"/>
              <a:t>něco mimořádného zázračného</a:t>
            </a:r>
            <a:r>
              <a:rPr lang="cs-CZ" dirty="0" smtClean="0"/>
              <a:t>, zjevil se svatý.</a:t>
            </a:r>
          </a:p>
          <a:p>
            <a:r>
              <a:rPr lang="cs-CZ" dirty="0" smtClean="0"/>
              <a:t>Lidé věřili, že modlitby pronesené v těchto místech budou vyslyšeny.</a:t>
            </a:r>
          </a:p>
          <a:p>
            <a:r>
              <a:rPr lang="cs-CZ" b="1" dirty="0" smtClean="0"/>
              <a:t>První poutní místa </a:t>
            </a:r>
            <a:r>
              <a:rPr lang="cs-CZ" dirty="0" smtClean="0"/>
              <a:t>byla spojována s osobou </a:t>
            </a:r>
            <a:r>
              <a:rPr lang="cs-CZ" b="1" dirty="0" smtClean="0"/>
              <a:t>Ježíše Krista</a:t>
            </a:r>
            <a:r>
              <a:rPr lang="cs-CZ" dirty="0" smtClean="0"/>
              <a:t>. Později začala vznikat další poutní místa různě po Evropě. </a:t>
            </a:r>
          </a:p>
          <a:p>
            <a:r>
              <a:rPr lang="cs-CZ" b="1" dirty="0" smtClean="0"/>
              <a:t>Nejvíce poutních míst je spojeno s Pannou Marií.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512353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7494"/>
            <a:ext cx="8856984" cy="1399032"/>
          </a:xfrm>
        </p:spPr>
        <p:txBody>
          <a:bodyPr/>
          <a:lstStyle/>
          <a:p>
            <a:pPr algn="ctr"/>
            <a:r>
              <a:rPr lang="cs-CZ" b="1" dirty="0" smtClean="0"/>
              <a:t>Poutní místa v České republice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352928" cy="4968552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O rozvoj těchto míst se snažila především církev, neboť chtěla šířit zbožnost národa.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V těchto místech se poté stavěly</a:t>
            </a:r>
            <a:r>
              <a:rPr lang="cs-CZ" dirty="0"/>
              <a:t> </a:t>
            </a:r>
            <a:br>
              <a:rPr lang="cs-CZ" dirty="0"/>
            </a:br>
            <a:r>
              <a:rPr lang="cs-CZ" dirty="0" smtClean="0"/>
              <a:t>(</a:t>
            </a:r>
            <a:r>
              <a:rPr lang="cs-CZ" dirty="0"/>
              <a:t>z finančních darů</a:t>
            </a:r>
            <a:r>
              <a:rPr lang="cs-CZ" dirty="0" smtClean="0"/>
              <a:t>) kapličky nebo kostely zasvěcené různým světcům.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Př.: </a:t>
            </a:r>
            <a:r>
              <a:rPr lang="cs-CZ" b="1" dirty="0" smtClean="0"/>
              <a:t>Anenská pouť, pouť Prokopská, Matějská </a:t>
            </a:r>
            <a:r>
              <a:rPr lang="cs-CZ" dirty="0" smtClean="0"/>
              <a:t>a další.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8681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7494"/>
            <a:ext cx="8784976" cy="1399032"/>
          </a:xfrm>
        </p:spPr>
        <p:txBody>
          <a:bodyPr/>
          <a:lstStyle/>
          <a:p>
            <a:r>
              <a:rPr lang="cs-CZ" b="1" dirty="0" smtClean="0"/>
              <a:t>Nejznámější poutní místa v ČR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7540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cs-CZ" b="1" dirty="0" smtClean="0"/>
              <a:t>Svatý Kopeček u Olomouce</a:t>
            </a:r>
          </a:p>
          <a:p>
            <a:pPr>
              <a:lnSpc>
                <a:spcPct val="150000"/>
              </a:lnSpc>
            </a:pPr>
            <a:r>
              <a:rPr lang="cs-CZ" b="1" dirty="0" smtClean="0"/>
              <a:t>Velehrad</a:t>
            </a:r>
          </a:p>
          <a:p>
            <a:pPr>
              <a:lnSpc>
                <a:spcPct val="150000"/>
              </a:lnSpc>
            </a:pPr>
            <a:r>
              <a:rPr lang="cs-CZ" b="1" dirty="0" smtClean="0"/>
              <a:t>Hostýn</a:t>
            </a:r>
          </a:p>
          <a:p>
            <a:pPr>
              <a:lnSpc>
                <a:spcPct val="150000"/>
              </a:lnSpc>
            </a:pPr>
            <a:r>
              <a:rPr lang="cs-CZ" b="1" dirty="0" smtClean="0"/>
              <a:t>Zašová na Valašsku</a:t>
            </a:r>
          </a:p>
          <a:p>
            <a:pPr>
              <a:lnSpc>
                <a:spcPct val="150000"/>
              </a:lnSpc>
            </a:pPr>
            <a:r>
              <a:rPr lang="cs-CZ" b="1" dirty="0" smtClean="0"/>
              <a:t>Svatá Hora u Příbrami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652204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1964"/>
            <a:ext cx="4738514" cy="3157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1873" y="1850481"/>
            <a:ext cx="3382263" cy="450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549" y="3632628"/>
            <a:ext cx="3960456" cy="2970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183011" y="426982"/>
            <a:ext cx="360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Svatý Kopeček  </a:t>
            </a:r>
            <a:br>
              <a:rPr lang="cs-CZ" sz="2800" b="1" dirty="0" smtClean="0"/>
            </a:br>
            <a:r>
              <a:rPr lang="cs-CZ" sz="2800" b="1" dirty="0" smtClean="0"/>
              <a:t>u Olomouce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785055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4068037" cy="3041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261955"/>
            <a:ext cx="6079998" cy="341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07504" y="3235524"/>
            <a:ext cx="15167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3200" b="1" dirty="0" smtClean="0">
                <a:solidFill>
                  <a:prstClr val="white"/>
                </a:solidFill>
              </a:rPr>
              <a:t>Hostýn</a:t>
            </a:r>
            <a:endParaRPr lang="cs-CZ" sz="3200" b="1" dirty="0">
              <a:solidFill>
                <a:prstClr val="white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355976" y="2636912"/>
            <a:ext cx="45388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Svatá Hora u Příbrami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749493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80120"/>
          </a:xfrm>
        </p:spPr>
        <p:txBody>
          <a:bodyPr/>
          <a:lstStyle/>
          <a:p>
            <a:pPr algn="ctr"/>
            <a:r>
              <a:rPr lang="cs-CZ" b="1" dirty="0" smtClean="0"/>
              <a:t>Jak probíhaly poutě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4"/>
            <a:ext cx="8856984" cy="5400600"/>
          </a:xfrm>
        </p:spPr>
        <p:txBody>
          <a:bodyPr/>
          <a:lstStyle/>
          <a:p>
            <a:r>
              <a:rPr lang="cs-CZ" dirty="0" smtClean="0"/>
              <a:t>Cesty k těmto poutním místům nebyly většinou značeny, proto je organizoval člověk ze vsi, který už cestu znal.</a:t>
            </a:r>
          </a:p>
          <a:p>
            <a:r>
              <a:rPr lang="cs-CZ" dirty="0" smtClean="0"/>
              <a:t>Skupinu poutníků doprovázel povoz s jídlem a přikrývkami.</a:t>
            </a:r>
          </a:p>
          <a:p>
            <a:r>
              <a:rPr lang="cs-CZ" dirty="0" smtClean="0"/>
              <a:t>Poslední část poutě věřící absolvovali po kolenou a modlili se za zdraví, úspěch a další důležité věci. Zapalovaly se svíce </a:t>
            </a:r>
            <a:br>
              <a:rPr lang="cs-CZ" dirty="0" smtClean="0"/>
            </a:br>
            <a:r>
              <a:rPr lang="cs-CZ" dirty="0" smtClean="0"/>
              <a:t>nebo se nosily drobné oběti (figurky, zvířata).</a:t>
            </a:r>
          </a:p>
          <a:p>
            <a:r>
              <a:rPr lang="cs-CZ" dirty="0" smtClean="0"/>
              <a:t>Poté následovala </a:t>
            </a:r>
            <a:r>
              <a:rPr lang="cs-CZ" b="1" dirty="0" smtClean="0"/>
              <a:t>mše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4798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224136"/>
          </a:xfrm>
        </p:spPr>
        <p:txBody>
          <a:bodyPr/>
          <a:lstStyle/>
          <a:p>
            <a:pPr algn="ctr"/>
            <a:r>
              <a:rPr lang="cs-CZ" b="1" dirty="0" smtClean="0"/>
              <a:t>Podoba tradice dnes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84784"/>
            <a:ext cx="8496944" cy="511256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K poutím vždy patřily různé stánky, varietní umělci a kartářky. Postupně přibyly kolotoče a další různé atrakce nejen pro děti.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Dnes mají poutě, kromě náboženského, </a:t>
            </a:r>
            <a:br>
              <a:rPr lang="cs-CZ" dirty="0" smtClean="0"/>
            </a:br>
            <a:r>
              <a:rPr lang="cs-CZ" dirty="0" smtClean="0"/>
              <a:t>i jiný význam. Lidé tu rozjímají, vzpomínají </a:t>
            </a:r>
            <a:br>
              <a:rPr lang="cs-CZ" dirty="0" smtClean="0"/>
            </a:br>
            <a:r>
              <a:rPr lang="cs-CZ" dirty="0" smtClean="0"/>
              <a:t>a baví se.</a:t>
            </a:r>
          </a:p>
        </p:txBody>
      </p:sp>
    </p:spTree>
    <p:extLst>
      <p:ext uri="{BB962C8B-B14F-4D97-AF65-F5344CB8AC3E}">
        <p14:creationId xmlns:p14="http://schemas.microsoft.com/office/powerpoint/2010/main" val="1156522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278" y="404664"/>
            <a:ext cx="3638897" cy="4847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996952"/>
            <a:ext cx="4512163" cy="3384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4883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80120"/>
          </a:xfrm>
        </p:spPr>
        <p:txBody>
          <a:bodyPr>
            <a:normAutofit/>
          </a:bodyPr>
          <a:lstStyle/>
          <a:p>
            <a:pPr algn="ctr"/>
            <a:r>
              <a:rPr lang="cs-CZ" sz="5400" b="1" dirty="0" smtClean="0"/>
              <a:t>Posvícení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24744"/>
            <a:ext cx="8784976" cy="5544616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cs-CZ" b="1" dirty="0" smtClean="0"/>
              <a:t>Výroční slavnost na počest zasvěcení kostela</a:t>
            </a:r>
            <a:r>
              <a:rPr lang="cs-CZ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Slavilo se v neděli před nebo po svátku světce, kterému byl kostel zasvěcen.</a:t>
            </a:r>
          </a:p>
          <a:p>
            <a:pPr>
              <a:lnSpc>
                <a:spcPct val="150000"/>
              </a:lnSpc>
            </a:pPr>
            <a:r>
              <a:rPr lang="cs-CZ" b="1" dirty="0" smtClean="0"/>
              <a:t>Zakladatelem = Šalamoun</a:t>
            </a:r>
            <a:r>
              <a:rPr lang="cs-CZ" dirty="0" smtClean="0"/>
              <a:t>, každý rok </a:t>
            </a:r>
            <a:br>
              <a:rPr lang="cs-CZ" dirty="0" smtClean="0"/>
            </a:br>
            <a:r>
              <a:rPr lang="cs-CZ" dirty="0" smtClean="0"/>
              <a:t>ve stejný den pořádal na počest vysvěcení chrámu v Jeruzalémě hostinu pro své přátele.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2910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01266"/>
          </a:xfrm>
        </p:spPr>
        <p:txBody>
          <a:bodyPr/>
          <a:lstStyle/>
          <a:p>
            <a:pPr algn="ctr"/>
            <a:r>
              <a:rPr lang="cs-CZ" b="1" dirty="0" smtClean="0"/>
              <a:t>Posvícení v ČR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640960" cy="5328592"/>
          </a:xfrm>
        </p:spPr>
        <p:txBody>
          <a:bodyPr/>
          <a:lstStyle/>
          <a:p>
            <a:r>
              <a:rPr lang="cs-CZ" b="1" dirty="0" smtClean="0"/>
              <a:t>Nejoblíbenější svátek </a:t>
            </a:r>
            <a:r>
              <a:rPr lang="cs-CZ" dirty="0" smtClean="0"/>
              <a:t>prostého lidu.</a:t>
            </a:r>
          </a:p>
          <a:p>
            <a:r>
              <a:rPr lang="cs-CZ" b="1" dirty="0" smtClean="0"/>
              <a:t>Doba hodování, odpočinku i zábavy</a:t>
            </a:r>
            <a:r>
              <a:rPr lang="cs-CZ" dirty="0" smtClean="0"/>
              <a:t>.</a:t>
            </a:r>
          </a:p>
          <a:p>
            <a:r>
              <a:rPr lang="cs-CZ" dirty="0" smtClean="0"/>
              <a:t>V každé vesnici se slavilo v jinou dobu </a:t>
            </a:r>
            <a:br>
              <a:rPr lang="cs-CZ" dirty="0" smtClean="0"/>
            </a:br>
            <a:r>
              <a:rPr lang="cs-CZ" dirty="0" smtClean="0"/>
              <a:t>– roku </a:t>
            </a:r>
            <a:r>
              <a:rPr lang="cs-CZ" b="1" dirty="0" smtClean="0"/>
              <a:t>1787</a:t>
            </a:r>
            <a:r>
              <a:rPr lang="cs-CZ" dirty="0" smtClean="0"/>
              <a:t> se </a:t>
            </a:r>
            <a:r>
              <a:rPr lang="cs-CZ" b="1" dirty="0" smtClean="0"/>
              <a:t>císař Josef II</a:t>
            </a:r>
            <a:r>
              <a:rPr lang="cs-CZ" dirty="0" smtClean="0"/>
              <a:t>. pokusil o sjednocení. Od té doby se slavilo </a:t>
            </a:r>
            <a:r>
              <a:rPr lang="cs-CZ" b="1" dirty="0" smtClean="0"/>
              <a:t>třetí neděli v říjnu = </a:t>
            </a:r>
            <a:r>
              <a:rPr lang="cs-CZ" dirty="0" smtClean="0"/>
              <a:t>tzv. </a:t>
            </a:r>
            <a:r>
              <a:rPr lang="cs-CZ" b="1" dirty="0" smtClean="0"/>
              <a:t>„císařské hody“ </a:t>
            </a:r>
            <a:r>
              <a:rPr lang="cs-CZ" dirty="0" smtClean="0"/>
              <a:t>nebo </a:t>
            </a:r>
            <a:r>
              <a:rPr lang="cs-CZ" b="1" dirty="0" smtClean="0"/>
              <a:t>„havelské posvícení“ </a:t>
            </a:r>
            <a:r>
              <a:rPr lang="cs-CZ" dirty="0" smtClean="0"/>
              <a:t>(svátek má Havel). Přesto se zůstala na některých místech zachována i místní posvícení.</a:t>
            </a:r>
          </a:p>
          <a:p>
            <a:r>
              <a:rPr lang="cs-CZ" dirty="0" smtClean="0"/>
              <a:t>Délka oslav byla různá.</a:t>
            </a:r>
          </a:p>
        </p:txBody>
      </p:sp>
    </p:spTree>
    <p:extLst>
      <p:ext uri="{BB962C8B-B14F-4D97-AF65-F5344CB8AC3E}">
        <p14:creationId xmlns:p14="http://schemas.microsoft.com/office/powerpoint/2010/main" val="145646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80120"/>
          </a:xfrm>
        </p:spPr>
        <p:txBody>
          <a:bodyPr/>
          <a:lstStyle/>
          <a:p>
            <a:pPr algn="ctr"/>
            <a:r>
              <a:rPr lang="cs-CZ" b="1" dirty="0" smtClean="0"/>
              <a:t>Posvícenské hodování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8784976" cy="5472608"/>
          </a:xfrm>
        </p:spPr>
        <p:txBody>
          <a:bodyPr/>
          <a:lstStyle/>
          <a:p>
            <a:r>
              <a:rPr lang="cs-CZ" dirty="0" smtClean="0"/>
              <a:t>K posvícení samozřejmě patřilo </a:t>
            </a:r>
            <a:r>
              <a:rPr lang="cs-CZ" b="1" dirty="0" smtClean="0"/>
              <a:t>gruntování</a:t>
            </a:r>
            <a:r>
              <a:rPr lang="cs-CZ" dirty="0" smtClean="0"/>
              <a:t> celého stavení.</a:t>
            </a:r>
          </a:p>
          <a:p>
            <a:r>
              <a:rPr lang="cs-CZ" dirty="0" smtClean="0"/>
              <a:t>V sobotu před hodovou nedělí se posílaly všem příbuzným a známým tzv. </a:t>
            </a:r>
            <a:r>
              <a:rPr lang="cs-CZ" b="1" dirty="0" smtClean="0"/>
              <a:t>„</a:t>
            </a:r>
            <a:r>
              <a:rPr lang="cs-CZ" b="1" dirty="0" err="1" smtClean="0"/>
              <a:t>zváče</a:t>
            </a:r>
            <a:r>
              <a:rPr lang="cs-CZ" b="1" dirty="0" smtClean="0"/>
              <a:t>“ = zvací koláče</a:t>
            </a:r>
            <a:r>
              <a:rPr lang="cs-CZ" dirty="0" smtClean="0"/>
              <a:t>.</a:t>
            </a:r>
          </a:p>
          <a:p>
            <a:r>
              <a:rPr lang="cs-CZ" dirty="0" smtClean="0"/>
              <a:t>Pekla se </a:t>
            </a:r>
            <a:r>
              <a:rPr lang="cs-CZ" b="1" dirty="0" smtClean="0"/>
              <a:t>posvícenská husa</a:t>
            </a:r>
            <a:r>
              <a:rPr lang="cs-CZ" dirty="0" smtClean="0"/>
              <a:t>.</a:t>
            </a:r>
          </a:p>
          <a:p>
            <a:r>
              <a:rPr lang="cs-CZ" dirty="0" smtClean="0"/>
              <a:t>Čím více hostů = tím větší pocta hostitelce.</a:t>
            </a:r>
          </a:p>
          <a:p>
            <a:r>
              <a:rPr lang="cs-CZ" b="1" u="sng" dirty="0" smtClean="0"/>
              <a:t>Průběh:</a:t>
            </a:r>
            <a:r>
              <a:rPr lang="cs-CZ" b="1" dirty="0" smtClean="0"/>
              <a:t> </a:t>
            </a:r>
            <a:r>
              <a:rPr lang="cs-CZ" dirty="0" smtClean="0"/>
              <a:t>nedělní slavnostní mše, následoval slavnostní oběd, krátké požehnání v kostele a zábava v hostinci.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5868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4536504" cy="3118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573016"/>
            <a:ext cx="4752528" cy="3098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0420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600" b="1" dirty="0" smtClean="0"/>
              <a:t>Opakování:</a:t>
            </a:r>
            <a:endParaRPr lang="cs-CZ" sz="6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882808"/>
            <a:ext cx="8712968" cy="4572000"/>
          </a:xfrm>
        </p:spPr>
        <p:txBody>
          <a:bodyPr/>
          <a:lstStyle/>
          <a:p>
            <a:pPr marL="578358" indent="-514350">
              <a:buFont typeface="+mj-lt"/>
              <a:buAutoNum type="arabicParenR"/>
            </a:pPr>
            <a:r>
              <a:rPr lang="cs-CZ" dirty="0" smtClean="0"/>
              <a:t>Co je pouť?</a:t>
            </a:r>
            <a:br>
              <a:rPr lang="cs-CZ" dirty="0" smtClean="0"/>
            </a:br>
            <a:endParaRPr lang="cs-CZ" dirty="0" smtClean="0"/>
          </a:p>
          <a:p>
            <a:pPr marL="578358" indent="-514350">
              <a:buFont typeface="+mj-lt"/>
              <a:buAutoNum type="arabicParenR"/>
            </a:pPr>
            <a:r>
              <a:rPr lang="cs-CZ" dirty="0" smtClean="0"/>
              <a:t>Jaká jsou nejznámější poutní místa v ČR?</a:t>
            </a:r>
            <a:br>
              <a:rPr lang="cs-CZ" dirty="0" smtClean="0"/>
            </a:br>
            <a:endParaRPr lang="cs-CZ" dirty="0" smtClean="0"/>
          </a:p>
          <a:p>
            <a:pPr marL="578358" indent="-514350">
              <a:buFont typeface="+mj-lt"/>
              <a:buAutoNum type="arabicParenR"/>
            </a:pPr>
            <a:r>
              <a:rPr lang="cs-CZ" dirty="0" smtClean="0"/>
              <a:t>Co je posvícení?</a:t>
            </a:r>
            <a:br>
              <a:rPr lang="cs-CZ" dirty="0" smtClean="0"/>
            </a:br>
            <a:endParaRPr lang="cs-CZ" dirty="0" smtClean="0"/>
          </a:p>
          <a:p>
            <a:pPr marL="578358" indent="-514350">
              <a:buFont typeface="+mj-lt"/>
              <a:buAutoNum type="arabicParenR"/>
            </a:pPr>
            <a:r>
              <a:rPr lang="cs-CZ" dirty="0" smtClean="0"/>
              <a:t>Co jsou „</a:t>
            </a:r>
            <a:r>
              <a:rPr lang="cs-CZ" dirty="0" err="1" smtClean="0"/>
              <a:t>zváče</a:t>
            </a:r>
            <a:r>
              <a:rPr lang="cs-CZ" dirty="0" smtClean="0"/>
              <a:t>“ a jaké pokrmy patří </a:t>
            </a:r>
            <a:br>
              <a:rPr lang="cs-CZ" dirty="0" smtClean="0"/>
            </a:br>
            <a:r>
              <a:rPr lang="cs-CZ" dirty="0" smtClean="0"/>
              <a:t>k posvícenskému hodování?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1567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52128"/>
          </a:xfrm>
        </p:spPr>
        <p:txBody>
          <a:bodyPr>
            <a:normAutofit/>
          </a:bodyPr>
          <a:lstStyle/>
          <a:p>
            <a:pPr algn="ctr"/>
            <a:r>
              <a:rPr lang="cs-CZ" sz="6600" b="1" dirty="0" smtClean="0"/>
              <a:t>Řešení:</a:t>
            </a:r>
            <a:endParaRPr lang="cs-CZ" sz="6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96752"/>
            <a:ext cx="8568952" cy="5472608"/>
          </a:xfrm>
        </p:spPr>
        <p:txBody>
          <a:bodyPr>
            <a:normAutofit/>
          </a:bodyPr>
          <a:lstStyle/>
          <a:p>
            <a:pPr marL="578358" indent="-514350">
              <a:buFont typeface="+mj-lt"/>
              <a:buAutoNum type="arabicParenR"/>
            </a:pPr>
            <a:r>
              <a:rPr lang="cs-CZ" dirty="0" smtClean="0"/>
              <a:t>Putování </a:t>
            </a:r>
            <a:r>
              <a:rPr lang="cs-CZ" dirty="0"/>
              <a:t>na nějaké významné místo,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kde </a:t>
            </a:r>
            <a:r>
              <a:rPr lang="cs-CZ" dirty="0"/>
              <a:t>se stalo něco mimořádného zázračného, zjevil se svatý.</a:t>
            </a:r>
          </a:p>
          <a:p>
            <a:pPr marL="578358" indent="-514350">
              <a:buFont typeface="+mj-lt"/>
              <a:buAutoNum type="arabicParenR"/>
            </a:pPr>
            <a:r>
              <a:rPr lang="cs-CZ" dirty="0"/>
              <a:t>Svatý Kopeček u </a:t>
            </a:r>
            <a:r>
              <a:rPr lang="cs-CZ" dirty="0" smtClean="0"/>
              <a:t>Olomouce, Velehrad, Hostýn, Zašová </a:t>
            </a:r>
            <a:r>
              <a:rPr lang="cs-CZ" dirty="0"/>
              <a:t>na </a:t>
            </a:r>
            <a:r>
              <a:rPr lang="cs-CZ" dirty="0" smtClean="0"/>
              <a:t>Valašsku, Svatá </a:t>
            </a:r>
            <a:r>
              <a:rPr lang="cs-CZ" dirty="0"/>
              <a:t>Hora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u Příbrami.</a:t>
            </a:r>
          </a:p>
          <a:p>
            <a:pPr marL="578358" indent="-514350">
              <a:buFont typeface="+mj-lt"/>
              <a:buAutoNum type="arabicParenR"/>
            </a:pPr>
            <a:r>
              <a:rPr lang="cs-CZ" dirty="0"/>
              <a:t>Výroční slavnost na počest zasvěcení kostela</a:t>
            </a:r>
            <a:r>
              <a:rPr lang="cs-CZ" dirty="0" smtClean="0"/>
              <a:t>.</a:t>
            </a:r>
          </a:p>
          <a:p>
            <a:pPr marL="578358" indent="-514350">
              <a:buFont typeface="+mj-lt"/>
              <a:buAutoNum type="arabicParenR"/>
            </a:pPr>
            <a:r>
              <a:rPr lang="cs-CZ" dirty="0" smtClean="0"/>
              <a:t>„</a:t>
            </a:r>
            <a:r>
              <a:rPr lang="cs-CZ" dirty="0" err="1" smtClean="0"/>
              <a:t>Zváče</a:t>
            </a:r>
            <a:r>
              <a:rPr lang="cs-CZ" dirty="0"/>
              <a:t>“ = zvací </a:t>
            </a:r>
            <a:r>
              <a:rPr lang="cs-CZ" dirty="0" smtClean="0"/>
              <a:t>koláče pro všechny příbuzné a známé, pekla </a:t>
            </a:r>
            <a:r>
              <a:rPr lang="cs-CZ" dirty="0"/>
              <a:t>se posvícenská husa.</a:t>
            </a:r>
          </a:p>
          <a:p>
            <a:pPr marL="578358" indent="-514350">
              <a:buFont typeface="+mj-lt"/>
              <a:buAutoNum type="arabicParenR"/>
            </a:pPr>
            <a:endParaRPr lang="cs-CZ" dirty="0"/>
          </a:p>
          <a:p>
            <a:pPr marL="578358" indent="-514350">
              <a:buFont typeface="+mj-lt"/>
              <a:buAutoNum type="arabicParenR"/>
            </a:pPr>
            <a:endParaRPr lang="cs-CZ" dirty="0" smtClean="0"/>
          </a:p>
          <a:p>
            <a:pPr marL="578358" indent="-514350">
              <a:buFont typeface="+mj-lt"/>
              <a:buAutoNum type="arabicParenR"/>
            </a:pPr>
            <a:endParaRPr lang="cs-CZ" dirty="0"/>
          </a:p>
          <a:p>
            <a:pPr marL="578358" indent="-514350">
              <a:buFont typeface="+mj-lt"/>
              <a:buAutoNum type="arabicParenR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3609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52128"/>
          </a:xfrm>
        </p:spPr>
        <p:txBody>
          <a:bodyPr>
            <a:normAutofit/>
          </a:bodyPr>
          <a:lstStyle/>
          <a:p>
            <a:pPr algn="ctr"/>
            <a:r>
              <a:rPr lang="cs-CZ" sz="6600" b="1" dirty="0" smtClean="0"/>
              <a:t>Zdroje:</a:t>
            </a:r>
            <a:endParaRPr lang="cs-CZ" sz="6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075240" cy="4970024"/>
          </a:xfrm>
        </p:spPr>
        <p:txBody>
          <a:bodyPr>
            <a:normAutofit/>
          </a:bodyPr>
          <a:lstStyle/>
          <a:p>
            <a:pPr marL="342900" lvl="0" indent="-342900" defTabSz="457200">
              <a:spcAft>
                <a:spcPts val="600"/>
              </a:spcAft>
              <a:buClr>
                <a:schemeClr val="accent1">
                  <a:lumMod val="75000"/>
                </a:schemeClr>
              </a:buClr>
              <a:buSzTx/>
              <a:buFont typeface="Wingdings 2" charset="2"/>
              <a:buChar char=""/>
            </a:pPr>
            <a:r>
              <a:rPr lang="cs-CZ" sz="2400" dirty="0">
                <a:latin typeface="Verdana"/>
              </a:rPr>
              <a:t>Výchova k občanství: učebnice vytvořená v souladu s RVP ZV. 3. vyd. Brno: Nová škola, 2012. ISBN 978-80-7289-367-6. </a:t>
            </a:r>
          </a:p>
          <a:p>
            <a:pPr marL="342900" lvl="0" indent="-342900" defTabSz="457200">
              <a:spcAft>
                <a:spcPts val="600"/>
              </a:spcAft>
              <a:buClr>
                <a:schemeClr val="accent1">
                  <a:lumMod val="75000"/>
                </a:schemeClr>
              </a:buClr>
              <a:buSzTx/>
              <a:buFont typeface="Wingdings 2" charset="2"/>
              <a:buChar char=""/>
            </a:pPr>
            <a:r>
              <a:rPr lang="cs-CZ" sz="2400" dirty="0">
                <a:latin typeface="Verdana"/>
              </a:rPr>
              <a:t> Občanská výchova: učebnice pro ZŠ a víceletá gymnázia. 2. vyd. Plzeň: Fraus, 2009. ISBN 978-80-7238-886-8. </a:t>
            </a:r>
          </a:p>
          <a:p>
            <a:pPr marL="342900" lvl="0" indent="-342900" defTabSz="457200">
              <a:spcAft>
                <a:spcPts val="600"/>
              </a:spcAft>
              <a:buClr>
                <a:schemeClr val="accent1">
                  <a:lumMod val="75000"/>
                </a:schemeClr>
              </a:buClr>
              <a:buSzTx/>
              <a:buFont typeface="Wingdings 2" charset="2"/>
              <a:buChar char=""/>
            </a:pPr>
            <a:r>
              <a:rPr lang="cs-CZ" sz="2400" dirty="0">
                <a:latin typeface="Verdana"/>
              </a:rPr>
              <a:t> ŠOTTNEROVÁ, Dagmar. Lidové tradice. 1. vyd. Olomouc: </a:t>
            </a:r>
            <a:r>
              <a:rPr lang="cs-CZ" sz="2400" dirty="0" err="1">
                <a:latin typeface="Verdana"/>
              </a:rPr>
              <a:t>Rubico</a:t>
            </a:r>
            <a:r>
              <a:rPr lang="cs-CZ" sz="2400" dirty="0">
                <a:latin typeface="Verdana"/>
              </a:rPr>
              <a:t>, 2009. ISBN 978-80-7346-096-9.</a:t>
            </a:r>
          </a:p>
          <a:p>
            <a:pPr marL="342900" lvl="0" indent="-342900" defTabSz="457200">
              <a:spcAft>
                <a:spcPts val="600"/>
              </a:spcAft>
              <a:buClr>
                <a:schemeClr val="accent1">
                  <a:lumMod val="75000"/>
                </a:schemeClr>
              </a:buClr>
              <a:buSzTx/>
              <a:buFont typeface="Wingdings 2" charset="2"/>
              <a:buChar char=""/>
            </a:pPr>
            <a:r>
              <a:rPr lang="cs-CZ" sz="2400" dirty="0">
                <a:latin typeface="Verdana"/>
              </a:rPr>
              <a:t> VELEBNÁ, Eva a Karel MAJER. Lidové zvyky </a:t>
            </a:r>
            <a:r>
              <a:rPr lang="cs-CZ" sz="2400" dirty="0" smtClean="0">
                <a:latin typeface="Verdana"/>
              </a:rPr>
              <a:t/>
            </a:r>
            <a:br>
              <a:rPr lang="cs-CZ" sz="2400" dirty="0" smtClean="0">
                <a:latin typeface="Verdana"/>
              </a:rPr>
            </a:br>
            <a:r>
              <a:rPr lang="cs-CZ" sz="2400" dirty="0" smtClean="0">
                <a:latin typeface="Verdana"/>
              </a:rPr>
              <a:t>a </a:t>
            </a:r>
            <a:r>
              <a:rPr lang="cs-CZ" sz="2400" dirty="0">
                <a:latin typeface="Verdana"/>
              </a:rPr>
              <a:t>obyčeje v křesťanském roce. 1. vyd. Praha: </a:t>
            </a:r>
            <a:r>
              <a:rPr lang="cs-CZ" sz="2400" dirty="0" err="1">
                <a:latin typeface="Verdana"/>
              </a:rPr>
              <a:t>Albra</a:t>
            </a:r>
            <a:r>
              <a:rPr lang="cs-CZ" sz="2400" dirty="0">
                <a:latin typeface="Verdana"/>
              </a:rPr>
              <a:t>, 1996. ISBN 250-030. </a:t>
            </a:r>
          </a:p>
        </p:txBody>
      </p:sp>
    </p:spTree>
    <p:extLst>
      <p:ext uri="{BB962C8B-B14F-4D97-AF65-F5344CB8AC3E}">
        <p14:creationId xmlns:p14="http://schemas.microsoft.com/office/powerpoint/2010/main" val="3594514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600" b="1" dirty="0" smtClean="0"/>
              <a:t>Zdroje obrázků:</a:t>
            </a:r>
            <a:endParaRPr lang="cs-CZ" sz="6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72000"/>
          </a:xfrm>
        </p:spPr>
        <p:txBody>
          <a:bodyPr anchor="ctr">
            <a:normAutofit/>
          </a:bodyPr>
          <a:lstStyle/>
          <a:p>
            <a:r>
              <a:rPr lang="cs-CZ" sz="4800" dirty="0" smtClean="0"/>
              <a:t>Obrázky jsou vloženy </a:t>
            </a:r>
            <a:br>
              <a:rPr lang="cs-CZ" sz="4800" dirty="0" smtClean="0"/>
            </a:br>
            <a:r>
              <a:rPr lang="cs-CZ" sz="4800" dirty="0" smtClean="0"/>
              <a:t>s hypertextovými odkazy.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907108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604</TotalTime>
  <Words>510</Words>
  <Application>Microsoft Office PowerPoint</Application>
  <PresentationFormat>Předvádění na obrazovce (4:3)</PresentationFormat>
  <Paragraphs>75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Talent</vt:lpstr>
      <vt:lpstr>Poutě a posvícení</vt:lpstr>
      <vt:lpstr>Poutě a posvícení</vt:lpstr>
      <vt:lpstr>Prezentace aplikace PowerPoint</vt:lpstr>
      <vt:lpstr>Metodika:</vt:lpstr>
      <vt:lpstr>Pouť</vt:lpstr>
      <vt:lpstr>Poutní místa v České republice</vt:lpstr>
      <vt:lpstr>Nejznámější poutní místa v ČR</vt:lpstr>
      <vt:lpstr>Prezentace aplikace PowerPoint</vt:lpstr>
      <vt:lpstr>Prezentace aplikace PowerPoint</vt:lpstr>
      <vt:lpstr>Jak probíhaly poutě</vt:lpstr>
      <vt:lpstr>Podoba tradice dnes</vt:lpstr>
      <vt:lpstr>Prezentace aplikace PowerPoint</vt:lpstr>
      <vt:lpstr>Posvícení</vt:lpstr>
      <vt:lpstr>Posvícení v ČR</vt:lpstr>
      <vt:lpstr>Posvícenské hodování</vt:lpstr>
      <vt:lpstr>Prezentace aplikace PowerPoint</vt:lpstr>
      <vt:lpstr>Opakování:</vt:lpstr>
      <vt:lpstr>Řešení:</vt:lpstr>
      <vt:lpstr>Zdroje:</vt:lpstr>
      <vt:lpstr>Zdroje obrázků: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Machová Alena</dc:creator>
  <cp:lastModifiedBy>Machová Alena</cp:lastModifiedBy>
  <cp:revision>50</cp:revision>
  <dcterms:created xsi:type="dcterms:W3CDTF">2013-06-02T17:16:39Z</dcterms:created>
  <dcterms:modified xsi:type="dcterms:W3CDTF">2013-06-24T04:56:14Z</dcterms:modified>
</cp:coreProperties>
</file>