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56F027B-1EEC-43D3-8D66-C28490BFD66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BD58EE-7F4D-4EBE-83B9-646E66CFA96F}" type="datetimeFigureOut">
              <a:rPr lang="cs-CZ" smtClean="0"/>
              <a:pPr/>
              <a:t>12.12.2012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6F027B-1EEC-43D3-8D66-C28490BFD66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371600" y="1844824"/>
            <a:ext cx="6400800" cy="3793976"/>
          </a:xfrm>
        </p:spPr>
        <p:txBody>
          <a:bodyPr/>
          <a:lstStyle/>
          <a:p>
            <a:r>
              <a:rPr lang="cs-CZ" dirty="0" smtClean="0"/>
              <a:t>VY_32_INOVACE_ČJ.3.20</a:t>
            </a:r>
            <a:endParaRPr lang="cs-CZ" dirty="0"/>
          </a:p>
        </p:txBody>
      </p:sp>
      <p:pic>
        <p:nvPicPr>
          <p:cNvPr id="4" name="Obrázek 3" descr="http://rvp.cz/gfx/ikonky.png"/>
          <p:cNvPicPr/>
          <p:nvPr/>
        </p:nvPicPr>
        <p:blipFill>
          <a:blip r:embed="rId2" cstate="print"/>
          <a:srcRect/>
          <a:stretch>
            <a:fillRect/>
          </a:stretch>
        </p:blipFill>
        <p:spPr bwMode="auto">
          <a:xfrm>
            <a:off x="2339752" y="548680"/>
            <a:ext cx="3960440" cy="1296144"/>
          </a:xfrm>
          <a:prstGeom prst="rect">
            <a:avLst/>
          </a:prstGeom>
          <a:noFill/>
          <a:ln w="9525">
            <a:noFill/>
            <a:miter lim="800000"/>
            <a:headEnd/>
            <a:tailEnd/>
          </a:ln>
        </p:spPr>
      </p:pic>
      <p:graphicFrame>
        <p:nvGraphicFramePr>
          <p:cNvPr id="5" name="Tabulka 4"/>
          <p:cNvGraphicFramePr>
            <a:graphicFrameLocks noGrp="1"/>
          </p:cNvGraphicFramePr>
          <p:nvPr/>
        </p:nvGraphicFramePr>
        <p:xfrm>
          <a:off x="683568" y="2636912"/>
          <a:ext cx="7848872" cy="3672840"/>
        </p:xfrm>
        <a:graphic>
          <a:graphicData uri="http://schemas.openxmlformats.org/drawingml/2006/table">
            <a:tbl>
              <a:tblPr firstRow="1" bandRow="1">
                <a:tableStyleId>{5C22544A-7EE6-4342-B048-85BDC9FD1C3A}</a:tableStyleId>
              </a:tblPr>
              <a:tblGrid>
                <a:gridCol w="2016224"/>
                <a:gridCol w="5832648"/>
              </a:tblGrid>
              <a:tr h="370840">
                <a:tc>
                  <a:txBody>
                    <a:bodyPr/>
                    <a:lstStyle/>
                    <a:p>
                      <a:r>
                        <a:rPr lang="cs-CZ" dirty="0" smtClean="0"/>
                        <a:t>Anotace</a:t>
                      </a:r>
                      <a:endParaRPr lang="cs-CZ" dirty="0"/>
                    </a:p>
                  </a:txBody>
                  <a:tcPr/>
                </a:tc>
                <a:tc>
                  <a:txBody>
                    <a:bodyPr/>
                    <a:lstStyle/>
                    <a:p>
                      <a:r>
                        <a:rPr lang="cs-CZ" dirty="0" smtClean="0"/>
                        <a:t>Materiál slouží  k  upevnění učiva – věta jednoduchá a souvětí.</a:t>
                      </a:r>
                      <a:endParaRPr lang="cs-CZ" dirty="0"/>
                    </a:p>
                  </a:txBody>
                  <a:tcPr/>
                </a:tc>
              </a:tr>
              <a:tr h="370840">
                <a:tc>
                  <a:txBody>
                    <a:bodyPr/>
                    <a:lstStyle/>
                    <a:p>
                      <a:r>
                        <a:rPr lang="cs-CZ" dirty="0" smtClean="0"/>
                        <a:t>Autor</a:t>
                      </a:r>
                      <a:endParaRPr lang="cs-CZ" dirty="0"/>
                    </a:p>
                  </a:txBody>
                  <a:tcPr/>
                </a:tc>
                <a:tc>
                  <a:txBody>
                    <a:bodyPr/>
                    <a:lstStyle/>
                    <a:p>
                      <a:r>
                        <a:rPr lang="cs-CZ" dirty="0" smtClean="0"/>
                        <a:t>Mgr. Ivana </a:t>
                      </a:r>
                      <a:r>
                        <a:rPr lang="cs-CZ" dirty="0" err="1" smtClean="0"/>
                        <a:t>Venglářová</a:t>
                      </a:r>
                      <a:endParaRPr lang="cs-CZ" dirty="0"/>
                    </a:p>
                  </a:txBody>
                  <a:tcPr/>
                </a:tc>
              </a:tr>
              <a:tr h="370840">
                <a:tc>
                  <a:txBody>
                    <a:bodyPr/>
                    <a:lstStyle/>
                    <a:p>
                      <a:r>
                        <a:rPr lang="cs-CZ" dirty="0" smtClean="0"/>
                        <a:t>Očekávaný výstup</a:t>
                      </a:r>
                      <a:endParaRPr lang="cs-CZ" dirty="0"/>
                    </a:p>
                  </a:txBody>
                  <a:tcPr/>
                </a:tc>
                <a:tc>
                  <a:txBody>
                    <a:bodyPr/>
                    <a:lstStyle/>
                    <a:p>
                      <a:r>
                        <a:rPr lang="cs-CZ" dirty="0" smtClean="0"/>
                        <a:t>Žák dokončí souvětí a vytvoří jejich vzorce, podle vzorců vytvoří souvětí, rozliší v textu větu</a:t>
                      </a:r>
                      <a:r>
                        <a:rPr lang="cs-CZ" baseline="0" dirty="0" smtClean="0"/>
                        <a:t> jednoduchou a souvětí </a:t>
                      </a:r>
                      <a:endParaRPr lang="cs-CZ" dirty="0"/>
                    </a:p>
                  </a:txBody>
                  <a:tcPr/>
                </a:tc>
              </a:tr>
              <a:tr h="370840">
                <a:tc>
                  <a:txBody>
                    <a:bodyPr/>
                    <a:lstStyle/>
                    <a:p>
                      <a:r>
                        <a:rPr lang="cs-CZ" dirty="0" smtClean="0"/>
                        <a:t>Klíčová slova</a:t>
                      </a:r>
                      <a:endParaRPr lang="cs-CZ" dirty="0"/>
                    </a:p>
                  </a:txBody>
                  <a:tcPr/>
                </a:tc>
                <a:tc>
                  <a:txBody>
                    <a:bodyPr/>
                    <a:lstStyle/>
                    <a:p>
                      <a:r>
                        <a:rPr lang="cs-CZ" dirty="0" smtClean="0"/>
                        <a:t>Věta jednoduchá, souvětí, vzorec,</a:t>
                      </a:r>
                      <a:r>
                        <a:rPr lang="cs-CZ" baseline="0" dirty="0" smtClean="0"/>
                        <a:t> spojovací výrazy, znaménko</a:t>
                      </a:r>
                      <a:endParaRPr lang="cs-CZ" dirty="0"/>
                    </a:p>
                  </a:txBody>
                  <a:tcPr/>
                </a:tc>
              </a:tr>
              <a:tr h="370840">
                <a:tc>
                  <a:txBody>
                    <a:bodyPr/>
                    <a:lstStyle/>
                    <a:p>
                      <a:r>
                        <a:rPr lang="cs-CZ" dirty="0" smtClean="0"/>
                        <a:t>Stupeň a cíl vzdělávání</a:t>
                      </a:r>
                      <a:endParaRPr lang="cs-CZ" dirty="0"/>
                    </a:p>
                  </a:txBody>
                  <a:tcPr/>
                </a:tc>
                <a:tc>
                  <a:txBody>
                    <a:bodyPr/>
                    <a:lstStyle/>
                    <a:p>
                      <a:r>
                        <a:rPr lang="cs-CZ" dirty="0" smtClean="0"/>
                        <a:t>Základní vzdělávání – první stupeň -3. ročník</a:t>
                      </a:r>
                      <a:endParaRPr lang="cs-CZ" dirty="0"/>
                    </a:p>
                  </a:txBody>
                  <a:tcPr/>
                </a:tc>
              </a:tr>
              <a:tr h="370840">
                <a:tc>
                  <a:txBody>
                    <a:bodyPr/>
                    <a:lstStyle/>
                    <a:p>
                      <a:r>
                        <a:rPr lang="cs-CZ" dirty="0" smtClean="0"/>
                        <a:t>Období vytvoření</a:t>
                      </a:r>
                      <a:endParaRPr lang="cs-CZ" dirty="0"/>
                    </a:p>
                  </a:txBody>
                  <a:tcPr/>
                </a:tc>
                <a:tc>
                  <a:txBody>
                    <a:bodyPr/>
                    <a:lstStyle/>
                    <a:p>
                      <a:r>
                        <a:rPr lang="cs-CZ" dirty="0" smtClean="0"/>
                        <a:t>Říjen – prosinec 2012</a:t>
                      </a:r>
                      <a:endParaRPr lang="cs-CZ" dirty="0"/>
                    </a:p>
                  </a:txBody>
                  <a:tcPr/>
                </a:tc>
              </a:tr>
              <a:tr h="370840">
                <a:tc>
                  <a:txBody>
                    <a:bodyPr/>
                    <a:lstStyle/>
                    <a:p>
                      <a:r>
                        <a:rPr lang="cs-CZ" dirty="0" smtClean="0"/>
                        <a:t>škola</a:t>
                      </a:r>
                      <a:endParaRPr lang="cs-CZ" dirty="0"/>
                    </a:p>
                  </a:txBody>
                  <a:tcPr/>
                </a:tc>
                <a:tc>
                  <a:txBody>
                    <a:bodyPr/>
                    <a:lstStyle/>
                    <a:p>
                      <a:r>
                        <a:rPr lang="cs-CZ" dirty="0" smtClean="0"/>
                        <a:t>ZŠ PRŮHONICE</a:t>
                      </a:r>
                      <a:endParaRPr lang="cs-CZ" dirty="0"/>
                    </a:p>
                  </a:txBody>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052736"/>
            <a:ext cx="8229600" cy="5073427"/>
          </a:xfrm>
        </p:spPr>
        <p:txBody>
          <a:bodyPr/>
          <a:lstStyle/>
          <a:p>
            <a:pPr>
              <a:lnSpc>
                <a:spcPct val="200000"/>
              </a:lnSpc>
            </a:pPr>
            <a:r>
              <a:rPr lang="cs-CZ" b="1" dirty="0" smtClean="0"/>
              <a:t>Věta jednoduchá </a:t>
            </a:r>
            <a:r>
              <a:rPr lang="cs-CZ" dirty="0" smtClean="0"/>
              <a:t>obsahuje zpravidla jen jedno sloveso. </a:t>
            </a:r>
            <a:r>
              <a:rPr lang="cs-CZ" b="1" dirty="0" smtClean="0"/>
              <a:t>Souvětí</a:t>
            </a:r>
            <a:r>
              <a:rPr lang="cs-CZ" dirty="0" smtClean="0"/>
              <a:t> se skládá alespoň ze dvou vět, proto v něm bývá obvykle více než jedno sloveso, např.: „</a:t>
            </a:r>
            <a:r>
              <a:rPr lang="cs-CZ" b="1" dirty="0" smtClean="0"/>
              <a:t>Přišel </a:t>
            </a:r>
            <a:r>
              <a:rPr lang="cs-CZ" dirty="0" smtClean="0"/>
              <a:t>pozdě, protože </a:t>
            </a:r>
            <a:r>
              <a:rPr lang="cs-CZ" b="1" dirty="0" smtClean="0"/>
              <a:t>zaspal</a:t>
            </a:r>
            <a:r>
              <a:rPr lang="cs-CZ" dirty="0" smtClean="0"/>
              <a:t>.“</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908720"/>
            <a:ext cx="8229600" cy="5217443"/>
          </a:xfrm>
        </p:spPr>
        <p:txBody>
          <a:bodyPr/>
          <a:lstStyle/>
          <a:p>
            <a:pPr>
              <a:lnSpc>
                <a:spcPct val="150000"/>
              </a:lnSpc>
            </a:pPr>
            <a:r>
              <a:rPr lang="cs-CZ" dirty="0" smtClean="0"/>
              <a:t>Stavbu souvětí znázorňuje </a:t>
            </a:r>
            <a:r>
              <a:rPr lang="cs-CZ" b="1" dirty="0" smtClean="0"/>
              <a:t>vzorec</a:t>
            </a:r>
            <a:r>
              <a:rPr lang="cs-CZ" dirty="0" smtClean="0"/>
              <a:t>. Každou větu v něm označuje písmeno </a:t>
            </a:r>
            <a:r>
              <a:rPr lang="cs-CZ" b="1" dirty="0" smtClean="0"/>
              <a:t>V</a:t>
            </a:r>
            <a:r>
              <a:rPr lang="cs-CZ" dirty="0" smtClean="0"/>
              <a:t>. Pořadí věty označuje </a:t>
            </a:r>
            <a:r>
              <a:rPr lang="cs-CZ" b="1" dirty="0" smtClean="0"/>
              <a:t>číslice</a:t>
            </a:r>
            <a:r>
              <a:rPr lang="cs-CZ" dirty="0" smtClean="0"/>
              <a:t>. Vzorec obsahuje i všechny </a:t>
            </a:r>
            <a:r>
              <a:rPr lang="cs-CZ" b="1" dirty="0" smtClean="0"/>
              <a:t>čárky mezi větami, spojovací výrazy </a:t>
            </a:r>
            <a:r>
              <a:rPr lang="cs-CZ" dirty="0" smtClean="0"/>
              <a:t>(např. ale, protože, když, který, aby, že,…) a </a:t>
            </a:r>
            <a:r>
              <a:rPr lang="cs-CZ" b="1" dirty="0" smtClean="0"/>
              <a:t>znaménko</a:t>
            </a:r>
            <a:r>
              <a:rPr lang="cs-CZ" dirty="0" smtClean="0"/>
              <a:t> na konci souvětí.</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Dokonči souvětí a vytvoř vzorec:</a:t>
            </a:r>
            <a:endParaRPr lang="cs-CZ" dirty="0"/>
          </a:p>
        </p:txBody>
      </p:sp>
      <p:sp>
        <p:nvSpPr>
          <p:cNvPr id="3" name="Zástupný symbol pro obsah 2"/>
          <p:cNvSpPr>
            <a:spLocks noGrp="1"/>
          </p:cNvSpPr>
          <p:nvPr>
            <p:ph idx="1"/>
          </p:nvPr>
        </p:nvSpPr>
        <p:spPr/>
        <p:txBody>
          <a:bodyPr>
            <a:normAutofit/>
          </a:bodyPr>
          <a:lstStyle/>
          <a:p>
            <a:pPr>
              <a:lnSpc>
                <a:spcPct val="200000"/>
              </a:lnSpc>
            </a:pPr>
            <a:r>
              <a:rPr lang="cs-CZ" dirty="0" smtClean="0"/>
              <a:t>Přijel vlakem, protože ___________________ _____________________________________</a:t>
            </a:r>
          </a:p>
          <a:p>
            <a:pPr>
              <a:lnSpc>
                <a:spcPct val="200000"/>
              </a:lnSpc>
            </a:pPr>
            <a:r>
              <a:rPr lang="cs-CZ" dirty="0" smtClean="0"/>
              <a:t>V lese dávej pozor, aby___________________</a:t>
            </a:r>
          </a:p>
          <a:p>
            <a:pPr>
              <a:lnSpc>
                <a:spcPct val="200000"/>
              </a:lnSpc>
              <a:buNone/>
            </a:pPr>
            <a:r>
              <a:rPr lang="cs-CZ" dirty="0" smtClean="0"/>
              <a:t>_______________________________________</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64704"/>
            <a:ext cx="8229600" cy="5361459"/>
          </a:xfrm>
        </p:spPr>
        <p:txBody>
          <a:bodyPr/>
          <a:lstStyle/>
          <a:p>
            <a:pPr>
              <a:lnSpc>
                <a:spcPct val="200000"/>
              </a:lnSpc>
            </a:pPr>
            <a:r>
              <a:rPr lang="cs-CZ" dirty="0" smtClean="0"/>
              <a:t>Chtěli jsme přejít přes ulici, ale_____________</a:t>
            </a:r>
          </a:p>
          <a:p>
            <a:pPr>
              <a:lnSpc>
                <a:spcPct val="200000"/>
              </a:lnSpc>
              <a:buNone/>
            </a:pPr>
            <a:r>
              <a:rPr lang="cs-CZ" dirty="0" smtClean="0"/>
              <a:t>_______________________________________</a:t>
            </a:r>
          </a:p>
          <a:p>
            <a:pPr>
              <a:lnSpc>
                <a:spcPct val="200000"/>
              </a:lnSpc>
            </a:pPr>
            <a:r>
              <a:rPr lang="cs-CZ" dirty="0" smtClean="0"/>
              <a:t>Dana se chlubila, že_____________________</a:t>
            </a:r>
          </a:p>
          <a:p>
            <a:pPr>
              <a:lnSpc>
                <a:spcPct val="200000"/>
              </a:lnSpc>
              <a:buNone/>
            </a:pPr>
            <a:r>
              <a:rPr lang="cs-CZ" dirty="0" smtClean="0"/>
              <a:t>_______________________________________</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Podle vzorců vytvoř souvětí:</a:t>
            </a:r>
            <a:endParaRPr lang="cs-CZ" dirty="0"/>
          </a:p>
        </p:txBody>
      </p:sp>
      <p:sp>
        <p:nvSpPr>
          <p:cNvPr id="3" name="Zástupný symbol pro obsah 2"/>
          <p:cNvSpPr>
            <a:spLocks noGrp="1"/>
          </p:cNvSpPr>
          <p:nvPr>
            <p:ph idx="1"/>
          </p:nvPr>
        </p:nvSpPr>
        <p:spPr/>
        <p:txBody>
          <a:bodyPr/>
          <a:lstStyle/>
          <a:p>
            <a:pPr>
              <a:lnSpc>
                <a:spcPct val="200000"/>
              </a:lnSpc>
            </a:pPr>
            <a:r>
              <a:rPr lang="cs-CZ" dirty="0" smtClean="0"/>
              <a:t>V1 a V2.</a:t>
            </a:r>
          </a:p>
          <a:p>
            <a:pPr>
              <a:lnSpc>
                <a:spcPct val="200000"/>
              </a:lnSpc>
            </a:pPr>
            <a:r>
              <a:rPr lang="cs-CZ" dirty="0" smtClean="0"/>
              <a:t>V1, avšak V2.</a:t>
            </a:r>
          </a:p>
          <a:p>
            <a:pPr>
              <a:lnSpc>
                <a:spcPct val="200000"/>
              </a:lnSpc>
            </a:pPr>
            <a:r>
              <a:rPr lang="cs-CZ" dirty="0" smtClean="0"/>
              <a:t>V1, která V2.</a:t>
            </a:r>
          </a:p>
          <a:p>
            <a:pPr>
              <a:lnSpc>
                <a:spcPct val="200000"/>
              </a:lnSpc>
            </a:pPr>
            <a:r>
              <a:rPr lang="cs-CZ" dirty="0" smtClean="0"/>
              <a:t>V1, přestože V2.</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Rozliš v textu větu jednoduchou a souvětí:</a:t>
            </a:r>
            <a:endParaRPr lang="cs-CZ" dirty="0"/>
          </a:p>
        </p:txBody>
      </p:sp>
      <p:sp>
        <p:nvSpPr>
          <p:cNvPr id="3" name="Zástupný symbol pro obsah 2"/>
          <p:cNvSpPr>
            <a:spLocks noGrp="1"/>
          </p:cNvSpPr>
          <p:nvPr>
            <p:ph idx="1"/>
          </p:nvPr>
        </p:nvSpPr>
        <p:spPr/>
        <p:txBody>
          <a:bodyPr/>
          <a:lstStyle/>
          <a:p>
            <a:pPr>
              <a:lnSpc>
                <a:spcPct val="150000"/>
              </a:lnSpc>
            </a:pPr>
            <a:r>
              <a:rPr lang="cs-CZ" dirty="0" smtClean="0"/>
              <a:t>Vítek se lekl tak, až se probudil. Otevřel oči, ale místo světla viděl kolem sebe tmu. Chtěl pohnout rukou. Nešlo to. Chtěl pohnout nohou. Ani to nešlo. Bylo mu hrozně teplo a taky nemohl popadnout dech. Už si myslil, že ten sen je pravda.</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lgn="ctr"/>
            <a:r>
              <a:rPr lang="cs-CZ" b="1" dirty="0" smtClean="0"/>
              <a:t>Řešení</a:t>
            </a:r>
            <a:r>
              <a:rPr lang="cs-CZ" dirty="0" smtClean="0"/>
              <a:t>: </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Dokonči souvětí a vytvoř vzorec:</a:t>
            </a:r>
            <a:endParaRPr lang="cs-CZ" dirty="0"/>
          </a:p>
        </p:txBody>
      </p:sp>
      <p:sp>
        <p:nvSpPr>
          <p:cNvPr id="3" name="Zástupný symbol pro obsah 2"/>
          <p:cNvSpPr>
            <a:spLocks noGrp="1"/>
          </p:cNvSpPr>
          <p:nvPr>
            <p:ph idx="1"/>
          </p:nvPr>
        </p:nvSpPr>
        <p:spPr/>
        <p:txBody>
          <a:bodyPr>
            <a:normAutofit/>
          </a:bodyPr>
          <a:lstStyle/>
          <a:p>
            <a:pPr>
              <a:lnSpc>
                <a:spcPct val="200000"/>
              </a:lnSpc>
            </a:pPr>
            <a:r>
              <a:rPr lang="cs-CZ" dirty="0" smtClean="0"/>
              <a:t>Přijel vlakem, protože </a:t>
            </a:r>
            <a:r>
              <a:rPr lang="cs-CZ" b="1" dirty="0" smtClean="0"/>
              <a:t>mu nejelo auto</a:t>
            </a:r>
            <a:r>
              <a:rPr lang="cs-CZ" dirty="0" smtClean="0"/>
              <a:t>.</a:t>
            </a:r>
          </a:p>
          <a:p>
            <a:pPr>
              <a:lnSpc>
                <a:spcPct val="200000"/>
              </a:lnSpc>
            </a:pPr>
            <a:r>
              <a:rPr lang="cs-CZ" b="1" dirty="0" smtClean="0"/>
              <a:t>V1, protože V2.</a:t>
            </a:r>
          </a:p>
          <a:p>
            <a:pPr>
              <a:lnSpc>
                <a:spcPct val="200000"/>
              </a:lnSpc>
            </a:pPr>
            <a:r>
              <a:rPr lang="cs-CZ" dirty="0" smtClean="0"/>
              <a:t>V lese dávej pozor, aby </a:t>
            </a:r>
            <a:r>
              <a:rPr lang="cs-CZ" b="1" dirty="0" smtClean="0"/>
              <a:t>se nestal nějaký malér</a:t>
            </a:r>
            <a:r>
              <a:rPr lang="cs-CZ" dirty="0" smtClean="0"/>
              <a:t>.</a:t>
            </a:r>
          </a:p>
          <a:p>
            <a:pPr>
              <a:lnSpc>
                <a:spcPct val="200000"/>
              </a:lnSpc>
            </a:pPr>
            <a:r>
              <a:rPr lang="cs-CZ" b="1" dirty="0" smtClean="0"/>
              <a:t>V1, aby V2.</a:t>
            </a:r>
            <a:endParaRPr lang="cs-CZ"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64704"/>
            <a:ext cx="8229600" cy="5361459"/>
          </a:xfrm>
        </p:spPr>
        <p:txBody>
          <a:bodyPr/>
          <a:lstStyle/>
          <a:p>
            <a:pPr>
              <a:lnSpc>
                <a:spcPct val="200000"/>
              </a:lnSpc>
            </a:pPr>
            <a:r>
              <a:rPr lang="cs-CZ" dirty="0" smtClean="0"/>
              <a:t>Chtěli jsme přejít přes ulici, ale </a:t>
            </a:r>
            <a:r>
              <a:rPr lang="cs-CZ" b="1" dirty="0" smtClean="0"/>
              <a:t>pořád jezdila auta.       </a:t>
            </a:r>
          </a:p>
          <a:p>
            <a:pPr>
              <a:lnSpc>
                <a:spcPct val="200000"/>
              </a:lnSpc>
            </a:pPr>
            <a:r>
              <a:rPr lang="cs-CZ" b="1" dirty="0" smtClean="0"/>
              <a:t> V1, ale V2.</a:t>
            </a:r>
          </a:p>
          <a:p>
            <a:pPr>
              <a:lnSpc>
                <a:spcPct val="200000"/>
              </a:lnSpc>
            </a:pPr>
            <a:r>
              <a:rPr lang="cs-CZ" dirty="0" smtClean="0"/>
              <a:t>Dana se chlubila, že </a:t>
            </a:r>
            <a:r>
              <a:rPr lang="cs-CZ" b="1" dirty="0" smtClean="0"/>
              <a:t>umí dobře vařit.</a:t>
            </a:r>
          </a:p>
          <a:p>
            <a:pPr>
              <a:lnSpc>
                <a:spcPct val="200000"/>
              </a:lnSpc>
            </a:pPr>
            <a:r>
              <a:rPr lang="cs-CZ" b="1" dirty="0" smtClean="0"/>
              <a:t>V1, že V2.</a:t>
            </a:r>
            <a:endParaRPr lang="cs-CZ"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Podle vzorců vytvoř souvětí:</a:t>
            </a:r>
            <a:endParaRPr lang="cs-CZ" dirty="0"/>
          </a:p>
        </p:txBody>
      </p:sp>
      <p:sp>
        <p:nvSpPr>
          <p:cNvPr id="3" name="Zástupný symbol pro obsah 2"/>
          <p:cNvSpPr>
            <a:spLocks noGrp="1"/>
          </p:cNvSpPr>
          <p:nvPr>
            <p:ph idx="1"/>
          </p:nvPr>
        </p:nvSpPr>
        <p:spPr/>
        <p:txBody>
          <a:bodyPr>
            <a:normAutofit fontScale="92500"/>
          </a:bodyPr>
          <a:lstStyle/>
          <a:p>
            <a:pPr>
              <a:lnSpc>
                <a:spcPct val="200000"/>
              </a:lnSpc>
            </a:pPr>
            <a:r>
              <a:rPr lang="cs-CZ" dirty="0" smtClean="0"/>
              <a:t>V1 a V2.  </a:t>
            </a:r>
            <a:r>
              <a:rPr lang="cs-CZ" b="1" dirty="0" smtClean="0"/>
              <a:t>Byla jedna matka a měla dvě dcery.</a:t>
            </a:r>
          </a:p>
          <a:p>
            <a:pPr>
              <a:lnSpc>
                <a:spcPct val="200000"/>
              </a:lnSpc>
            </a:pPr>
            <a:r>
              <a:rPr lang="cs-CZ" dirty="0" smtClean="0"/>
              <a:t>V1, avšak V2.  </a:t>
            </a:r>
            <a:r>
              <a:rPr lang="cs-CZ" b="1" dirty="0" smtClean="0"/>
              <a:t>Zaspal, avšak stihl přijít včas.</a:t>
            </a:r>
          </a:p>
          <a:p>
            <a:pPr>
              <a:lnSpc>
                <a:spcPct val="200000"/>
              </a:lnSpc>
            </a:pPr>
            <a:r>
              <a:rPr lang="cs-CZ" dirty="0" smtClean="0"/>
              <a:t>V1, která V2.  </a:t>
            </a:r>
            <a:r>
              <a:rPr lang="cs-CZ" b="1" dirty="0" smtClean="0"/>
              <a:t>Pověz, která barva je nejvhodnější</a:t>
            </a:r>
            <a:r>
              <a:rPr lang="cs-CZ" dirty="0" smtClean="0"/>
              <a:t>.</a:t>
            </a:r>
          </a:p>
          <a:p>
            <a:pPr>
              <a:lnSpc>
                <a:spcPct val="200000"/>
              </a:lnSpc>
            </a:pPr>
            <a:r>
              <a:rPr lang="cs-CZ" dirty="0" smtClean="0"/>
              <a:t>V1, přestože V2.  </a:t>
            </a:r>
            <a:r>
              <a:rPr lang="cs-CZ" b="1" dirty="0" smtClean="0"/>
              <a:t>Přišel, přestože byl nemocný</a:t>
            </a:r>
            <a:r>
              <a:rPr lang="cs-CZ" dirty="0" smtClean="0"/>
              <a:t>.</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Rozliš v textu větu jednoduchou a souvětí:</a:t>
            </a:r>
            <a:endParaRPr lang="cs-CZ" dirty="0"/>
          </a:p>
        </p:txBody>
      </p:sp>
      <p:sp>
        <p:nvSpPr>
          <p:cNvPr id="3" name="Zástupný symbol pro obsah 2"/>
          <p:cNvSpPr>
            <a:spLocks noGrp="1"/>
          </p:cNvSpPr>
          <p:nvPr>
            <p:ph idx="1"/>
          </p:nvPr>
        </p:nvSpPr>
        <p:spPr/>
        <p:txBody>
          <a:bodyPr/>
          <a:lstStyle/>
          <a:p>
            <a:pPr>
              <a:lnSpc>
                <a:spcPct val="150000"/>
              </a:lnSpc>
            </a:pPr>
            <a:r>
              <a:rPr lang="cs-CZ" dirty="0" smtClean="0"/>
              <a:t>Vítek se lekl tak, až se probudil. (</a:t>
            </a:r>
            <a:r>
              <a:rPr lang="cs-CZ" b="1" dirty="0" smtClean="0"/>
              <a:t>S</a:t>
            </a:r>
            <a:r>
              <a:rPr lang="cs-CZ" dirty="0" smtClean="0"/>
              <a:t>) Otevřel oči, ale místo světla viděl kolem sebe tmu. (</a:t>
            </a:r>
            <a:r>
              <a:rPr lang="cs-CZ" b="1" dirty="0" smtClean="0"/>
              <a:t>S</a:t>
            </a:r>
            <a:r>
              <a:rPr lang="cs-CZ" dirty="0" smtClean="0"/>
              <a:t>) Chtěl pohnout rukou. (</a:t>
            </a:r>
            <a:r>
              <a:rPr lang="cs-CZ" b="1" dirty="0" smtClean="0"/>
              <a:t>VJ</a:t>
            </a:r>
            <a:r>
              <a:rPr lang="cs-CZ" dirty="0" smtClean="0"/>
              <a:t>) Nešlo to. (</a:t>
            </a:r>
            <a:r>
              <a:rPr lang="cs-CZ" b="1" dirty="0" smtClean="0"/>
              <a:t>VJ</a:t>
            </a:r>
            <a:r>
              <a:rPr lang="cs-CZ" dirty="0" smtClean="0"/>
              <a:t>) Chtěl pohnout nohou. (</a:t>
            </a:r>
            <a:r>
              <a:rPr lang="cs-CZ" b="1" dirty="0" smtClean="0"/>
              <a:t>VJ</a:t>
            </a:r>
            <a:r>
              <a:rPr lang="cs-CZ" dirty="0" smtClean="0"/>
              <a:t>) Ani to nešlo. (</a:t>
            </a:r>
            <a:r>
              <a:rPr lang="cs-CZ" b="1" dirty="0" smtClean="0"/>
              <a:t>VJ</a:t>
            </a:r>
            <a:r>
              <a:rPr lang="cs-CZ" dirty="0" smtClean="0"/>
              <a:t>) Bylo mu hrozně teplo a taky nemohl popadnout dech. (</a:t>
            </a:r>
            <a:r>
              <a:rPr lang="cs-CZ" b="1" dirty="0" smtClean="0"/>
              <a:t>S</a:t>
            </a:r>
            <a:r>
              <a:rPr lang="cs-CZ" dirty="0" smtClean="0"/>
              <a:t>) Už si myslil, že ten sen je pravda. (</a:t>
            </a:r>
            <a:r>
              <a:rPr lang="cs-CZ" b="1" dirty="0" smtClean="0"/>
              <a:t>S</a:t>
            </a:r>
            <a:r>
              <a:rPr lang="cs-CZ" dirty="0" smtClean="0"/>
              <a:t>)</a:t>
            </a: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Kosová, J., </a:t>
            </a:r>
            <a:r>
              <a:rPr lang="cs-CZ" dirty="0" err="1" smtClean="0"/>
              <a:t>Babušová</a:t>
            </a:r>
            <a:r>
              <a:rPr lang="cs-CZ" dirty="0" smtClean="0"/>
              <a:t>, G., Řeháčková, A.: Český jazyk 3 učebnice pro základní školy. 1. vydání. Plzeň: </a:t>
            </a:r>
            <a:r>
              <a:rPr lang="cs-CZ" dirty="0" err="1" smtClean="0"/>
              <a:t>Fraus</a:t>
            </a:r>
            <a:r>
              <a:rPr lang="cs-CZ" dirty="0" smtClean="0"/>
              <a:t>, 2009.</a:t>
            </a:r>
          </a:p>
          <a:p>
            <a:pPr>
              <a:buNone/>
            </a:pPr>
            <a:r>
              <a:rPr lang="cs-CZ" dirty="0" smtClean="0"/>
              <a:t> 	ISBN 978-80-7238-857-8 </a:t>
            </a:r>
          </a:p>
          <a:p>
            <a:pPr>
              <a:buNone/>
            </a:pPr>
            <a:r>
              <a:rPr lang="cs-CZ" dirty="0" smtClean="0"/>
              <a:t>	</a:t>
            </a:r>
          </a:p>
          <a:p>
            <a:pPr>
              <a:buNone/>
            </a:pPr>
            <a:r>
              <a:rPr lang="cs-CZ" dirty="0" smtClean="0"/>
              <a:t>	</a:t>
            </a:r>
            <a:r>
              <a:rPr lang="cs-CZ" dirty="0" smtClean="0"/>
              <a:t>Říha, B.: Jak jel Vítek do Prahy. 1. vydání. Praha: Albatros, 1973.</a:t>
            </a:r>
          </a:p>
          <a:p>
            <a:pPr>
              <a:buNone/>
            </a:pP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523</Words>
  <Application>Microsoft Office PowerPoint</Application>
  <PresentationFormat>Předvádění na obrazovce (4:3)</PresentationFormat>
  <Paragraphs>54</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Snímek 1</vt:lpstr>
      <vt:lpstr>Snímek 2</vt:lpstr>
      <vt:lpstr>Snímek 3</vt:lpstr>
      <vt:lpstr>Dokonči souvětí a vytvoř vzorec:</vt:lpstr>
      <vt:lpstr>Snímek 5</vt:lpstr>
      <vt:lpstr>Podle vzorců vytvoř souvětí:</vt:lpstr>
      <vt:lpstr>Rozliš v textu větu jednoduchou a souvětí:</vt:lpstr>
      <vt:lpstr>Snímek 8</vt:lpstr>
      <vt:lpstr>Dokonči souvětí a vytvoř vzorec:</vt:lpstr>
      <vt:lpstr>Snímek 10</vt:lpstr>
      <vt:lpstr>Podle vzorců vytvoř souvětí:</vt:lpstr>
      <vt:lpstr>Rozliš v textu větu jednoduchou a souvětí:</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Ivana Venglářová</dc:creator>
  <cp:lastModifiedBy>Ivana Venglářová</cp:lastModifiedBy>
  <cp:revision>9</cp:revision>
  <dcterms:created xsi:type="dcterms:W3CDTF">2012-12-11T17:00:29Z</dcterms:created>
  <dcterms:modified xsi:type="dcterms:W3CDTF">2012-12-12T18:22:11Z</dcterms:modified>
</cp:coreProperties>
</file>