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67" r:id="rId6"/>
    <p:sldId id="263" r:id="rId7"/>
    <p:sldId id="264" r:id="rId8"/>
    <p:sldId id="262" r:id="rId9"/>
    <p:sldId id="265" r:id="rId10"/>
    <p:sldId id="259" r:id="rId11"/>
    <p:sldId id="260" r:id="rId12"/>
    <p:sldId id="261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1E820-C8C3-4582-9A39-C612A515440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CCD8-57EA-4F68-B813-DC745A982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1E820-C8C3-4582-9A39-C612A515440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CCD8-57EA-4F68-B813-DC745A982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1E820-C8C3-4582-9A39-C612A515440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CCD8-57EA-4F68-B813-DC745A982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1E820-C8C3-4582-9A39-C612A515440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CCD8-57EA-4F68-B813-DC745A982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1E820-C8C3-4582-9A39-C612A515440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CCD8-57EA-4F68-B813-DC745A982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1E820-C8C3-4582-9A39-C612A515440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CCD8-57EA-4F68-B813-DC745A982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1E820-C8C3-4582-9A39-C612A515440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CCD8-57EA-4F68-B813-DC745A982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1E820-C8C3-4582-9A39-C612A515440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CCD8-57EA-4F68-B813-DC745A982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1E820-C8C3-4582-9A39-C612A515440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CCD8-57EA-4F68-B813-DC745A982FBB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1E820-C8C3-4582-9A39-C612A515440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CCD8-57EA-4F68-B813-DC745A982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11E820-C8C3-4582-9A39-C612A515440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FCCD8-57EA-4F68-B813-DC745A982F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2B11E820-C8C3-4582-9A39-C612A5154409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491FCCD8-57EA-4F68-B813-DC745A982FBB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188641"/>
            <a:ext cx="7117180" cy="936103"/>
          </a:xfrm>
        </p:spPr>
        <p:txBody>
          <a:bodyPr/>
          <a:lstStyle/>
          <a:p>
            <a:pPr algn="ctr"/>
            <a:r>
              <a:rPr lang="cs-CZ" sz="3600" dirty="0" smtClean="0"/>
              <a:t>1. Fáze Národního obrození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268760"/>
            <a:ext cx="8064896" cy="5184576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2800" dirty="0">
                <a:latin typeface="Calibri" pitchFamily="34" charset="0"/>
                <a:cs typeface="Calibri" pitchFamily="34" charset="0"/>
              </a:rPr>
              <a:t>Základní škola Choltice, okres Pardubice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–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„Učíme se pro život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“</a:t>
            </a:r>
            <a:br>
              <a:rPr lang="cs-CZ" sz="2800" dirty="0" smtClean="0">
                <a:latin typeface="Calibri" pitchFamily="34" charset="0"/>
                <a:cs typeface="Calibri" pitchFamily="34" charset="0"/>
              </a:rPr>
            </a:br>
            <a:endParaRPr lang="cs-CZ" sz="2800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800" dirty="0">
                <a:latin typeface="Calibri" pitchFamily="34" charset="0"/>
                <a:cs typeface="Calibri" pitchFamily="34" charset="0"/>
              </a:rPr>
              <a:t>Šablona: č. III/2 Inovace a zkvalitnění výuky pomocí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ICT</a:t>
            </a:r>
            <a:br>
              <a:rPr lang="cs-CZ" sz="2800" dirty="0" smtClean="0">
                <a:latin typeface="Calibri" pitchFamily="34" charset="0"/>
                <a:cs typeface="Calibri" pitchFamily="34" charset="0"/>
              </a:rPr>
            </a:br>
            <a:endParaRPr lang="cs-CZ" sz="2800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800" dirty="0">
                <a:latin typeface="Calibri" pitchFamily="34" charset="0"/>
                <a:cs typeface="Calibri" pitchFamily="34" charset="0"/>
              </a:rPr>
              <a:t>Pořadové číslo</a:t>
            </a:r>
            <a:r>
              <a:rPr lang="cs-CZ" sz="2800" smtClean="0">
                <a:latin typeface="Calibri" pitchFamily="34" charset="0"/>
                <a:cs typeface="Calibri" pitchFamily="34" charset="0"/>
              </a:rPr>
              <a:t>: 21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/>
            </a:r>
            <a:br>
              <a:rPr lang="cs-CZ" sz="2800" dirty="0">
                <a:latin typeface="Calibri" pitchFamily="34" charset="0"/>
                <a:cs typeface="Calibri" pitchFamily="34" charset="0"/>
              </a:rPr>
            </a:br>
            <a:endParaRPr lang="cs-CZ" sz="2800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800" dirty="0">
                <a:latin typeface="Calibri" pitchFamily="34" charset="0"/>
                <a:cs typeface="Calibri" pitchFamily="34" charset="0"/>
              </a:rPr>
              <a:t>Autor: Machová Alena</a:t>
            </a:r>
            <a:br>
              <a:rPr lang="cs-CZ" sz="2800" dirty="0">
                <a:latin typeface="Calibri" pitchFamily="34" charset="0"/>
                <a:cs typeface="Calibri" pitchFamily="34" charset="0"/>
              </a:rPr>
            </a:br>
            <a:endParaRPr lang="cs-CZ" sz="2800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800" dirty="0">
                <a:latin typeface="Calibri" pitchFamily="34" charset="0"/>
                <a:cs typeface="Calibri" pitchFamily="34" charset="0"/>
              </a:rPr>
              <a:t>Ověření ve výuce: 8. třída</a:t>
            </a:r>
            <a:br>
              <a:rPr lang="cs-CZ" sz="2800" dirty="0">
                <a:latin typeface="Calibri" pitchFamily="34" charset="0"/>
                <a:cs typeface="Calibri" pitchFamily="34" charset="0"/>
              </a:rPr>
            </a:br>
            <a:endParaRPr lang="cs-CZ" sz="2800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800" dirty="0">
                <a:latin typeface="Calibri" pitchFamily="34" charset="0"/>
                <a:cs typeface="Calibri" pitchFamily="34" charset="0"/>
              </a:rPr>
              <a:t>Datum ověření: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7. 2. 2012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3187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1. Fáze Národního obrození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000" y="2285206"/>
            <a:ext cx="6858000" cy="3095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24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1" y="188641"/>
            <a:ext cx="5472609" cy="936104"/>
          </a:xfrm>
        </p:spPr>
        <p:txBody>
          <a:bodyPr/>
          <a:lstStyle/>
          <a:p>
            <a:pPr algn="ctr"/>
            <a:r>
              <a:rPr lang="cs-CZ" sz="5400" dirty="0" smtClean="0"/>
              <a:t>Metodika: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3" y="1196752"/>
            <a:ext cx="7704856" cy="511256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Žákům </a:t>
            </a:r>
            <a:r>
              <a:rPr lang="cs-CZ" sz="2800" dirty="0"/>
              <a:t>promítneme prezentaci, kterou lze doplnit vlastním výkladem.</a:t>
            </a:r>
          </a:p>
          <a:p>
            <a:r>
              <a:rPr lang="cs-CZ" sz="2800" dirty="0"/>
              <a:t>Z prezentace vybereme několik nejdůležitějších poznámek jako zápis. </a:t>
            </a:r>
          </a:p>
          <a:p>
            <a:r>
              <a:rPr lang="cs-CZ" sz="2800" dirty="0"/>
              <a:t>Pro kontrolu pozornosti žáků při </a:t>
            </a:r>
            <a:r>
              <a:rPr lang="cs-CZ" sz="2800" dirty="0" smtClean="0"/>
              <a:t>výkladu </a:t>
            </a:r>
            <a:r>
              <a:rPr lang="cs-CZ" sz="2800" dirty="0"/>
              <a:t>je určen závěrečný test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u="sng" dirty="0"/>
              <a:t>Klíčová slova:</a:t>
            </a:r>
            <a:r>
              <a:rPr lang="cs-CZ" sz="2800" dirty="0"/>
              <a:t> Národní obrození,  český jazyk, obrana jazyka, germanizace, Josef Dobrovský.</a:t>
            </a:r>
            <a:endParaRPr lang="cs-CZ" sz="2800" u="sng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45434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3"/>
            <a:ext cx="8568952" cy="936104"/>
          </a:xfrm>
        </p:spPr>
        <p:txBody>
          <a:bodyPr/>
          <a:lstStyle/>
          <a:p>
            <a:pPr algn="ctr"/>
            <a:r>
              <a:rPr lang="cs-CZ" sz="4400" dirty="0" smtClean="0"/>
              <a:t>České národní obrození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980728"/>
            <a:ext cx="7234963" cy="5688631"/>
          </a:xfrm>
        </p:spPr>
        <p:txBody>
          <a:bodyPr>
            <a:normAutofit/>
          </a:bodyPr>
          <a:lstStyle/>
          <a:p>
            <a:r>
              <a:rPr lang="cs-CZ" sz="2000" dirty="0"/>
              <a:t>České národní obrození (v 19. století také někdy národní vzkříšení) je pojem, jímž se označuje proces, který probíhal v rakouské monarchii zhruba </a:t>
            </a:r>
            <a:r>
              <a:rPr lang="cs-CZ" sz="2000" b="1" dirty="0"/>
              <a:t>od poslední třetiny 18. století do roku 1848</a:t>
            </a:r>
            <a:r>
              <a:rPr lang="cs-CZ" sz="2000" dirty="0"/>
              <a:t>. </a:t>
            </a:r>
            <a:endParaRPr lang="cs-CZ" sz="2000" dirty="0" smtClean="0"/>
          </a:p>
          <a:p>
            <a:r>
              <a:rPr lang="cs-CZ" sz="2000" b="1" dirty="0" smtClean="0"/>
              <a:t>Hlavním </a:t>
            </a:r>
            <a:r>
              <a:rPr lang="cs-CZ" sz="2000" b="1" dirty="0"/>
              <a:t>úkolem jeho tvůrců bylo pozvednout český jazyk opět na úroveň jazyka vzdělanců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a </a:t>
            </a:r>
            <a:r>
              <a:rPr lang="cs-CZ" sz="2000" b="1" dirty="0"/>
              <a:t>motivovat obyvatele českých zemí k národní uvědomělosti.</a:t>
            </a:r>
            <a:r>
              <a:rPr lang="cs-CZ" sz="2000" dirty="0"/>
              <a:t> Národní obrození tvořilo součást procesu transformace feudálního společenství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v </a:t>
            </a:r>
            <a:r>
              <a:rPr lang="cs-CZ" sz="2000" dirty="0"/>
              <a:t>občanskou společnost. </a:t>
            </a:r>
            <a:endParaRPr lang="cs-CZ" sz="2000" dirty="0" smtClean="0"/>
          </a:p>
          <a:p>
            <a:r>
              <a:rPr lang="cs-CZ" sz="2000" dirty="0" smtClean="0"/>
              <a:t>Mezi </a:t>
            </a:r>
            <a:r>
              <a:rPr lang="cs-CZ" sz="2000" dirty="0"/>
              <a:t>obrozence patřili: </a:t>
            </a:r>
            <a:r>
              <a:rPr lang="cs-CZ" sz="2000" b="1" dirty="0"/>
              <a:t>Josef Dobrovský,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Josef </a:t>
            </a:r>
            <a:r>
              <a:rPr lang="cs-CZ" sz="2000" b="1" dirty="0"/>
              <a:t>Jungmann, Josef Kajetán Tyl, </a:t>
            </a:r>
            <a:r>
              <a:rPr lang="cs-CZ" sz="2000" b="1" dirty="0" smtClean="0"/>
              <a:t>Karel </a:t>
            </a:r>
            <a:r>
              <a:rPr lang="cs-CZ" sz="2000" b="1" dirty="0"/>
              <a:t>Hynek Mácha, Božena Němcová, Václav Thám, Karel Jaromír Erben, Jan Evangelista Purkyně</a:t>
            </a:r>
            <a:r>
              <a:rPr lang="cs-CZ" sz="2000" dirty="0"/>
              <a:t>,</a:t>
            </a:r>
            <a:r>
              <a:rPr lang="cs-CZ" sz="2000" b="1" dirty="0"/>
              <a:t> Jan Svatopluk </a:t>
            </a:r>
            <a:r>
              <a:rPr lang="cs-CZ" sz="2000" b="1" dirty="0" err="1"/>
              <a:t>Presl</a:t>
            </a:r>
            <a:r>
              <a:rPr lang="cs-CZ" sz="2000" b="1" dirty="0"/>
              <a:t>, František Martin </a:t>
            </a:r>
            <a:r>
              <a:rPr lang="cs-CZ" sz="2000" b="1" dirty="0" err="1"/>
              <a:t>Pelcl</a:t>
            </a:r>
            <a:r>
              <a:rPr lang="cs-CZ" sz="2000" b="1" dirty="0"/>
              <a:t>, Magdalena Dobromila Rettigová,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František </a:t>
            </a:r>
            <a:r>
              <a:rPr lang="cs-CZ" sz="2000" b="1" dirty="0"/>
              <a:t>Palacký.</a:t>
            </a:r>
          </a:p>
        </p:txBody>
      </p:sp>
    </p:spTree>
    <p:extLst>
      <p:ext uri="{BB962C8B-B14F-4D97-AF65-F5344CB8AC3E}">
        <p14:creationId xmlns:p14="http://schemas.microsoft.com/office/powerpoint/2010/main" val="3227544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36" y="486461"/>
            <a:ext cx="1676400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2780928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Josef Dobrovský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36" y="3429000"/>
            <a:ext cx="1676400" cy="264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57436" y="6381328"/>
            <a:ext cx="21755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Božena Němcová</a:t>
            </a:r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617" y="323478"/>
            <a:ext cx="1857375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32968" y="2965594"/>
            <a:ext cx="2136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Josef Kajetán Tyl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8104" y="3429000"/>
            <a:ext cx="1865701" cy="226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2617" y="5949280"/>
            <a:ext cx="1841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Václav Thám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2652" y="1265381"/>
            <a:ext cx="3190875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282651" y="5013176"/>
            <a:ext cx="3190875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Václav Matěj Kramerius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3697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3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3"/>
            <a:ext cx="8856984" cy="648071"/>
          </a:xfrm>
        </p:spPr>
        <p:txBody>
          <a:bodyPr/>
          <a:lstStyle/>
          <a:p>
            <a:pPr algn="ctr"/>
            <a:r>
              <a:rPr lang="cs-CZ" sz="4000" dirty="0" smtClean="0"/>
              <a:t>Stav před národním obrozením: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568952" cy="5832647"/>
          </a:xfrm>
        </p:spPr>
        <p:txBody>
          <a:bodyPr>
            <a:noAutofit/>
          </a:bodyPr>
          <a:lstStyle/>
          <a:p>
            <a:r>
              <a:rPr lang="cs-CZ" sz="2000" dirty="0"/>
              <a:t>V českých zemích byl v průběhu středověku i v počátku novověku užíván český jazyk stejně jako němčina, přičemž nebyl znám pojem národního státu. </a:t>
            </a:r>
            <a:endParaRPr lang="cs-CZ" sz="2000" dirty="0" smtClean="0"/>
          </a:p>
          <a:p>
            <a:r>
              <a:rPr lang="cs-CZ" sz="2000" dirty="0" smtClean="0"/>
              <a:t>V </a:t>
            </a:r>
            <a:r>
              <a:rPr lang="cs-CZ" sz="2000" dirty="0"/>
              <a:t>roce 1615 vydal český sněm usnesení, že ten, kdo se přistěhuje do Zemí Koruny české, musí se i se svými dětmi učit česky. </a:t>
            </a:r>
            <a:endParaRPr lang="cs-CZ" sz="2000" dirty="0" smtClean="0"/>
          </a:p>
          <a:p>
            <a:r>
              <a:rPr lang="cs-CZ" sz="2000" dirty="0" smtClean="0"/>
              <a:t>Po </a:t>
            </a:r>
            <a:r>
              <a:rPr lang="cs-CZ" sz="2000" dirty="0"/>
              <a:t>bitvě na Bílé hoře začala do českých zemí proudit cizí šlechta, která užívala němčinu. </a:t>
            </a:r>
            <a:endParaRPr lang="cs-CZ" sz="2000" dirty="0" smtClean="0"/>
          </a:p>
          <a:p>
            <a:r>
              <a:rPr lang="cs-CZ" sz="2000" dirty="0" smtClean="0"/>
              <a:t>Roku </a:t>
            </a:r>
            <a:r>
              <a:rPr lang="cs-CZ" sz="2000" dirty="0"/>
              <a:t>1627 bylo vydáno Obnovené zřízení zemské, které zrovnoprávnilo němčinu s češtinou. Němčina se stále více prosazovala a čeština byla postupně vytlačována z nejvyšších společenských funkcí, především z oblasti elitní kultury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 </a:t>
            </a:r>
            <a:r>
              <a:rPr lang="cs-CZ" sz="2000" dirty="0"/>
              <a:t>státní správy. Němčina se stávala také jazykem vědy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či </a:t>
            </a:r>
            <a:r>
              <a:rPr lang="cs-CZ" sz="2000" dirty="0"/>
              <a:t>vojska. </a:t>
            </a:r>
            <a:endParaRPr lang="cs-CZ" sz="2000" dirty="0" smtClean="0"/>
          </a:p>
          <a:p>
            <a:r>
              <a:rPr lang="cs-CZ" sz="2000" dirty="0" smtClean="0"/>
              <a:t>Češtinou </a:t>
            </a:r>
            <a:r>
              <a:rPr lang="cs-CZ" sz="2000" dirty="0"/>
              <a:t>však hovořily v polovině 18. století stále více než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2/3 </a:t>
            </a:r>
            <a:r>
              <a:rPr lang="cs-CZ" sz="2000" dirty="0"/>
              <a:t>obyvatelstva, a to nejen na venkově, ale i ve městech, kde byla mluvou středních a nižších vrstev. 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420216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1"/>
            <a:ext cx="8640960" cy="1008112"/>
          </a:xfrm>
        </p:spPr>
        <p:txBody>
          <a:bodyPr/>
          <a:lstStyle/>
          <a:p>
            <a:pPr algn="ctr"/>
            <a:r>
              <a:rPr lang="cs-CZ" sz="4000" dirty="0" smtClean="0"/>
              <a:t>Stav před národním obrozením: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424936" cy="5328591"/>
          </a:xfrm>
        </p:spPr>
        <p:txBody>
          <a:bodyPr/>
          <a:lstStyle/>
          <a:p>
            <a:pPr lvl="0">
              <a:buClr>
                <a:srgbClr val="FF9000"/>
              </a:buClr>
            </a:pPr>
            <a:r>
              <a:rPr lang="cs-CZ" sz="2000" dirty="0" smtClean="0"/>
              <a:t> </a:t>
            </a:r>
            <a:r>
              <a:rPr lang="cs-CZ" sz="2000" dirty="0">
                <a:solidFill>
                  <a:prstClr val="white"/>
                </a:solidFill>
              </a:rPr>
              <a:t>Psaná čeština si stále udržovala velice vysokou úroveň v jezuitských tiscích. Na univerzitách a gymnáziích, kde z větší části byla výuka svěřena jezuitům, byla hlavním či jedním </a:t>
            </a:r>
            <a:r>
              <a:rPr lang="cs-CZ" sz="2000" dirty="0" smtClean="0">
                <a:solidFill>
                  <a:prstClr val="white"/>
                </a:solidFill>
              </a:rPr>
              <a:t/>
            </a:r>
            <a:br>
              <a:rPr lang="cs-CZ" sz="2000" dirty="0" smtClean="0">
                <a:solidFill>
                  <a:prstClr val="white"/>
                </a:solidFill>
              </a:rPr>
            </a:br>
            <a:r>
              <a:rPr lang="cs-CZ" sz="2000" dirty="0" smtClean="0">
                <a:solidFill>
                  <a:prstClr val="white"/>
                </a:solidFill>
              </a:rPr>
              <a:t>z </a:t>
            </a:r>
            <a:r>
              <a:rPr lang="cs-CZ" sz="2000" dirty="0">
                <a:solidFill>
                  <a:prstClr val="white"/>
                </a:solidFill>
              </a:rPr>
              <a:t>vyučovacích jazyků čeština. </a:t>
            </a:r>
          </a:p>
          <a:p>
            <a:pPr lvl="0">
              <a:buClr>
                <a:srgbClr val="FF9000"/>
              </a:buClr>
            </a:pPr>
            <a:r>
              <a:rPr lang="cs-CZ" sz="2000" dirty="0">
                <a:solidFill>
                  <a:prstClr val="white"/>
                </a:solidFill>
              </a:rPr>
              <a:t>V češtině vycházely knížky lidového čtení, kramářské </a:t>
            </a:r>
            <a:r>
              <a:rPr lang="cs-CZ" sz="2000">
                <a:solidFill>
                  <a:prstClr val="white"/>
                </a:solidFill>
              </a:rPr>
              <a:t>písně </a:t>
            </a:r>
            <a:r>
              <a:rPr lang="cs-CZ" sz="2000" smtClean="0">
                <a:solidFill>
                  <a:prstClr val="white"/>
                </a:solidFill>
              </a:rPr>
              <a:t/>
            </a:r>
            <a:br>
              <a:rPr lang="cs-CZ" sz="2000" smtClean="0">
                <a:solidFill>
                  <a:prstClr val="white"/>
                </a:solidFill>
              </a:rPr>
            </a:br>
            <a:r>
              <a:rPr lang="cs-CZ" sz="2000" smtClean="0">
                <a:solidFill>
                  <a:prstClr val="white"/>
                </a:solidFill>
              </a:rPr>
              <a:t>i </a:t>
            </a:r>
            <a:r>
              <a:rPr lang="cs-CZ" sz="2000" dirty="0">
                <a:solidFill>
                  <a:prstClr val="white"/>
                </a:solidFill>
              </a:rPr>
              <a:t>náboženské výchovné knihy a učebnice</a:t>
            </a:r>
            <a:r>
              <a:rPr lang="cs-CZ" sz="2000" dirty="0" smtClean="0">
                <a:solidFill>
                  <a:prstClr val="white"/>
                </a:solidFill>
              </a:rPr>
              <a:t>.</a:t>
            </a:r>
            <a:endParaRPr lang="cs-CZ" sz="2000" dirty="0" smtClean="0"/>
          </a:p>
          <a:p>
            <a:r>
              <a:rPr lang="cs-CZ" sz="2000" dirty="0" smtClean="0"/>
              <a:t>Přesto </a:t>
            </a:r>
            <a:r>
              <a:rPr lang="cs-CZ" sz="2000" dirty="0"/>
              <a:t>všechno však docházelo ke stále větší germanizaci společnosti. Německý jazyk byl užíván při styku s vrchností, při úředních jednáních, docházelo k poněmčování názvů obcí apod. </a:t>
            </a:r>
            <a:endParaRPr lang="cs-CZ" sz="2000" dirty="0" smtClean="0"/>
          </a:p>
          <a:p>
            <a:r>
              <a:rPr lang="cs-CZ" sz="2000" dirty="0" smtClean="0"/>
              <a:t>Jako </a:t>
            </a:r>
            <a:r>
              <a:rPr lang="cs-CZ" sz="2000" dirty="0"/>
              <a:t>první se na obranu českého jazyka veřejně postavil jezuita Bohuslav Balbín, který v letech 1672–1673 napsal knihu Rozprava na obranu jazyka slovanského, zvláště pak českého. Po něm se postupně objevili další autoři duchovní i světské literatury.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827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720079"/>
          </a:xfrm>
        </p:spPr>
        <p:txBody>
          <a:bodyPr/>
          <a:lstStyle/>
          <a:p>
            <a:pPr algn="ctr"/>
            <a:r>
              <a:rPr lang="cs-CZ" sz="4000" dirty="0" smtClean="0"/>
              <a:t>1. fáze národního obrození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052736"/>
            <a:ext cx="7920880" cy="5544615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1. fáze = Obranná </a:t>
            </a:r>
            <a:r>
              <a:rPr lang="cs-CZ" sz="2600" b="1" dirty="0"/>
              <a:t>fáze (1775 – 1805</a:t>
            </a:r>
            <a:r>
              <a:rPr lang="cs-CZ" sz="2600" b="1" dirty="0" smtClean="0"/>
              <a:t>)</a:t>
            </a:r>
            <a:endParaRPr lang="cs-CZ" dirty="0"/>
          </a:p>
          <a:p>
            <a:r>
              <a:rPr lang="cs-CZ" sz="2400" b="1" dirty="0" smtClean="0"/>
              <a:t>Probíhalo </a:t>
            </a:r>
            <a:r>
              <a:rPr lang="cs-CZ" sz="2400" b="1" dirty="0"/>
              <a:t>bránění jazyka</a:t>
            </a:r>
            <a:r>
              <a:rPr lang="cs-CZ" sz="2400" dirty="0"/>
              <a:t>, jednalo se o období učeneckého zájmu. Tzv. generace Dobrovského. </a:t>
            </a:r>
            <a:endParaRPr lang="cs-CZ" sz="2400" dirty="0" smtClean="0"/>
          </a:p>
          <a:p>
            <a:r>
              <a:rPr lang="cs-CZ" sz="2400" dirty="0" smtClean="0"/>
              <a:t>Datují </a:t>
            </a:r>
            <a:r>
              <a:rPr lang="cs-CZ" sz="2400" dirty="0"/>
              <a:t>se sem </a:t>
            </a:r>
            <a:r>
              <a:rPr lang="cs-CZ" sz="2400" b="1" dirty="0"/>
              <a:t>počátky českého divadla, básnictví a žurnalistiky</a:t>
            </a:r>
            <a:r>
              <a:rPr lang="cs-CZ" sz="2400" dirty="0"/>
              <a:t>. </a:t>
            </a:r>
            <a:endParaRPr lang="cs-CZ" sz="2400" dirty="0" smtClean="0"/>
          </a:p>
          <a:p>
            <a:r>
              <a:rPr lang="cs-CZ" sz="2400" dirty="0" smtClean="0"/>
              <a:t>Je </a:t>
            </a:r>
            <a:r>
              <a:rPr lang="cs-CZ" sz="2400" dirty="0"/>
              <a:t>to </a:t>
            </a:r>
            <a:r>
              <a:rPr lang="cs-CZ" sz="2400" b="1" dirty="0"/>
              <a:t>doba hledání vlastenectví </a:t>
            </a:r>
            <a:r>
              <a:rPr lang="cs-CZ" sz="2400" dirty="0"/>
              <a:t>a stavění se na odpor josefínským centralizačním snahám. </a:t>
            </a:r>
            <a:endParaRPr lang="cs-CZ" sz="2400" dirty="0" smtClean="0"/>
          </a:p>
          <a:p>
            <a:r>
              <a:rPr lang="cs-CZ" sz="2400" b="1" dirty="0" smtClean="0"/>
              <a:t>Umělci </a:t>
            </a:r>
            <a:r>
              <a:rPr lang="cs-CZ" sz="2400" b="1" dirty="0"/>
              <a:t>a vědci této doby hledají inspiraci 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v </a:t>
            </a:r>
            <a:r>
              <a:rPr lang="cs-CZ" sz="2400" b="1" dirty="0"/>
              <a:t>klasicismu a osvícenství</a:t>
            </a:r>
            <a:r>
              <a:rPr lang="cs-CZ" sz="2400" dirty="0"/>
              <a:t>. </a:t>
            </a:r>
            <a:endParaRPr lang="cs-CZ" sz="2400" dirty="0" smtClean="0"/>
          </a:p>
          <a:p>
            <a:r>
              <a:rPr lang="cs-CZ" sz="2400" b="1" dirty="0" smtClean="0"/>
              <a:t>Nejvýznamnější </a:t>
            </a:r>
            <a:r>
              <a:rPr lang="cs-CZ" sz="2400" b="1" dirty="0"/>
              <a:t>osobností </a:t>
            </a:r>
            <a:r>
              <a:rPr lang="cs-CZ" sz="2400" dirty="0"/>
              <a:t>této doby byl </a:t>
            </a:r>
            <a:r>
              <a:rPr lang="cs-CZ" sz="2400" b="1" dirty="0"/>
              <a:t>Josef Dobrovský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11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/>
          <a:lstStyle/>
          <a:p>
            <a:pPr algn="ctr"/>
            <a:r>
              <a:rPr lang="cs-CZ" u="sng" dirty="0"/>
              <a:t>Nejvýznamnější </a:t>
            </a:r>
            <a:r>
              <a:rPr lang="cs-CZ" u="sng" dirty="0" smtClean="0"/>
              <a:t>osobnosti 1. fáze NO: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08912" cy="5400599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/>
              <a:t>historikové: </a:t>
            </a:r>
            <a:r>
              <a:rPr lang="cs-CZ" sz="2800" dirty="0" err="1"/>
              <a:t>Gelasius</a:t>
            </a:r>
            <a:r>
              <a:rPr lang="cs-CZ" sz="2800" dirty="0"/>
              <a:t> </a:t>
            </a:r>
            <a:r>
              <a:rPr lang="cs-CZ" sz="2800" dirty="0" err="1"/>
              <a:t>Dobner</a:t>
            </a:r>
            <a:r>
              <a:rPr lang="cs-CZ" sz="2800" dirty="0"/>
              <a:t>, František Martin </a:t>
            </a:r>
            <a:r>
              <a:rPr lang="cs-CZ" sz="2800" dirty="0" err="1" smtClean="0"/>
              <a:t>Pelcl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  <a:p>
            <a:r>
              <a:rPr lang="cs-CZ" sz="2800" dirty="0"/>
              <a:t> </a:t>
            </a:r>
            <a:r>
              <a:rPr lang="cs-CZ" sz="2800" dirty="0" smtClean="0"/>
              <a:t>jazykovědec: </a:t>
            </a:r>
            <a:r>
              <a:rPr lang="cs-CZ" sz="2800" dirty="0"/>
              <a:t>Josef </a:t>
            </a:r>
            <a:r>
              <a:rPr lang="cs-CZ" sz="2800" dirty="0" smtClean="0"/>
              <a:t>Dobrovský</a:t>
            </a:r>
            <a:br>
              <a:rPr lang="cs-CZ" sz="2800" dirty="0" smtClean="0"/>
            </a:br>
            <a:endParaRPr lang="cs-CZ" sz="2800" dirty="0"/>
          </a:p>
          <a:p>
            <a:r>
              <a:rPr lang="cs-CZ" sz="2800" dirty="0"/>
              <a:t> vydavatel: Václav Matěj </a:t>
            </a:r>
            <a:r>
              <a:rPr lang="cs-CZ" sz="2800" dirty="0" smtClean="0"/>
              <a:t>Kramérius</a:t>
            </a:r>
            <a:br>
              <a:rPr lang="cs-CZ" sz="2800" dirty="0" smtClean="0"/>
            </a:br>
            <a:endParaRPr lang="cs-CZ" sz="2800" dirty="0"/>
          </a:p>
          <a:p>
            <a:r>
              <a:rPr lang="cs-CZ" sz="2800" dirty="0"/>
              <a:t> divadelníci: Václav Thám, Karel Ignác Thám a Prokop </a:t>
            </a:r>
            <a:r>
              <a:rPr lang="cs-CZ" sz="2800" dirty="0" smtClean="0"/>
              <a:t>Šedivý</a:t>
            </a:r>
            <a:br>
              <a:rPr lang="cs-CZ" sz="2800" dirty="0" smtClean="0"/>
            </a:br>
            <a:endParaRPr lang="cs-CZ" sz="2800" dirty="0"/>
          </a:p>
          <a:p>
            <a:r>
              <a:rPr lang="cs-CZ" sz="2800" dirty="0"/>
              <a:t> autoři české poezie: Antonín Jaroslav </a:t>
            </a:r>
            <a:r>
              <a:rPr lang="cs-CZ" sz="2800" dirty="0" err="1"/>
              <a:t>Puchmajer</a:t>
            </a:r>
            <a:r>
              <a:rPr lang="cs-CZ" sz="2800" dirty="0"/>
              <a:t>, </a:t>
            </a:r>
            <a:r>
              <a:rPr lang="cs-CZ" sz="2800" dirty="0" err="1"/>
              <a:t>Šebastián</a:t>
            </a:r>
            <a:r>
              <a:rPr lang="cs-CZ" sz="2800" dirty="0"/>
              <a:t> Hněvkovský, Vojtěch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 </a:t>
            </a:r>
            <a:r>
              <a:rPr lang="cs-CZ" sz="2800" dirty="0"/>
              <a:t>Jan </a:t>
            </a:r>
            <a:r>
              <a:rPr lang="cs-CZ" sz="2800" dirty="0" smtClean="0"/>
              <a:t>Nejedlý.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79545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864095"/>
          </a:xfrm>
        </p:spPr>
        <p:txBody>
          <a:bodyPr/>
          <a:lstStyle/>
          <a:p>
            <a:pPr algn="ctr"/>
            <a:r>
              <a:rPr lang="cs-CZ" sz="4400" dirty="0" smtClean="0"/>
              <a:t>Opakování: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124744"/>
            <a:ext cx="7125112" cy="5328591"/>
          </a:xfrm>
        </p:spPr>
        <p:txBody>
          <a:bodyPr>
            <a:normAutofit/>
          </a:bodyPr>
          <a:lstStyle/>
          <a:p>
            <a:pPr>
              <a:buFont typeface="+mj-lt"/>
              <a:buAutoNum type="arabicParenR"/>
            </a:pPr>
            <a:r>
              <a:rPr lang="cs-CZ" sz="2800" dirty="0" smtClean="0"/>
              <a:t>Do jakého období zařadíte České národní obrození?</a:t>
            </a:r>
            <a:br>
              <a:rPr lang="cs-CZ" sz="2800" dirty="0" smtClean="0"/>
            </a:br>
            <a:endParaRPr lang="cs-CZ" sz="2800" dirty="0" smtClean="0"/>
          </a:p>
          <a:p>
            <a:pPr>
              <a:buFont typeface="+mj-lt"/>
              <a:buAutoNum type="arabicParenR"/>
            </a:pPr>
            <a:r>
              <a:rPr lang="cs-CZ" sz="2800" dirty="0" smtClean="0"/>
              <a:t> Co bylo hlavním úkolem tvůrců národního obrození?</a:t>
            </a:r>
            <a:br>
              <a:rPr lang="cs-CZ" sz="2800" dirty="0" smtClean="0"/>
            </a:br>
            <a:endParaRPr lang="cs-CZ" sz="2800" dirty="0" smtClean="0"/>
          </a:p>
          <a:p>
            <a:pPr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Jak se nazývá 1. fáze NO</a:t>
            </a:r>
            <a:r>
              <a:rPr lang="cs-CZ" sz="2800" dirty="0" smtClean="0"/>
              <a:t>?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 smtClean="0"/>
          </a:p>
          <a:p>
            <a:pPr>
              <a:buFont typeface="+mj-lt"/>
              <a:buAutoNum type="arabicParenR"/>
            </a:pPr>
            <a:r>
              <a:rPr lang="cs-CZ" sz="2800" dirty="0" smtClean="0"/>
              <a:t> Vyjmenujte nejvýznamnější osobnosti 1. fáze?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347576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1008112"/>
          </a:xfrm>
        </p:spPr>
        <p:txBody>
          <a:bodyPr/>
          <a:lstStyle/>
          <a:p>
            <a:pPr algn="ctr"/>
            <a:r>
              <a:rPr lang="cs-CZ" sz="4400" dirty="0" smtClean="0"/>
              <a:t>Řešení: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80919" cy="5472607"/>
          </a:xfrm>
        </p:spPr>
        <p:txBody>
          <a:bodyPr/>
          <a:lstStyle/>
          <a:p>
            <a:pPr>
              <a:buFont typeface="+mj-lt"/>
              <a:buAutoNum type="arabicParenR"/>
            </a:pPr>
            <a:r>
              <a:rPr lang="pl-PL" sz="2400" dirty="0" smtClean="0"/>
              <a:t>Poslední třetina </a:t>
            </a:r>
            <a:r>
              <a:rPr lang="pl-PL" sz="2400" dirty="0"/>
              <a:t>18. století </a:t>
            </a:r>
            <a:r>
              <a:rPr lang="pl-PL" sz="2400" dirty="0" smtClean="0"/>
              <a:t> až do </a:t>
            </a:r>
            <a:r>
              <a:rPr lang="pl-PL" sz="2400" dirty="0"/>
              <a:t>roku </a:t>
            </a:r>
            <a:r>
              <a:rPr lang="pl-PL" sz="2400" dirty="0" smtClean="0"/>
              <a:t>1848</a:t>
            </a:r>
            <a:br>
              <a:rPr lang="pl-PL" sz="2400" dirty="0" smtClean="0"/>
            </a:br>
            <a:endParaRPr lang="pl-PL" sz="2400" dirty="0" smtClean="0"/>
          </a:p>
          <a:p>
            <a:pPr>
              <a:buFont typeface="+mj-lt"/>
              <a:buAutoNum type="arabicParenR"/>
            </a:pPr>
            <a:r>
              <a:rPr lang="pl-PL" sz="2400" dirty="0" smtClean="0"/>
              <a:t>Hlavním </a:t>
            </a:r>
            <a:r>
              <a:rPr lang="pl-PL" sz="2400" dirty="0"/>
              <a:t>úkolem jeho tvůrců bylo pozvednout český jazyk opět na úroveň jazyka vzdělanců </a:t>
            </a:r>
            <a:br>
              <a:rPr lang="pl-PL" sz="2400" dirty="0"/>
            </a:br>
            <a:r>
              <a:rPr lang="pl-PL" sz="2400" dirty="0"/>
              <a:t>a motivovat obyvatele českých zemí k národní uvědomělosti</a:t>
            </a:r>
            <a:r>
              <a:rPr lang="pl-PL" sz="2400" dirty="0" smtClean="0"/>
              <a:t>.</a:t>
            </a:r>
            <a:r>
              <a:rPr lang="pl-PL" dirty="0" smtClean="0"/>
              <a:t/>
            </a:r>
            <a:br>
              <a:rPr lang="pl-PL" dirty="0" smtClean="0"/>
            </a:br>
            <a:endParaRPr lang="pl-PL" dirty="0" smtClean="0"/>
          </a:p>
          <a:p>
            <a:pPr>
              <a:buFont typeface="+mj-lt"/>
              <a:buAutoNum type="arabicParenR"/>
            </a:pPr>
            <a:r>
              <a:rPr lang="pl-PL" dirty="0" smtClean="0"/>
              <a:t> </a:t>
            </a:r>
            <a:r>
              <a:rPr lang="pl-PL" sz="2400" dirty="0" smtClean="0"/>
              <a:t>Obranná fáze (1775 – 1805</a:t>
            </a:r>
            <a:r>
              <a:rPr lang="pl-PL" sz="2400" dirty="0" smtClean="0"/>
              <a:t>)</a:t>
            </a:r>
            <a:br>
              <a:rPr lang="pl-PL" sz="2400" dirty="0" smtClean="0"/>
            </a:br>
            <a:endParaRPr lang="pl-PL" sz="2400" dirty="0" smtClean="0"/>
          </a:p>
          <a:p>
            <a:pPr>
              <a:buFont typeface="+mj-lt"/>
              <a:buAutoNum type="arabicParenR"/>
            </a:pPr>
            <a:r>
              <a:rPr lang="pl-PL" sz="2400" dirty="0"/>
              <a:t> </a:t>
            </a:r>
            <a:r>
              <a:rPr lang="pl-PL" sz="2400" dirty="0" smtClean="0"/>
              <a:t>Gelasius Dobner, Josef Dobrovský</a:t>
            </a:r>
            <a:r>
              <a:rPr lang="pl-PL" sz="2400" smtClean="0"/>
              <a:t>, František Martin Pelcl, Václav Matěj Kramerius, Václav Thám, Antonín Jaroslav Puchnmajer, a další.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15603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188640"/>
            <a:ext cx="4536504" cy="991166"/>
          </a:xfrm>
        </p:spPr>
        <p:txBody>
          <a:bodyPr/>
          <a:lstStyle/>
          <a:p>
            <a:pPr algn="ctr"/>
            <a:r>
              <a:rPr lang="cs-CZ" sz="4400" dirty="0" smtClean="0"/>
              <a:t>Zdroje: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84976" cy="5472607"/>
          </a:xfrm>
        </p:spPr>
        <p:txBody>
          <a:bodyPr>
            <a:normAutofit/>
          </a:bodyPr>
          <a:lstStyle/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400" i="1" dirty="0">
                <a:solidFill>
                  <a:srgbClr val="FFFFFF"/>
                </a:solidFill>
                <a:latin typeface="Comic Sans MS"/>
              </a:rPr>
              <a:t>Literární výchova pro 2. stupeň základní školy</a:t>
            </a:r>
            <a:r>
              <a:rPr lang="cs-CZ" sz="2400" dirty="0">
                <a:solidFill>
                  <a:srgbClr val="FFFFFF"/>
                </a:solidFill>
                <a:latin typeface="Comic Sans MS"/>
              </a:rPr>
              <a:t>. 1. vyd. Praha: SPN, 2001. ISBN 80-7235-026-9. </a:t>
            </a:r>
            <a:r>
              <a:rPr lang="cs-CZ" sz="2400" dirty="0" smtClean="0">
                <a:solidFill>
                  <a:srgbClr val="FFFFFF"/>
                </a:solidFill>
                <a:latin typeface="Comic Sans MS"/>
              </a:rPr>
              <a:t/>
            </a:r>
            <a:br>
              <a:rPr lang="cs-CZ" sz="2400" dirty="0" smtClean="0">
                <a:solidFill>
                  <a:srgbClr val="FFFFFF"/>
                </a:solidFill>
                <a:latin typeface="Comic Sans MS"/>
              </a:rPr>
            </a:br>
            <a:endParaRPr lang="cs-CZ" sz="2400" dirty="0">
              <a:solidFill>
                <a:srgbClr val="FFFFFF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400" dirty="0">
                <a:solidFill>
                  <a:srgbClr val="FFFFFF"/>
                </a:solidFill>
                <a:latin typeface="Comic Sans MS"/>
              </a:rPr>
              <a:t>VOLHEJNOVÁ, Veronika. </a:t>
            </a:r>
            <a:r>
              <a:rPr lang="cs-CZ" sz="2400" i="1" dirty="0">
                <a:solidFill>
                  <a:srgbClr val="FFFFFF"/>
                </a:solidFill>
                <a:latin typeface="Comic Sans MS"/>
              </a:rPr>
              <a:t>Čeští spisovatelé</a:t>
            </a:r>
            <a:r>
              <a:rPr lang="cs-CZ" sz="2400" dirty="0">
                <a:solidFill>
                  <a:srgbClr val="FFFFFF"/>
                </a:solidFill>
                <a:latin typeface="Comic Sans MS"/>
              </a:rPr>
              <a:t>. 3. vyd. Praha: Fragment, 2011. Odkaz. ISBN 978-80-253-1273-5</a:t>
            </a:r>
            <a:r>
              <a:rPr lang="cs-CZ" sz="2400" dirty="0" smtClean="0">
                <a:solidFill>
                  <a:srgbClr val="FFFFFF"/>
                </a:solidFill>
                <a:latin typeface="Comic Sans MS"/>
              </a:rPr>
              <a:t>.</a:t>
            </a:r>
            <a:br>
              <a:rPr lang="cs-CZ" sz="2400" dirty="0" smtClean="0">
                <a:solidFill>
                  <a:srgbClr val="FFFFFF"/>
                </a:solidFill>
                <a:latin typeface="Comic Sans MS"/>
              </a:rPr>
            </a:br>
            <a:endParaRPr lang="cs-CZ" sz="2400" dirty="0">
              <a:solidFill>
                <a:srgbClr val="FFFFFF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400" dirty="0">
                <a:solidFill>
                  <a:srgbClr val="FFFFFF"/>
                </a:solidFill>
                <a:latin typeface="Comic Sans MS"/>
              </a:rPr>
              <a:t>SOCHROVÁ, Marie. </a:t>
            </a:r>
            <a:r>
              <a:rPr lang="cs-CZ" sz="2400" i="1" dirty="0">
                <a:solidFill>
                  <a:srgbClr val="FFFFFF"/>
                </a:solidFill>
                <a:latin typeface="Comic Sans MS"/>
              </a:rPr>
              <a:t>Literatura v kostce</a:t>
            </a:r>
            <a:r>
              <a:rPr lang="cs-CZ" sz="2400" dirty="0">
                <a:solidFill>
                  <a:srgbClr val="FFFFFF"/>
                </a:solidFill>
                <a:latin typeface="Comic Sans MS"/>
              </a:rPr>
              <a:t>. 2. vyd. Praha: Fragment, 1996. ISBN 80-7200-052-7. </a:t>
            </a:r>
            <a:r>
              <a:rPr lang="cs-CZ" sz="2400" dirty="0" smtClean="0">
                <a:solidFill>
                  <a:srgbClr val="FFFFFF"/>
                </a:solidFill>
                <a:latin typeface="Comic Sans MS"/>
              </a:rPr>
              <a:t/>
            </a:r>
            <a:br>
              <a:rPr lang="cs-CZ" sz="2400" dirty="0" smtClean="0">
                <a:solidFill>
                  <a:srgbClr val="FFFFFF"/>
                </a:solidFill>
                <a:latin typeface="Comic Sans MS"/>
              </a:rPr>
            </a:br>
            <a:endParaRPr lang="cs-CZ" sz="2400" dirty="0">
              <a:solidFill>
                <a:srgbClr val="FFFFFF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400" dirty="0">
                <a:solidFill>
                  <a:srgbClr val="FFFFFF"/>
                </a:solidFill>
                <a:latin typeface="Comic Sans MS"/>
              </a:rPr>
              <a:t>LNĚNIČKOVÁ, Jitka. </a:t>
            </a:r>
            <a:r>
              <a:rPr lang="cs-CZ" sz="2400" i="1" dirty="0">
                <a:solidFill>
                  <a:srgbClr val="FFFFFF"/>
                </a:solidFill>
                <a:latin typeface="Comic Sans MS"/>
              </a:rPr>
              <a:t>České země v době obrození</a:t>
            </a:r>
            <a:r>
              <a:rPr lang="cs-CZ" sz="2400" dirty="0">
                <a:solidFill>
                  <a:srgbClr val="FFFFFF"/>
                </a:solidFill>
                <a:latin typeface="Comic Sans MS"/>
              </a:rPr>
              <a:t>. 1. vyd. Praha: Albatros, 1995. ISBN 80-00-00375-9</a:t>
            </a:r>
            <a:r>
              <a:rPr lang="cs-CZ" sz="2400" dirty="0" smtClean="0">
                <a:solidFill>
                  <a:srgbClr val="FFFFFF"/>
                </a:solidFill>
                <a:latin typeface="Comic Sans MS"/>
              </a:rPr>
              <a:t>.</a:t>
            </a:r>
            <a:br>
              <a:rPr lang="cs-CZ" sz="2400" dirty="0" smtClean="0">
                <a:solidFill>
                  <a:srgbClr val="FFFFFF"/>
                </a:solidFill>
                <a:latin typeface="Comic Sans MS"/>
              </a:rPr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85370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1008112"/>
          </a:xfrm>
        </p:spPr>
        <p:txBody>
          <a:bodyPr/>
          <a:lstStyle/>
          <a:p>
            <a:pPr algn="ctr"/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24935" cy="5544615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http://www.google.cz/search?q=Josef+Dobrovsk%C3%BD&amp;hl=cs&amp;prmd=imvnso&amp;tbm=isch&amp;tbo=u&amp;source=univ&amp;sa=X&amp;ei=AxRNUID3Ec3OsgaBjYCQCw&amp;ved=0CC0QsAQ&amp;biw=1366&amp;bih=667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7. 2. 2012</a:t>
            </a:r>
          </a:p>
          <a:p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http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://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www.google.cz/search?q=bo%C5%BEena+n%C4%9Bmcov%C3%A1&amp;hl=cs&amp;sa=N&amp;prmd=imvnsbo&amp;tbm=isch&amp;tbo=u&amp;source=univ&amp;ei=RxNNUKKyKMHXtAb48IHYDw&amp;ved=0CC 0QsAQ&amp;biw=1366&amp;bih=667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7. 2. 2012</a:t>
            </a:r>
          </a:p>
          <a:p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http://www.google.cz/search?q=josef+kajet%C3%A1n+tyl&amp;hl=cs&amp;prmd=imvns&amp;tbm=isch&amp;tbo=u&amp;source=univ&amp;sa=X&amp;ei=IBZNUO3iKIXWsgbCwYGADQ&amp;ved=0CCsQsAQ&amp;biw=1366&amp;bih=667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7. 2. 2012</a:t>
            </a:r>
          </a:p>
          <a:p>
            <a:pPr marL="0" indent="0" algn="ctr">
              <a:buNone/>
            </a:pP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535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936103"/>
          </a:xfrm>
        </p:spPr>
        <p:txBody>
          <a:bodyPr/>
          <a:lstStyle/>
          <a:p>
            <a:pPr algn="ctr"/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908720"/>
            <a:ext cx="7125112" cy="5544615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http://www.google.cz/search?q=V%C3%A1clav+Th%C3%A1m&amp;hl=cs&amp;prmd=imvnso&amp;tbm=isch&amp;tbo=u&amp;source=univ&amp;sa=X&amp;ei=iwZOUIjSFIjDtAbLwYDgCw&amp;ved=0CDoQsAQ&amp;biw=1366&amp;bih=667</a:t>
            </a:r>
          </a:p>
          <a:p>
            <a:pPr marL="0" indent="0" algn="ctr">
              <a:buNone/>
            </a:pPr>
            <a:r>
              <a:rPr lang="cs-CZ" dirty="0">
                <a:solidFill>
                  <a:schemeClr val="bg1"/>
                </a:solidFill>
              </a:rPr>
              <a:t>7. </a:t>
            </a:r>
            <a:r>
              <a:rPr lang="cs-CZ" dirty="0" smtClean="0">
                <a:solidFill>
                  <a:schemeClr val="bg1"/>
                </a:solidFill>
              </a:rPr>
              <a:t>2. 2012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http://</a:t>
            </a:r>
            <a:r>
              <a:rPr lang="cs-CZ" dirty="0" smtClean="0">
                <a:solidFill>
                  <a:schemeClr val="bg1"/>
                </a:solidFill>
              </a:rPr>
              <a:t>www.google.cz/search?q=v%C3%A1clav+mat%C4%9Bj+kramerius&amp;hl=cs&amp;prmd=imvns&amp;tbm=isch&amp;tbo=u&amp;source=univ&amp;sa=X&amp;ei=xQlOUMujD4zdsga24YGwAQ&amp;ved=0CC0QsAQ&amp;biw=1366&amp;bih=667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7</a:t>
            </a:r>
            <a:r>
              <a:rPr lang="cs-CZ" dirty="0">
                <a:solidFill>
                  <a:schemeClr val="bg1"/>
                </a:solidFill>
              </a:rPr>
              <a:t>. 2. 2012</a:t>
            </a:r>
            <a:endParaRPr lang="cs-CZ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5732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230</TotalTime>
  <Words>428</Words>
  <Application>Microsoft Office PowerPoint</Application>
  <PresentationFormat>Předvádění na obrazovce (4:3)</PresentationFormat>
  <Paragraphs>75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Autumn</vt:lpstr>
      <vt:lpstr>1. Fáze Národního obrození</vt:lpstr>
      <vt:lpstr>1. Fáze Národního obrození</vt:lpstr>
      <vt:lpstr>Metodika:</vt:lpstr>
      <vt:lpstr>České národní obrození</vt:lpstr>
      <vt:lpstr>Prezentace aplikace PowerPoint</vt:lpstr>
      <vt:lpstr>Stav před národním obrozením:</vt:lpstr>
      <vt:lpstr>Stav před národním obrozením:</vt:lpstr>
      <vt:lpstr>1. fáze národního obrození</vt:lpstr>
      <vt:lpstr>Nejvýznamnější osobnosti 1. fáze NO: </vt:lpstr>
      <vt:lpstr>Opakování:</vt:lpstr>
      <vt:lpstr>Řešení:</vt:lpstr>
      <vt:lpstr>Zdroje:</vt:lpstr>
      <vt:lpstr>Zdroje obrázků: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Fáze Národního obrození</dc:title>
  <dc:creator>Machová Alena</dc:creator>
  <cp:lastModifiedBy>Machová Alena</cp:lastModifiedBy>
  <cp:revision>40</cp:revision>
  <dcterms:created xsi:type="dcterms:W3CDTF">2012-05-08T21:41:09Z</dcterms:created>
  <dcterms:modified xsi:type="dcterms:W3CDTF">2012-09-15T07:56:10Z</dcterms:modified>
</cp:coreProperties>
</file>