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1" r:id="rId6"/>
    <p:sldId id="262" r:id="rId7"/>
    <p:sldId id="263" r:id="rId8"/>
    <p:sldId id="265" r:id="rId9"/>
    <p:sldId id="267" r:id="rId10"/>
    <p:sldId id="268" r:id="rId11"/>
    <p:sldId id="269" r:id="rId12"/>
    <p:sldId id="270" r:id="rId13"/>
    <p:sldId id="272" r:id="rId14"/>
    <p:sldId id="273" r:id="rId15"/>
    <p:sldId id="275" r:id="rId16"/>
    <p:sldId id="276" r:id="rId17"/>
    <p:sldId id="260" r:id="rId18"/>
    <p:sldId id="266" r:id="rId19"/>
    <p:sldId id="271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7D67-6C0C-403C-A3F3-01894F4BDE9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07020-0965-4002-9083-B14164749E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7D67-6C0C-403C-A3F3-01894F4BDE9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07020-0965-4002-9083-B14164749E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7D67-6C0C-403C-A3F3-01894F4BDE9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07020-0965-4002-9083-B14164749E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7D67-6C0C-403C-A3F3-01894F4BDE9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07020-0965-4002-9083-B14164749E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7D67-6C0C-403C-A3F3-01894F4BDE9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07020-0965-4002-9083-B14164749E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7D67-6C0C-403C-A3F3-01894F4BDE9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07020-0965-4002-9083-B14164749E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7D67-6C0C-403C-A3F3-01894F4BDE9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07020-0965-4002-9083-B14164749E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7D67-6C0C-403C-A3F3-01894F4BDE9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07020-0965-4002-9083-B14164749E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7D67-6C0C-403C-A3F3-01894F4BDE9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07020-0965-4002-9083-B14164749E8A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7D67-6C0C-403C-A3F3-01894F4BDE9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07020-0965-4002-9083-B14164749E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7D67-6C0C-403C-A3F3-01894F4BDE9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07020-0965-4002-9083-B14164749E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68207D67-6C0C-403C-A3F3-01894F4BDE9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C2E07020-0965-4002-9083-B14164749E8A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8641"/>
            <a:ext cx="8064896" cy="936103"/>
          </a:xfrm>
        </p:spPr>
        <p:txBody>
          <a:bodyPr/>
          <a:lstStyle/>
          <a:p>
            <a:pPr algn="ctr"/>
            <a:r>
              <a:rPr lang="cs-CZ" sz="3600" u="sng" dirty="0" smtClean="0"/>
              <a:t>2. Fáze Národního obrození</a:t>
            </a:r>
            <a:endParaRPr lang="cs-CZ" sz="36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1268760"/>
            <a:ext cx="7117180" cy="5112568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cs-CZ" dirty="0">
                <a:latin typeface="Calibri" pitchFamily="34" charset="0"/>
                <a:cs typeface="Calibri" pitchFamily="34" charset="0"/>
              </a:rPr>
              <a:t>Základní škola Choltice, okres Pardubice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– </a:t>
            </a:r>
            <a:r>
              <a:rPr lang="cs-CZ" dirty="0">
                <a:latin typeface="Calibri" pitchFamily="34" charset="0"/>
                <a:cs typeface="Calibri" pitchFamily="34" charset="0"/>
              </a:rPr>
              <a:t>„Učíme se pro život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“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endParaRPr lang="cs-CZ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dirty="0">
                <a:latin typeface="Calibri" pitchFamily="34" charset="0"/>
                <a:cs typeface="Calibri" pitchFamily="34" charset="0"/>
              </a:rPr>
              <a:t>Šablona: č. III/2 Inovace a zkvalitnění výuky pomocí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ICT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endParaRPr lang="cs-CZ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dirty="0">
                <a:latin typeface="Calibri" pitchFamily="34" charset="0"/>
                <a:cs typeface="Calibri" pitchFamily="34" charset="0"/>
              </a:rPr>
              <a:t>Pořadové číslo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22</a:t>
            </a:r>
            <a:r>
              <a:rPr lang="cs-CZ" dirty="0"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endParaRPr lang="cs-CZ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dirty="0">
                <a:latin typeface="Calibri" pitchFamily="34" charset="0"/>
                <a:cs typeface="Calibri" pitchFamily="34" charset="0"/>
              </a:rPr>
              <a:t>Autor: Machová Alena</a:t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endParaRPr lang="cs-CZ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dirty="0">
                <a:latin typeface="Calibri" pitchFamily="34" charset="0"/>
                <a:cs typeface="Calibri" pitchFamily="34" charset="0"/>
              </a:rPr>
              <a:t>Ověření ve výuce: 8. třída</a:t>
            </a:r>
            <a:br>
              <a:rPr lang="cs-CZ" dirty="0">
                <a:latin typeface="Calibri" pitchFamily="34" charset="0"/>
                <a:cs typeface="Calibri" pitchFamily="34" charset="0"/>
              </a:rPr>
            </a:br>
            <a:endParaRPr lang="cs-CZ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dirty="0">
                <a:latin typeface="Calibri" pitchFamily="34" charset="0"/>
                <a:cs typeface="Calibri" pitchFamily="34" charset="0"/>
              </a:rPr>
              <a:t>Datum ověření: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14. 2. 2012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6505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2. Fáze Národního obrození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000" y="2285206"/>
            <a:ext cx="6858000" cy="309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12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1080120"/>
          </a:xfrm>
        </p:spPr>
        <p:txBody>
          <a:bodyPr/>
          <a:lstStyle/>
          <a:p>
            <a:pPr algn="ctr"/>
            <a:r>
              <a:rPr lang="cs-CZ" sz="4000" b="1" u="sng" dirty="0" smtClean="0"/>
              <a:t>Metodika: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556793"/>
            <a:ext cx="7378981" cy="5040560"/>
          </a:xfrm>
        </p:spPr>
        <p:txBody>
          <a:bodyPr/>
          <a:lstStyle/>
          <a:p>
            <a:pPr lvl="0">
              <a:buClr>
                <a:srgbClr val="FF9000"/>
              </a:buClr>
            </a:pPr>
            <a:r>
              <a:rPr lang="cs-CZ" sz="2800" dirty="0">
                <a:solidFill>
                  <a:prstClr val="white"/>
                </a:solidFill>
              </a:rPr>
              <a:t>Žákům promítneme prezentaci, kterou lze doplnit vlastním výkladem</a:t>
            </a:r>
            <a:r>
              <a:rPr lang="cs-CZ" sz="2800" dirty="0" smtClean="0">
                <a:solidFill>
                  <a:prstClr val="white"/>
                </a:solidFill>
              </a:rPr>
              <a:t>.</a:t>
            </a: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FF9000"/>
              </a:buClr>
            </a:pPr>
            <a:r>
              <a:rPr lang="cs-CZ" sz="2800" dirty="0">
                <a:solidFill>
                  <a:prstClr val="white"/>
                </a:solidFill>
              </a:rPr>
              <a:t>Z prezentace vybereme několik nejdůležitějších poznámek jako zápis. </a:t>
            </a:r>
          </a:p>
          <a:p>
            <a:pPr lvl="0">
              <a:buClr>
                <a:srgbClr val="FF9000"/>
              </a:buClr>
            </a:pPr>
            <a:r>
              <a:rPr lang="cs-CZ" sz="2800" dirty="0">
                <a:solidFill>
                  <a:prstClr val="white"/>
                </a:solidFill>
              </a:rPr>
              <a:t>Pro kontrolu pozornosti žáků při výkladu je určen závěrečný test</a:t>
            </a:r>
            <a:r>
              <a:rPr lang="cs-CZ" sz="2800" dirty="0" smtClean="0">
                <a:solidFill>
                  <a:prstClr val="white"/>
                </a:solidFill>
              </a:rPr>
              <a:t>.</a:t>
            </a:r>
            <a:br>
              <a:rPr lang="cs-CZ" sz="2800" dirty="0" smtClean="0">
                <a:solidFill>
                  <a:prstClr val="white"/>
                </a:solidFill>
              </a:rPr>
            </a:br>
            <a:endParaRPr lang="cs-CZ" sz="2800" dirty="0" smtClean="0">
              <a:solidFill>
                <a:prstClr val="white"/>
              </a:solidFill>
            </a:endParaRPr>
          </a:p>
          <a:p>
            <a:pPr lvl="0">
              <a:buClr>
                <a:srgbClr val="FF9000"/>
              </a:buClr>
            </a:pPr>
            <a:r>
              <a:rPr lang="cs-CZ" sz="2800" u="sng" dirty="0" smtClean="0">
                <a:solidFill>
                  <a:prstClr val="white"/>
                </a:solidFill>
              </a:rPr>
              <a:t>Klíčová slova:</a:t>
            </a:r>
            <a:r>
              <a:rPr lang="cs-CZ" sz="2800" dirty="0" smtClean="0">
                <a:solidFill>
                  <a:prstClr val="white"/>
                </a:solidFill>
              </a:rPr>
              <a:t> ofenzivní fáze, vědecká literatura, poezie, Jungmann, Kollár, Palacký, Čelakovský.</a:t>
            </a:r>
            <a:endParaRPr lang="cs-CZ" sz="2800" u="sng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84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152128"/>
          </a:xfrm>
        </p:spPr>
        <p:txBody>
          <a:bodyPr/>
          <a:lstStyle/>
          <a:p>
            <a:pPr algn="ctr"/>
            <a:r>
              <a:rPr lang="cs-CZ" b="1" u="sng" dirty="0" smtClean="0"/>
              <a:t>2. Fáze Národního obrození: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196752"/>
            <a:ext cx="7704855" cy="5184575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cs-CZ" sz="2800" b="1" dirty="0"/>
              <a:t>2. FÁZE </a:t>
            </a:r>
            <a:r>
              <a:rPr lang="cs-CZ" sz="2800" b="1" dirty="0" smtClean="0"/>
              <a:t>NÁRODNÍHO OBROZENÍ = </a:t>
            </a:r>
            <a:r>
              <a:rPr lang="cs-CZ" sz="2800" b="1" u="sng" dirty="0" smtClean="0"/>
              <a:t>OFENZIVNÍ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(rok 1800 </a:t>
            </a:r>
            <a:r>
              <a:rPr lang="cs-CZ" sz="2800" dirty="0"/>
              <a:t>- konec 20. let 19.st.) 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Pěstování </a:t>
            </a:r>
            <a:r>
              <a:rPr lang="cs-CZ" sz="2800" dirty="0"/>
              <a:t>vědecké literatury </a:t>
            </a:r>
            <a:r>
              <a:rPr lang="cs-CZ" sz="2800" dirty="0" smtClean="0"/>
              <a:t>v </a:t>
            </a:r>
            <a:r>
              <a:rPr lang="cs-CZ" sz="2800" dirty="0"/>
              <a:t>češtině, vytvoření umělecky náročné </a:t>
            </a:r>
            <a:r>
              <a:rPr lang="cs-CZ" sz="2800" dirty="0" smtClean="0"/>
              <a:t>poezie.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26566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0"/>
            <a:ext cx="7125113" cy="792088"/>
          </a:xfrm>
        </p:spPr>
        <p:txBody>
          <a:bodyPr/>
          <a:lstStyle/>
          <a:p>
            <a:pPr algn="ctr"/>
            <a:r>
              <a:rPr lang="cs-CZ" sz="3600" u="sng" dirty="0" smtClean="0"/>
              <a:t>Hlavní znaky období: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052736"/>
            <a:ext cx="7125112" cy="5184575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2800" dirty="0" smtClean="0"/>
              <a:t> Vliv </a:t>
            </a:r>
            <a:r>
              <a:rPr lang="cs-CZ" sz="2800" dirty="0"/>
              <a:t>n</a:t>
            </a:r>
            <a:r>
              <a:rPr lang="cs-CZ" sz="2800" dirty="0" smtClean="0"/>
              <a:t>apoleonských válek, národně osvobozeneckého hnutí v Evropě.</a:t>
            </a:r>
          </a:p>
          <a:p>
            <a:pPr>
              <a:lnSpc>
                <a:spcPct val="20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Vypracován </a:t>
            </a:r>
            <a:r>
              <a:rPr lang="cs-CZ" sz="2800" b="1" u="sng" dirty="0" smtClean="0"/>
              <a:t>1. novodobý český národně kulturní program</a:t>
            </a:r>
            <a:r>
              <a:rPr lang="cs-CZ" sz="2800" b="1" dirty="0" smtClean="0"/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4202814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"/>
            <a:ext cx="7125113" cy="836712"/>
          </a:xfrm>
        </p:spPr>
        <p:txBody>
          <a:bodyPr/>
          <a:lstStyle/>
          <a:p>
            <a:pPr algn="ctr"/>
            <a:r>
              <a:rPr lang="cs-CZ" sz="3600" u="sng" dirty="0" smtClean="0"/>
              <a:t>Hlavní znaky období: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92696"/>
            <a:ext cx="8424935" cy="604867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sz="3000" dirty="0" smtClean="0"/>
              <a:t>Rozvoj básnického i odborného jazyka, rozšíření slovní zásoby .</a:t>
            </a:r>
          </a:p>
          <a:p>
            <a:pPr>
              <a:lnSpc>
                <a:spcPct val="150000"/>
              </a:lnSpc>
            </a:pPr>
            <a:r>
              <a:rPr lang="cs-CZ" sz="3000" dirty="0" smtClean="0"/>
              <a:t>Historismus = kult dávnověku, rehabilitace husitství a veleslavínské doby.</a:t>
            </a:r>
          </a:p>
          <a:p>
            <a:pPr>
              <a:lnSpc>
                <a:spcPct val="150000"/>
              </a:lnSpc>
            </a:pPr>
            <a:r>
              <a:rPr lang="cs-CZ" sz="3000" dirty="0" smtClean="0"/>
              <a:t>Slovanský humanismus = propagace slovanské myšlenky.</a:t>
            </a:r>
          </a:p>
          <a:p>
            <a:pPr>
              <a:lnSpc>
                <a:spcPct val="150000"/>
              </a:lnSpc>
            </a:pPr>
            <a:r>
              <a:rPr lang="cs-CZ" sz="3000" dirty="0" smtClean="0"/>
              <a:t>Aktivita nejen cenit minulé, ale také vytvářet nové hodnoty.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Víra v budoucnost národa.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86413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792088"/>
          </a:xfrm>
        </p:spPr>
        <p:txBody>
          <a:bodyPr/>
          <a:lstStyle/>
          <a:p>
            <a:pPr algn="ctr"/>
            <a:r>
              <a:rPr lang="cs-CZ" b="1" u="sng" dirty="0" smtClean="0"/>
              <a:t>Jazykověda: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08911" cy="576063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b="1" u="sng" dirty="0" smtClean="0"/>
              <a:t>Josef Jungmann</a:t>
            </a:r>
            <a:r>
              <a:rPr lang="cs-CZ" sz="2800" dirty="0"/>
              <a:t> se svými přáteli chtěl mít aktivní vztah k národnímu jazyku i umění, chtějí chránit minulé hodnoty.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C</a:t>
            </a:r>
            <a:r>
              <a:rPr lang="cs-CZ" sz="2800" dirty="0" smtClean="0"/>
              <a:t>íl</a:t>
            </a:r>
            <a:r>
              <a:rPr lang="cs-CZ" sz="2800" dirty="0"/>
              <a:t>: dostat ČJ na úroveň světového </a:t>
            </a:r>
            <a:r>
              <a:rPr lang="cs-CZ" sz="2800" dirty="0" smtClean="0"/>
              <a:t>jazyka; </a:t>
            </a:r>
            <a:r>
              <a:rPr lang="cs-CZ" sz="2800" dirty="0"/>
              <a:t>povznést český </a:t>
            </a:r>
            <a:r>
              <a:rPr lang="cs-CZ" sz="2800" dirty="0" smtClean="0"/>
              <a:t>jazyk.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22896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1" y="534472"/>
            <a:ext cx="3560763" cy="543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582761" y="6285985"/>
            <a:ext cx="16548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white"/>
                </a:solidFill>
              </a:rPr>
              <a:t>Obrázek č. 1</a:t>
            </a:r>
          </a:p>
        </p:txBody>
      </p:sp>
    </p:spTree>
    <p:extLst>
      <p:ext uri="{BB962C8B-B14F-4D97-AF65-F5344CB8AC3E}">
        <p14:creationId xmlns:p14="http://schemas.microsoft.com/office/powerpoint/2010/main" val="191072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720080"/>
          </a:xfrm>
        </p:spPr>
        <p:txBody>
          <a:bodyPr/>
          <a:lstStyle/>
          <a:p>
            <a:pPr algn="ctr"/>
            <a:r>
              <a:rPr lang="cs-CZ" sz="3600" b="1" u="sng" dirty="0" smtClean="0"/>
              <a:t>Historie: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80919" cy="554461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b="1" u="sng" dirty="0" smtClean="0"/>
              <a:t>Pavel Josef Šafařík</a:t>
            </a:r>
            <a:r>
              <a:rPr lang="cs-CZ" sz="2800" dirty="0"/>
              <a:t> = </a:t>
            </a:r>
            <a:r>
              <a:rPr lang="cs-CZ" sz="2800" dirty="0" smtClean="0"/>
              <a:t>Slovák, historik</a:t>
            </a:r>
            <a:r>
              <a:rPr lang="cs-CZ" sz="2800" dirty="0"/>
              <a:t>, </a:t>
            </a:r>
            <a:r>
              <a:rPr lang="cs-CZ" sz="2800" dirty="0" smtClean="0"/>
              <a:t>básník, spolupracovník Palackého.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Zařadil </a:t>
            </a:r>
            <a:r>
              <a:rPr lang="cs-CZ" sz="2800" dirty="0"/>
              <a:t>se k zakladatelům prehistorie, částečně </a:t>
            </a:r>
            <a:r>
              <a:rPr lang="cs-CZ" sz="2800" dirty="0" smtClean="0"/>
              <a:t>archeologie.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/>
              <a:t>P</a:t>
            </a:r>
            <a:r>
              <a:rPr lang="cs-CZ" sz="2800" dirty="0" smtClean="0"/>
              <a:t>odal </a:t>
            </a:r>
            <a:r>
              <a:rPr lang="cs-CZ" sz="2800" dirty="0"/>
              <a:t>důkaz o tom, že Slované patří k praobyvatelům Evropy - myšlenka všeslovanské </a:t>
            </a:r>
            <a:r>
              <a:rPr lang="cs-CZ" sz="2800" dirty="0" smtClean="0"/>
              <a:t>vzájemnosti.</a:t>
            </a:r>
            <a:endParaRPr lang="cs-CZ" sz="2800" dirty="0"/>
          </a:p>
          <a:p>
            <a:pPr>
              <a:lnSpc>
                <a:spcPct val="150000"/>
              </a:lnSpc>
            </a:pPr>
            <a:endParaRPr 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val="2388144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8433"/>
            <a:ext cx="5124450" cy="6505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732240" y="6381328"/>
            <a:ext cx="1654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6927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864096"/>
          </a:xfrm>
        </p:spPr>
        <p:txBody>
          <a:bodyPr/>
          <a:lstStyle/>
          <a:p>
            <a:pPr algn="ctr"/>
            <a:r>
              <a:rPr lang="cs-CZ" sz="3600" b="1" u="sng" dirty="0" smtClean="0"/>
              <a:t>Historie: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496944" cy="5544616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800" b="1" u="sng" dirty="0" smtClean="0"/>
              <a:t>František Palacký</a:t>
            </a:r>
            <a:r>
              <a:rPr lang="cs-CZ" sz="2800" dirty="0" smtClean="0"/>
              <a:t> = </a:t>
            </a:r>
            <a:r>
              <a:rPr lang="cs-CZ" sz="2800" dirty="0"/>
              <a:t>historik, úředník - pověřen sepsáním dějin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H</a:t>
            </a:r>
            <a:r>
              <a:rPr lang="cs-CZ" sz="2800" dirty="0" smtClean="0"/>
              <a:t>istorii </a:t>
            </a:r>
            <a:r>
              <a:rPr lang="cs-CZ" sz="2800" dirty="0"/>
              <a:t>přikládal největší význam pro utváření </a:t>
            </a:r>
            <a:r>
              <a:rPr lang="cs-CZ" sz="2800" dirty="0" smtClean="0"/>
              <a:t>národa.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/>
              <a:t>P</a:t>
            </a:r>
            <a:r>
              <a:rPr lang="cs-CZ" sz="2800" dirty="0" smtClean="0"/>
              <a:t>okládán </a:t>
            </a:r>
            <a:r>
              <a:rPr lang="cs-CZ" sz="2800" dirty="0"/>
              <a:t>za zakladatele novodobého českého dějepisectví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Uvědomoval </a:t>
            </a:r>
            <a:r>
              <a:rPr lang="cs-CZ" sz="2800" dirty="0"/>
              <a:t>si nutnost národa znát svou </a:t>
            </a:r>
            <a:r>
              <a:rPr lang="cs-CZ" sz="2800" dirty="0" smtClean="0"/>
              <a:t>minulost.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89776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272" y="404663"/>
            <a:ext cx="4333800" cy="6048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52120" y="6309320"/>
            <a:ext cx="1654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3472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712968" cy="1080120"/>
          </a:xfrm>
        </p:spPr>
        <p:txBody>
          <a:bodyPr/>
          <a:lstStyle/>
          <a:p>
            <a:pPr algn="ctr"/>
            <a:r>
              <a:rPr lang="cs-CZ" b="1" u="sng" dirty="0" smtClean="0"/>
              <a:t>Myšlenka všeslovanské vzájemnosti: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640960" cy="496855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Vědomí</a:t>
            </a:r>
            <a:r>
              <a:rPr lang="cs-CZ" sz="2800" dirty="0"/>
              <a:t>, že malý český národ není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ve </a:t>
            </a:r>
            <a:r>
              <a:rPr lang="cs-CZ" sz="2800" dirty="0"/>
              <a:t>svém zápase o svobodu osamocen,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že </a:t>
            </a:r>
            <a:r>
              <a:rPr lang="cs-CZ" sz="2800" dirty="0"/>
              <a:t>patří k velké rodině Slovanských </a:t>
            </a:r>
            <a:r>
              <a:rPr lang="cs-CZ" sz="2800" dirty="0" smtClean="0"/>
              <a:t>národů.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/>
              <a:t>Ř</a:t>
            </a:r>
            <a:r>
              <a:rPr lang="cs-CZ" sz="2800" dirty="0" smtClean="0"/>
              <a:t>adíme </a:t>
            </a:r>
            <a:r>
              <a:rPr lang="cs-CZ" sz="2800" dirty="0"/>
              <a:t>sem: </a:t>
            </a:r>
            <a:r>
              <a:rPr lang="cs-CZ" sz="2800" b="1" dirty="0"/>
              <a:t>P. J. Šafařík, F. Palacký, 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J</a:t>
            </a:r>
            <a:r>
              <a:rPr lang="cs-CZ" sz="2800" b="1" dirty="0"/>
              <a:t>. </a:t>
            </a:r>
            <a:r>
              <a:rPr lang="cs-CZ" sz="2800" b="1" dirty="0" smtClean="0"/>
              <a:t>Kollár</a:t>
            </a:r>
            <a:r>
              <a:rPr lang="cs-CZ" sz="2800" b="1" dirty="0"/>
              <a:t>, F. L. </a:t>
            </a:r>
            <a:r>
              <a:rPr lang="cs-CZ" sz="2800" b="1" dirty="0" smtClean="0"/>
              <a:t>Čelakovský</a:t>
            </a:r>
            <a:r>
              <a:rPr lang="cs-CZ" sz="2800" dirty="0" smtClean="0"/>
              <a:t>.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54554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20" y="620688"/>
            <a:ext cx="3789894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037" y="620688"/>
            <a:ext cx="3388611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6275" y="5442698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Obrázek č. 4 – Jan Kollár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97903" y="5404574"/>
            <a:ext cx="1654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9822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720080"/>
          </a:xfrm>
        </p:spPr>
        <p:txBody>
          <a:bodyPr/>
          <a:lstStyle/>
          <a:p>
            <a:pPr algn="ctr"/>
            <a:r>
              <a:rPr lang="cs-CZ" sz="3600" b="1" u="sng" dirty="0" smtClean="0"/>
              <a:t>Opakování: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064896" cy="5544616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1) Do jakého časového období zařadíte 2. fázi Národního obrození?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2) Jak se nazývá 2. fáze Národního obrození?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3) Jaký byl hlavní cíl představitelů 2. fáze Národního obrození?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4) Jmenujte alespoň 3 představitele </a:t>
            </a:r>
            <a:br>
              <a:rPr lang="cs-CZ" sz="2800" dirty="0" smtClean="0"/>
            </a:br>
            <a:r>
              <a:rPr lang="cs-CZ" sz="2800" dirty="0" smtClean="0"/>
              <a:t>2. fáze Národního obrození.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35656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936104"/>
          </a:xfrm>
        </p:spPr>
        <p:txBody>
          <a:bodyPr/>
          <a:lstStyle/>
          <a:p>
            <a:pPr algn="ctr"/>
            <a:r>
              <a:rPr lang="cs-CZ" sz="3600" b="1" u="sng" dirty="0" smtClean="0"/>
              <a:t>Řešení: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640960" cy="5760640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2800" dirty="0" smtClean="0"/>
              <a:t>1) 1800 – 20. léta 19. století</a:t>
            </a:r>
          </a:p>
          <a:p>
            <a:pPr>
              <a:lnSpc>
                <a:spcPct val="200000"/>
              </a:lnSpc>
            </a:pPr>
            <a:r>
              <a:rPr lang="cs-CZ" sz="2800" dirty="0" smtClean="0"/>
              <a:t>2)Fáze OFENZIVNÍ</a:t>
            </a:r>
          </a:p>
          <a:p>
            <a:pPr>
              <a:lnSpc>
                <a:spcPct val="200000"/>
              </a:lnSpc>
            </a:pPr>
            <a:r>
              <a:rPr lang="cs-CZ" sz="2800" dirty="0" smtClean="0"/>
              <a:t>3) Víra v budoucnost národa, povznést český jazyk na světovou úroveň.</a:t>
            </a:r>
          </a:p>
          <a:p>
            <a:pPr>
              <a:lnSpc>
                <a:spcPct val="200000"/>
              </a:lnSpc>
            </a:pPr>
            <a:r>
              <a:rPr lang="cs-CZ" sz="2800" dirty="0" smtClean="0"/>
              <a:t>4) J. Jungmann, F. Palacký, F. L. Čelakovský, J. Kollár, P. J. Šafařík, atd.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19109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720079"/>
          </a:xfrm>
        </p:spPr>
        <p:txBody>
          <a:bodyPr/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424936" cy="5472607"/>
          </a:xfrm>
        </p:spPr>
        <p:txBody>
          <a:bodyPr>
            <a:normAutofit lnSpcReduction="10000"/>
          </a:bodyPr>
          <a:lstStyle/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400" i="1" dirty="0">
                <a:solidFill>
                  <a:srgbClr val="FFFFFF"/>
                </a:solidFill>
                <a:latin typeface="Comic Sans MS"/>
              </a:rPr>
              <a:t>Literární výchova pro 2. stupeň základní školy</a:t>
            </a:r>
            <a:r>
              <a:rPr lang="cs-CZ" sz="2400" dirty="0">
                <a:solidFill>
                  <a:srgbClr val="FFFFFF"/>
                </a:solidFill>
                <a:latin typeface="Comic Sans MS"/>
              </a:rPr>
              <a:t>. 1. vyd. Praha: SPN, 2001. ISBN 80-7235-026-9. </a:t>
            </a:r>
            <a:br>
              <a:rPr lang="cs-CZ" sz="2400" dirty="0">
                <a:solidFill>
                  <a:srgbClr val="FFFFFF"/>
                </a:solidFill>
                <a:latin typeface="Comic Sans MS"/>
              </a:rPr>
            </a:br>
            <a:endParaRPr lang="cs-CZ" sz="2400" dirty="0">
              <a:solidFill>
                <a:srgbClr val="FFFFFF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400" dirty="0">
                <a:solidFill>
                  <a:srgbClr val="FFFFFF"/>
                </a:solidFill>
                <a:latin typeface="Comic Sans MS"/>
              </a:rPr>
              <a:t>VOLHEJNOVÁ, Veronika. </a:t>
            </a:r>
            <a:r>
              <a:rPr lang="cs-CZ" sz="2400" i="1" dirty="0">
                <a:solidFill>
                  <a:srgbClr val="FFFFFF"/>
                </a:solidFill>
                <a:latin typeface="Comic Sans MS"/>
              </a:rPr>
              <a:t>Čeští spisovatelé</a:t>
            </a:r>
            <a:r>
              <a:rPr lang="cs-CZ" sz="2400" dirty="0">
                <a:solidFill>
                  <a:srgbClr val="FFFFFF"/>
                </a:solidFill>
                <a:latin typeface="Comic Sans MS"/>
              </a:rPr>
              <a:t>. 3. vyd. Praha: Fragment, 2011. Odkaz. ISBN 978-80-253-1273-5.</a:t>
            </a:r>
            <a:br>
              <a:rPr lang="cs-CZ" sz="2400" dirty="0">
                <a:solidFill>
                  <a:srgbClr val="FFFFFF"/>
                </a:solidFill>
                <a:latin typeface="Comic Sans MS"/>
              </a:rPr>
            </a:br>
            <a:endParaRPr lang="cs-CZ" sz="2400" dirty="0">
              <a:solidFill>
                <a:srgbClr val="FFFFFF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400" dirty="0">
                <a:solidFill>
                  <a:srgbClr val="FFFFFF"/>
                </a:solidFill>
                <a:latin typeface="Comic Sans MS"/>
              </a:rPr>
              <a:t>SOCHROVÁ, Marie. </a:t>
            </a:r>
            <a:r>
              <a:rPr lang="cs-CZ" sz="2400" i="1" dirty="0">
                <a:solidFill>
                  <a:srgbClr val="FFFFFF"/>
                </a:solidFill>
                <a:latin typeface="Comic Sans MS"/>
              </a:rPr>
              <a:t>Literatura v kostce</a:t>
            </a:r>
            <a:r>
              <a:rPr lang="cs-CZ" sz="2400" dirty="0">
                <a:solidFill>
                  <a:srgbClr val="FFFFFF"/>
                </a:solidFill>
                <a:latin typeface="Comic Sans MS"/>
              </a:rPr>
              <a:t>. 2. vyd. Praha: Fragment, 1996. ISBN 80-7200-052-7. </a:t>
            </a:r>
            <a:br>
              <a:rPr lang="cs-CZ" sz="2400" dirty="0">
                <a:solidFill>
                  <a:srgbClr val="FFFFFF"/>
                </a:solidFill>
                <a:latin typeface="Comic Sans MS"/>
              </a:rPr>
            </a:br>
            <a:endParaRPr lang="cs-CZ" sz="2400" dirty="0">
              <a:solidFill>
                <a:srgbClr val="FFFFFF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400" dirty="0">
                <a:solidFill>
                  <a:srgbClr val="FFFFFF"/>
                </a:solidFill>
                <a:latin typeface="Comic Sans MS"/>
              </a:rPr>
              <a:t>LNĚNIČKOVÁ, Jitka. </a:t>
            </a:r>
            <a:r>
              <a:rPr lang="cs-CZ" sz="2400" i="1" dirty="0">
                <a:solidFill>
                  <a:srgbClr val="FFFFFF"/>
                </a:solidFill>
                <a:latin typeface="Comic Sans MS"/>
              </a:rPr>
              <a:t>České země v době obrození</a:t>
            </a:r>
            <a:r>
              <a:rPr lang="cs-CZ" sz="2400" dirty="0">
                <a:solidFill>
                  <a:srgbClr val="FFFFFF"/>
                </a:solidFill>
                <a:latin typeface="Comic Sans MS"/>
              </a:rPr>
              <a:t>. 1. vyd. Praha: Albatros, 1995. ISBN 80-00-00375-9.</a:t>
            </a:r>
            <a:br>
              <a:rPr lang="cs-CZ" sz="2400" dirty="0">
                <a:solidFill>
                  <a:srgbClr val="FFFFFF"/>
                </a:solidFill>
                <a:latin typeface="Comic Sans MS"/>
              </a:rPr>
            </a:br>
            <a:endParaRPr lang="cs-CZ" sz="24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029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792088"/>
          </a:xfrm>
        </p:spPr>
        <p:txBody>
          <a:bodyPr/>
          <a:lstStyle/>
          <a:p>
            <a:pPr algn="ctr"/>
            <a:r>
              <a:rPr lang="cs-CZ" u="sng" dirty="0" smtClean="0"/>
              <a:t>Zdroje obrázků: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352927" cy="5616623"/>
          </a:xfrm>
        </p:spPr>
        <p:txBody>
          <a:bodyPr>
            <a:normAutofit/>
          </a:bodyPr>
          <a:lstStyle/>
          <a:p>
            <a:r>
              <a:rPr lang="cs-CZ" sz="1400" dirty="0">
                <a:solidFill>
                  <a:schemeClr val="bg1"/>
                </a:solidFill>
              </a:rPr>
              <a:t>http://www.google.cz/imgres?q=Josef+jungmann&amp;hl=cs&amp;sa=X&amp;biw=1366&amp;bih=624&amp;tbm=isch&amp;prmd=imvnsbo&amp;tbnid=fTJGCC9msBOlTM:&amp;imgrefurl=http://www.obec-hudlice.cz/galerie/album-5/18/&amp;docid=JbzhygY2LkLtAM&amp;imgurl=http://</a:t>
            </a:r>
            <a:r>
              <a:rPr lang="cs-CZ" sz="1400" dirty="0" smtClean="0">
                <a:solidFill>
                  <a:schemeClr val="bg1"/>
                </a:solidFill>
              </a:rPr>
              <a:t>www.obec-hudlice.cz/uploads/images/Josef%252520Jungmann/jungmann.jpg&amp;w=374&amp;h=570&amp;ei=fVlOUPjvFYzKtAbvxICYDA&amp;zoom=1&amp;iact=hc&amp;vpx=422&amp;vpy=138&amp;dur=3470&amp;hovh=277&amp;hovw=182&amp;tx=95&amp;ty=143&amp;sig=102017272120240730438&amp;page=1&amp;tbnh=123&amp;tbnw=81&amp;start=0&amp;ndsp=30&amp;ved=1t:429,r:3,s:0,i:96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(Obrázek č. 1 - 14. 2. 2012)</a:t>
            </a:r>
            <a:br>
              <a:rPr lang="cs-CZ" sz="1400" dirty="0" smtClean="0">
                <a:solidFill>
                  <a:schemeClr val="bg1"/>
                </a:solidFill>
              </a:rPr>
            </a:br>
            <a:endParaRPr lang="cs-CZ" sz="1400" dirty="0" smtClean="0">
              <a:solidFill>
                <a:schemeClr val="bg1"/>
              </a:solidFill>
            </a:endParaRPr>
          </a:p>
          <a:p>
            <a:r>
              <a:rPr lang="cs-CZ" sz="1400" dirty="0">
                <a:solidFill>
                  <a:schemeClr val="bg1"/>
                </a:solidFill>
              </a:rPr>
              <a:t>http://www.google.cz/imgres?q=pavel+josef+%C5%A1afa%C5%99%C3%ADk&amp;hl=cs&amp;sa=X&amp;biw=1366&amp;bih=667&amp;tbm=isch&amp;prmd=imvns&amp;tbnid=1V8NHnGlT6fnQM:&amp;imgrefurl=http://commons.wikimedia.org/wiki/File:Jan_Vil%25C3%25ADmek_-_Pavel_Josef_%25C5%25A0afa%25C5%2599%25C3%25ADk.jpg&amp;docid=OrtLnsoxhdk_zM&amp;imgurl=http://upload.wikimedia.org/wikipedia/commons/c/ca/Jan_Vil%2525C3%2525ADmek_-_Pavel_Josef_%2525C5%2525A0afa%2525C5%252599%2525C3%2525ADk.jpg&amp;w=538&amp;h=683&amp;ei=MFxOUK3YKMjktQa3z4CgDg&amp;zoom=1&amp;iact=rc&amp;dur=10&amp;sig=102017272120240730438&amp;page=1&amp;tbnh=144&amp;tbnw=112&amp;start=0&amp;ndsp=25&amp;ved=1t:429,r:1,s:0,i:90&amp;tx=31&amp;ty=84</a:t>
            </a:r>
            <a:endParaRPr lang="cs-CZ" sz="1400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(Obrázek č. 2 – 14. 2. 2012)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568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720080"/>
          </a:xfrm>
        </p:spPr>
        <p:txBody>
          <a:bodyPr/>
          <a:lstStyle/>
          <a:p>
            <a:pPr algn="ctr"/>
            <a:r>
              <a:rPr lang="cs-CZ" u="sng" dirty="0" smtClean="0"/>
              <a:t>Zdroje obrázků: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568952" cy="5544616"/>
          </a:xfrm>
        </p:spPr>
        <p:txBody>
          <a:bodyPr>
            <a:normAutofit/>
          </a:bodyPr>
          <a:lstStyle/>
          <a:p>
            <a:r>
              <a:rPr lang="cs-CZ" sz="1400" dirty="0">
                <a:solidFill>
                  <a:schemeClr val="bg1"/>
                </a:solidFill>
              </a:rPr>
              <a:t>http://www.google.cz/imgres?q=Franti%C5%A1ek+Palack%C3%BD&amp;hl=cs&amp;sa=X&amp;biw=1366&amp;bih=667&amp;tbm=isch&amp;prmd=imvnsbo&amp;tbnid=YfHps5uLnOiOIM:&amp;imgrefurl=http://cs.wikipedia.org/wiki/Franti%25C5%25A1ek_Palack%25C3%25BD&amp;docid=0mO6WT9beZgv-M&amp;imgurl=http://upload.wikimedia.org/wikipedia/commons/thumb/5/5d/Jan_Vil%2525C3%2525ADmek_-_Franti%2525C5%2525A1ek_Palack%2525C3%2525BD.jpg/225px-Jan_Vil%2525C3%2525ADmek_-_</a:t>
            </a:r>
            <a:r>
              <a:rPr lang="cs-CZ" sz="1400" dirty="0" smtClean="0">
                <a:solidFill>
                  <a:schemeClr val="bg1"/>
                </a:solidFill>
              </a:rPr>
              <a:t>Franti%2525C5%2525A1ek_Palack%2525C3%2525BD.jpg&amp;w=225&amp;h=314&amp;ei=Tl5OUKyEKYjdsgbv6YCAAQ&amp;zoom=1&amp;iact=hc&amp;vpx=298&amp;vpy=160&amp;dur=1386&amp;hovh=251&amp;hovw=180&amp;tx=118&amp;ty=123&amp;sig=102017272120240730438&amp;page=1&amp;tbnh=141&amp;tbnw=99&amp;start=0&amp;ndsp=26&amp;ved=1t:429,r:1,s:0,i:90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(Obrázek č. 3 – 14. 2. 2012)</a:t>
            </a:r>
          </a:p>
          <a:p>
            <a:r>
              <a:rPr lang="cs-CZ" sz="1400" dirty="0">
                <a:solidFill>
                  <a:schemeClr val="bg1"/>
                </a:solidFill>
              </a:rPr>
              <a:t>http://www.google.cz/imgres?q=jan+koll%C3%A1r&amp;hl=cs&amp;sa=X&amp;biw=1366&amp;bih=667&amp;tbm=isch&amp;prmd=imvnso&amp;tbnid=5xgAjEeYrKENrM:&amp;imgrefurl=http://cs.wikipedia.org/wiki/J%25C3%25A1n_Koll%25C3%25A1r&amp;docid=4Uf0LvcyvmBdOM&amp;imgurl=http://</a:t>
            </a:r>
            <a:r>
              <a:rPr lang="cs-CZ" sz="1400" dirty="0" smtClean="0">
                <a:solidFill>
                  <a:schemeClr val="bg1"/>
                </a:solidFill>
              </a:rPr>
              <a:t>upload.wikimedia.org/wikipedia/commons/thumb/3/34/Kollar_jan.jpg/250px-Kollar_jan.jpg&amp;w=250&amp;h=304&amp;ei=g2BOUOKFE9DitQaQi4H4CA&amp;zoom=1&amp;iact=hc&amp;vpx=179&amp;vpy=161&amp;dur=34&amp;hovh=243&amp;hovw=200&amp;tx=87&amp;ty=133&amp;sig=102017272120240730438&amp;page=1&amp;tbnh=134&amp;tbnw=118&amp;start=0&amp;ndsp=28&amp;ved=1t:429,r:0,s:0,i:100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(Obrázek č. 4 – 14. 2. 2012)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009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936104"/>
          </a:xfrm>
        </p:spPr>
        <p:txBody>
          <a:bodyPr/>
          <a:lstStyle/>
          <a:p>
            <a:pPr algn="ctr"/>
            <a:r>
              <a:rPr lang="cs-CZ" u="sng" dirty="0" smtClean="0"/>
              <a:t>Zdroje obrázků: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3"/>
            <a:ext cx="8640960" cy="4032447"/>
          </a:xfrm>
        </p:spPr>
        <p:txBody>
          <a:bodyPr>
            <a:normAutofit/>
          </a:bodyPr>
          <a:lstStyle/>
          <a:p>
            <a:r>
              <a:rPr lang="cs-CZ" sz="1400" dirty="0">
                <a:solidFill>
                  <a:schemeClr val="bg1"/>
                </a:solidFill>
              </a:rPr>
              <a:t>http://www.google.cz/imgres?q=franti%C5%A1ek+ladislav+%C4%8Delakovsk%C3%BD&amp;hl=cs&amp;sa=X&amp;biw=1366&amp;bih=667&amp;tbm=isch&amp;prmd=imvns&amp;tbnid=zQVqzLxheL1iFM:&amp;imgrefurl=http://cs.wikipedia.org/wiki/Franti%25C5%25A1ek_Ladislav_%25C4%258Celakovsk%25C3%25BD&amp;docid=oaax-yNe7PXe9M&amp;imgurl=http://upload.wikimedia.org/wikipedia/commons/thumb/d/de/Jan_Vil%2525C3%2525ADmek_-_Franti%2525C5%2525A1ek_Ladislav_%2525C4%25258Celakovsk%2525C3%2525BD.jpg/250px-Jan_Vil%2525C3%2525ADmek_-_Franti%2525C5%2525A1ek_Ladislav_%</a:t>
            </a:r>
            <a:r>
              <a:rPr lang="cs-CZ" sz="1400" dirty="0" smtClean="0">
                <a:solidFill>
                  <a:schemeClr val="bg1"/>
                </a:solidFill>
              </a:rPr>
              <a:t>2525C4%25258Celakovsk%2525C3%2525BD.jpg&amp;w=250&amp;h=340&amp;ei=6WBOUIywKs3NswbsyoBY&amp;zoom=1&amp;iact=hc&amp;vpx=179&amp;vpy=153&amp;dur=59&amp;hovh=262&amp;hovw=192&amp;tx=108&amp;ty=143&amp;sig=102017272120240730438&amp;page=1&amp;tbnh=137&amp;tbnw=110&amp;start=0&amp;ndsp=24&amp;ved=1t:429,r:0,s:0,i:126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(Obrázek č. 5 – 14. 2. 2012)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7015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532</TotalTime>
  <Words>541</Words>
  <Application>Microsoft Office PowerPoint</Application>
  <PresentationFormat>Předvádění na obrazovce (4:3)</PresentationFormat>
  <Paragraphs>74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Autumn</vt:lpstr>
      <vt:lpstr>2. Fáze Národního obrození</vt:lpstr>
      <vt:lpstr>2. Fáze Národního obrození</vt:lpstr>
      <vt:lpstr>Metodika:</vt:lpstr>
      <vt:lpstr>2. Fáze Národního obrození:</vt:lpstr>
      <vt:lpstr>Hlavní znaky období:</vt:lpstr>
      <vt:lpstr>Hlavní znaky období:</vt:lpstr>
      <vt:lpstr>Jazykověda:</vt:lpstr>
      <vt:lpstr>Prezentace aplikace PowerPoint</vt:lpstr>
      <vt:lpstr>Historie:</vt:lpstr>
      <vt:lpstr>Prezentace aplikace PowerPoint</vt:lpstr>
      <vt:lpstr>Historie:</vt:lpstr>
      <vt:lpstr>Prezentace aplikace PowerPoint</vt:lpstr>
      <vt:lpstr>Myšlenka všeslovanské vzájemnosti:</vt:lpstr>
      <vt:lpstr>Prezentace aplikace PowerPoint</vt:lpstr>
      <vt:lpstr>Opakování:</vt:lpstr>
      <vt:lpstr>Řešení:</vt:lpstr>
      <vt:lpstr>Zdroje:</vt:lpstr>
      <vt:lpstr>Zdroje obrázků:</vt:lpstr>
      <vt:lpstr>Zdroje obrázků: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2. Fáze Národního obrození</dc:title>
  <dc:creator>Machová Alena</dc:creator>
  <cp:lastModifiedBy>Machová Alena</cp:lastModifiedBy>
  <cp:revision>51</cp:revision>
  <dcterms:created xsi:type="dcterms:W3CDTF">2012-05-08T21:44:11Z</dcterms:created>
  <dcterms:modified xsi:type="dcterms:W3CDTF">2012-09-11T16:15:10Z</dcterms:modified>
</cp:coreProperties>
</file>