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40551-9112-40E8-8042-4B950E0ABD3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668A8-946F-46BE-A1B4-CF9BCE339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3649960"/>
          </a:xfrm>
        </p:spPr>
        <p:txBody>
          <a:bodyPr/>
          <a:lstStyle/>
          <a:p>
            <a:r>
              <a:rPr lang="cs-CZ" dirty="0" smtClean="0"/>
              <a:t>VY_32_INOVACE_ČJ.3.25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620688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2996952"/>
          <a:ext cx="7776864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1845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 učiva o  čísle a rodě podstatných jmen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Žák určí číslo a rod podstatných jmen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</a:t>
                      </a:r>
                      <a:r>
                        <a:rPr lang="cs-CZ" baseline="0" dirty="0" smtClean="0"/>
                        <a:t>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jméno, číslo  jednotné,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množné,</a:t>
                      </a:r>
                      <a:r>
                        <a:rPr lang="cs-CZ" baseline="0" dirty="0" smtClean="0"/>
                        <a:t> rod mužský, ženský, střední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Číslo a rod podstatných jmen: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u="sng" dirty="0" smtClean="0"/>
              <a:t>Podstatná jména </a:t>
            </a:r>
            <a:r>
              <a:rPr lang="cs-CZ" dirty="0" smtClean="0"/>
              <a:t>mají tvary </a:t>
            </a:r>
            <a:r>
              <a:rPr lang="cs-CZ" u="sng" dirty="0" smtClean="0"/>
              <a:t>čísla jednotného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(označují zpravidla jednu osobu, jedno zvíře a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jednu věc) a </a:t>
            </a:r>
            <a:r>
              <a:rPr lang="cs-CZ" u="sng" dirty="0" smtClean="0"/>
              <a:t>čísla množného </a:t>
            </a:r>
            <a:r>
              <a:rPr lang="cs-CZ" dirty="0" smtClean="0"/>
              <a:t>(označují dvě a více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osob, zvířat a věcí). Zkracujeme na č. </a:t>
            </a:r>
            <a:r>
              <a:rPr lang="cs-CZ" dirty="0" err="1" smtClean="0"/>
              <a:t>j</a:t>
            </a:r>
            <a:r>
              <a:rPr lang="cs-CZ" dirty="0" smtClean="0"/>
              <a:t>. a č. mn.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Piš podstatná jména v množném čísle: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60000"/>
              </a:lnSpc>
              <a:buNone/>
            </a:pPr>
            <a:r>
              <a:rPr lang="cs-CZ" dirty="0" smtClean="0"/>
              <a:t>netopýr - ____________, býk - _____________,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mlýnek - ____________, lýtko - _____________,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kobliha - ____________, bylina - _____________,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liška - ________, litr - ________, myš - __________,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ucho - ______, sirka - ________, maso - 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Každé podstatné jméno vyjadřuje jeden ze tří rodů: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cs-CZ" b="1" dirty="0" smtClean="0"/>
              <a:t>Rod mužský </a:t>
            </a:r>
            <a:r>
              <a:rPr lang="cs-CZ" dirty="0" smtClean="0"/>
              <a:t>(životný / neživotný):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    ten chlapec, ten plot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Rod ženský</a:t>
            </a:r>
            <a:r>
              <a:rPr lang="cs-CZ" dirty="0" smtClean="0"/>
              <a:t>: ta maminka, ta zahrádka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Rod střední</a:t>
            </a:r>
            <a:r>
              <a:rPr lang="cs-CZ" dirty="0" smtClean="0"/>
              <a:t>: to mládě, to pole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Doplňuj tvary podstatných jmen v obou rodech: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04862"/>
          <a:ext cx="8229600" cy="4032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Rod mužský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Rod ženský</a:t>
                      </a:r>
                      <a:endParaRPr lang="cs-CZ" sz="36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řidič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učitelka</a:t>
                      </a:r>
                      <a:endParaRPr lang="cs-CZ" sz="28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lyžař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r>
                        <a:rPr lang="cs-CZ" sz="2800" smtClean="0"/>
                        <a:t>aní </a:t>
                      </a:r>
                      <a:r>
                        <a:rPr lang="cs-CZ" sz="2800" dirty="0" smtClean="0"/>
                        <a:t>Procházková</a:t>
                      </a:r>
                      <a:endParaRPr lang="cs-CZ" sz="28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Čech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Piš podstatná jména v množném čísle: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60000"/>
              </a:lnSpc>
              <a:buNone/>
            </a:pPr>
            <a:r>
              <a:rPr lang="cs-CZ" dirty="0" smtClean="0"/>
              <a:t>netopýr – </a:t>
            </a:r>
            <a:r>
              <a:rPr lang="cs-CZ" b="1" u="sng" dirty="0" smtClean="0"/>
              <a:t>netopýři</a:t>
            </a:r>
            <a:r>
              <a:rPr lang="cs-CZ" dirty="0" smtClean="0"/>
              <a:t>__, býk -  </a:t>
            </a:r>
            <a:r>
              <a:rPr lang="cs-CZ" b="1" u="sng" dirty="0" smtClean="0"/>
              <a:t>býci</a:t>
            </a:r>
            <a:r>
              <a:rPr lang="cs-CZ" dirty="0" smtClean="0"/>
              <a:t>____________,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mlýnek -  </a:t>
            </a:r>
            <a:r>
              <a:rPr lang="cs-CZ" b="1" u="sng" dirty="0" smtClean="0"/>
              <a:t>mlýnky</a:t>
            </a:r>
            <a:r>
              <a:rPr lang="cs-CZ" dirty="0" smtClean="0"/>
              <a:t>____, lýtko -  </a:t>
            </a:r>
            <a:r>
              <a:rPr lang="cs-CZ" b="1" u="sng" dirty="0" smtClean="0"/>
              <a:t>lýtka</a:t>
            </a:r>
            <a:r>
              <a:rPr lang="cs-CZ" dirty="0" smtClean="0"/>
              <a:t>__________,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kobliha -  </a:t>
            </a:r>
            <a:r>
              <a:rPr lang="cs-CZ" b="1" u="sng" dirty="0" smtClean="0"/>
              <a:t>koblihy</a:t>
            </a:r>
            <a:r>
              <a:rPr lang="cs-CZ" dirty="0" smtClean="0"/>
              <a:t>____, bylina -  </a:t>
            </a:r>
            <a:r>
              <a:rPr lang="cs-CZ" b="1" u="sng" dirty="0" smtClean="0"/>
              <a:t>byliny</a:t>
            </a:r>
            <a:r>
              <a:rPr lang="cs-CZ" dirty="0" smtClean="0"/>
              <a:t>________,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liška -  </a:t>
            </a:r>
            <a:r>
              <a:rPr lang="cs-CZ" b="1" u="sng" dirty="0" smtClean="0"/>
              <a:t>lišky</a:t>
            </a:r>
            <a:r>
              <a:rPr lang="cs-CZ" dirty="0" smtClean="0"/>
              <a:t>__, litr -  </a:t>
            </a:r>
            <a:r>
              <a:rPr lang="cs-CZ" b="1" u="sng" dirty="0" smtClean="0"/>
              <a:t>litry</a:t>
            </a:r>
            <a:r>
              <a:rPr lang="cs-CZ" dirty="0" smtClean="0"/>
              <a:t>___, myš -  </a:t>
            </a:r>
            <a:r>
              <a:rPr lang="cs-CZ" b="1" u="sng" dirty="0" smtClean="0"/>
              <a:t>myši</a:t>
            </a:r>
            <a:r>
              <a:rPr lang="cs-CZ" dirty="0" smtClean="0"/>
              <a:t>______,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ucho -  </a:t>
            </a:r>
            <a:r>
              <a:rPr lang="cs-CZ" b="1" u="sng" dirty="0" smtClean="0"/>
              <a:t>uši  (ucha</a:t>
            </a:r>
            <a:r>
              <a:rPr lang="cs-CZ" u="sng" dirty="0" smtClean="0"/>
              <a:t>) ,</a:t>
            </a:r>
            <a:r>
              <a:rPr lang="cs-CZ" dirty="0" smtClean="0"/>
              <a:t> sirka -  </a:t>
            </a:r>
            <a:r>
              <a:rPr lang="cs-CZ" b="1" u="sng" dirty="0" smtClean="0"/>
              <a:t>sirky</a:t>
            </a:r>
            <a:r>
              <a:rPr lang="cs-CZ" dirty="0" smtClean="0"/>
              <a:t>__ </a:t>
            </a:r>
            <a:r>
              <a:rPr lang="cs-CZ" dirty="0" smtClean="0"/>
              <a:t>maso – </a:t>
            </a:r>
            <a:r>
              <a:rPr lang="cs-CZ" b="1" u="sng" dirty="0" smtClean="0"/>
              <a:t>masa,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Doplňuj tvary podstatných jmen v obou rodech: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04862"/>
          <a:ext cx="8229600" cy="4032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Rod mužský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Rod ženský</a:t>
                      </a:r>
                      <a:endParaRPr lang="cs-CZ" sz="36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řidič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dirty="0" smtClean="0"/>
                        <a:t>řidička</a:t>
                      </a:r>
                      <a:endParaRPr lang="cs-CZ" sz="2800" b="1" i="1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dirty="0" smtClean="0"/>
                        <a:t>učitel</a:t>
                      </a:r>
                      <a:endParaRPr lang="cs-CZ" sz="28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učitelka</a:t>
                      </a:r>
                      <a:endParaRPr lang="cs-CZ" sz="28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lyžař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dirty="0" smtClean="0"/>
                        <a:t>lyžařka</a:t>
                      </a:r>
                      <a:endParaRPr lang="cs-CZ" sz="2800" b="1" i="1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dirty="0" smtClean="0"/>
                        <a:t>pan Procházka</a:t>
                      </a:r>
                      <a:endParaRPr lang="cs-CZ" sz="28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r>
                        <a:rPr lang="cs-CZ" sz="2800" smtClean="0"/>
                        <a:t>aní </a:t>
                      </a:r>
                      <a:r>
                        <a:rPr lang="cs-CZ" sz="2800" dirty="0" smtClean="0"/>
                        <a:t>Procházková</a:t>
                      </a:r>
                      <a:endParaRPr lang="cs-CZ" sz="28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Čech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dirty="0" smtClean="0"/>
                        <a:t>Češka</a:t>
                      </a:r>
                      <a:endParaRPr lang="cs-CZ" sz="2800" b="1" i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297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Číslo a rod podstatných jmen:</vt:lpstr>
      <vt:lpstr>Piš podstatná jména v množném čísle:</vt:lpstr>
      <vt:lpstr>Každé podstatné jméno vyjadřuje jeden ze tří rodů:</vt:lpstr>
      <vt:lpstr>Doplňuj tvary podstatných jmen v obou rodech:</vt:lpstr>
      <vt:lpstr>Řešení:</vt:lpstr>
      <vt:lpstr>Piš podstatná jména v množném čísle:</vt:lpstr>
      <vt:lpstr>Doplňuj tvary podstatných jmen v obou rodech: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8</cp:revision>
  <dcterms:created xsi:type="dcterms:W3CDTF">2013-03-02T17:19:19Z</dcterms:created>
  <dcterms:modified xsi:type="dcterms:W3CDTF">2013-03-10T13:47:20Z</dcterms:modified>
</cp:coreProperties>
</file>