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4" r:id="rId5"/>
    <p:sldId id="265" r:id="rId6"/>
    <p:sldId id="259" r:id="rId7"/>
    <p:sldId id="266" r:id="rId8"/>
    <p:sldId id="262" r:id="rId9"/>
    <p:sldId id="268" r:id="rId10"/>
    <p:sldId id="269" r:id="rId11"/>
    <p:sldId id="260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66CE6-FFC7-476F-BD6C-78563F963475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4314B-3FCC-4C1F-B629-98F39D2E25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66CE6-FFC7-476F-BD6C-78563F963475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4314B-3FCC-4C1F-B629-98F39D2E25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66CE6-FFC7-476F-BD6C-78563F963475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4314B-3FCC-4C1F-B629-98F39D2E25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66CE6-FFC7-476F-BD6C-78563F963475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4314B-3FCC-4C1F-B629-98F39D2E25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66CE6-FFC7-476F-BD6C-78563F963475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4314B-3FCC-4C1F-B629-98F39D2E25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66CE6-FFC7-476F-BD6C-78563F963475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4314B-3FCC-4C1F-B629-98F39D2E25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66CE6-FFC7-476F-BD6C-78563F963475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4314B-3FCC-4C1F-B629-98F39D2E25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66CE6-FFC7-476F-BD6C-78563F963475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4314B-3FCC-4C1F-B629-98F39D2E25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66CE6-FFC7-476F-BD6C-78563F963475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4314B-3FCC-4C1F-B629-98F39D2E2540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66CE6-FFC7-476F-BD6C-78563F963475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4314B-3FCC-4C1F-B629-98F39D2E25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66CE6-FFC7-476F-BD6C-78563F963475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4314B-3FCC-4C1F-B629-98F39D2E25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53966CE6-FFC7-476F-BD6C-78563F963475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BEE4314B-3FCC-4C1F-B629-98F39D2E2540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9442" y="260649"/>
            <a:ext cx="7117180" cy="792087"/>
          </a:xfrm>
        </p:spPr>
        <p:txBody>
          <a:bodyPr/>
          <a:lstStyle/>
          <a:p>
            <a:pPr algn="ctr"/>
            <a:r>
              <a:rPr lang="cs-CZ" sz="3600" dirty="0" smtClean="0"/>
              <a:t>3. Fáze Národního obrození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9442" y="1052736"/>
            <a:ext cx="7117180" cy="5328592"/>
          </a:xfrm>
        </p:spPr>
        <p:txBody>
          <a:bodyPr/>
          <a:lstStyle/>
          <a:p>
            <a:pPr>
              <a:lnSpc>
                <a:spcPct val="120000"/>
              </a:lnSpc>
            </a:pPr>
            <a:r>
              <a:rPr lang="cs-CZ" dirty="0">
                <a:latin typeface="Calibri" pitchFamily="34" charset="0"/>
                <a:cs typeface="Calibri" pitchFamily="34" charset="0"/>
              </a:rPr>
              <a:t>Základní škola Choltice, okres Pardubice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– </a:t>
            </a:r>
            <a:r>
              <a:rPr lang="cs-CZ" dirty="0">
                <a:latin typeface="Calibri" pitchFamily="34" charset="0"/>
                <a:cs typeface="Calibri" pitchFamily="34" charset="0"/>
              </a:rPr>
              <a:t>„Učíme se pro život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“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endParaRPr lang="cs-CZ" dirty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20000"/>
              </a:lnSpc>
            </a:pPr>
            <a:r>
              <a:rPr lang="cs-CZ" dirty="0">
                <a:latin typeface="Calibri" pitchFamily="34" charset="0"/>
                <a:cs typeface="Calibri" pitchFamily="34" charset="0"/>
              </a:rPr>
              <a:t>Šablona: č. III/2 Inovace a zkvalitnění výuky pomocí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ICT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endParaRPr lang="cs-CZ" dirty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20000"/>
              </a:lnSpc>
            </a:pPr>
            <a:r>
              <a:rPr lang="cs-CZ" dirty="0">
                <a:latin typeface="Calibri" pitchFamily="34" charset="0"/>
                <a:cs typeface="Calibri" pitchFamily="34" charset="0"/>
              </a:rPr>
              <a:t>Pořadové číslo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: 23</a:t>
            </a:r>
            <a:r>
              <a:rPr lang="cs-CZ" dirty="0">
                <a:latin typeface="Calibri" pitchFamily="34" charset="0"/>
                <a:cs typeface="Calibri" pitchFamily="34" charset="0"/>
              </a:rPr>
              <a:t/>
            </a:r>
            <a:br>
              <a:rPr lang="cs-CZ" dirty="0">
                <a:latin typeface="Calibri" pitchFamily="34" charset="0"/>
                <a:cs typeface="Calibri" pitchFamily="34" charset="0"/>
              </a:rPr>
            </a:br>
            <a:endParaRPr lang="cs-CZ" dirty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20000"/>
              </a:lnSpc>
            </a:pPr>
            <a:r>
              <a:rPr lang="cs-CZ" dirty="0">
                <a:latin typeface="Calibri" pitchFamily="34" charset="0"/>
                <a:cs typeface="Calibri" pitchFamily="34" charset="0"/>
              </a:rPr>
              <a:t>Autor: Machová Alena</a:t>
            </a:r>
            <a:br>
              <a:rPr lang="cs-CZ" dirty="0">
                <a:latin typeface="Calibri" pitchFamily="34" charset="0"/>
                <a:cs typeface="Calibri" pitchFamily="34" charset="0"/>
              </a:rPr>
            </a:br>
            <a:endParaRPr lang="cs-CZ" dirty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20000"/>
              </a:lnSpc>
            </a:pPr>
            <a:r>
              <a:rPr lang="cs-CZ" dirty="0">
                <a:latin typeface="Calibri" pitchFamily="34" charset="0"/>
                <a:cs typeface="Calibri" pitchFamily="34" charset="0"/>
              </a:rPr>
              <a:t>Ověření ve výuce: 8. třída</a:t>
            </a:r>
            <a:br>
              <a:rPr lang="cs-CZ" dirty="0">
                <a:latin typeface="Calibri" pitchFamily="34" charset="0"/>
                <a:cs typeface="Calibri" pitchFamily="34" charset="0"/>
              </a:rPr>
            </a:br>
            <a:endParaRPr lang="cs-CZ" dirty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20000"/>
              </a:lnSpc>
            </a:pPr>
            <a:r>
              <a:rPr lang="cs-CZ" dirty="0">
                <a:latin typeface="Calibri" pitchFamily="34" charset="0"/>
                <a:cs typeface="Calibri" pitchFamily="34" charset="0"/>
              </a:rPr>
              <a:t>Datum ověření: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21. 2. 2012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464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3. Fáze Národního obrození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43000" y="2285206"/>
            <a:ext cx="6858000" cy="3095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2886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09442" y="116633"/>
            <a:ext cx="7125113" cy="864095"/>
          </a:xfrm>
        </p:spPr>
        <p:txBody>
          <a:bodyPr/>
          <a:lstStyle/>
          <a:p>
            <a:r>
              <a:rPr lang="cs-CZ" dirty="0" smtClean="0"/>
              <a:t>Metodika: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09442" y="1340768"/>
            <a:ext cx="7595005" cy="5256584"/>
          </a:xfrm>
        </p:spPr>
        <p:txBody>
          <a:bodyPr>
            <a:normAutofit/>
          </a:bodyPr>
          <a:lstStyle/>
          <a:p>
            <a:pPr lvl="0">
              <a:buClr>
                <a:srgbClr val="FF9000"/>
              </a:buClr>
            </a:pPr>
            <a:r>
              <a:rPr lang="cs-CZ" sz="2800" dirty="0">
                <a:solidFill>
                  <a:prstClr val="white"/>
                </a:solidFill>
              </a:rPr>
              <a:t>Žákům promítneme prezentaci, kterou lze doplnit vlastním výkladem.</a:t>
            </a:r>
          </a:p>
          <a:p>
            <a:pPr lvl="0">
              <a:buClr>
                <a:srgbClr val="FF9000"/>
              </a:buClr>
            </a:pPr>
            <a:r>
              <a:rPr lang="cs-CZ" sz="2800" dirty="0">
                <a:solidFill>
                  <a:prstClr val="white"/>
                </a:solidFill>
              </a:rPr>
              <a:t>Z prezentace vybereme několik nejdůležitějších poznámek jako zápis. </a:t>
            </a:r>
          </a:p>
          <a:p>
            <a:pPr lvl="0">
              <a:buClr>
                <a:srgbClr val="FF9000"/>
              </a:buClr>
            </a:pPr>
            <a:r>
              <a:rPr lang="cs-CZ" sz="2800" dirty="0">
                <a:solidFill>
                  <a:prstClr val="white"/>
                </a:solidFill>
              </a:rPr>
              <a:t>Pro kontrolu pozornosti žáků při výkladu je určen závěrečný test.</a:t>
            </a:r>
            <a:br>
              <a:rPr lang="cs-CZ" sz="2800" dirty="0">
                <a:solidFill>
                  <a:prstClr val="white"/>
                </a:solidFill>
              </a:rPr>
            </a:br>
            <a:endParaRPr lang="cs-CZ" sz="2800" dirty="0">
              <a:solidFill>
                <a:prstClr val="white"/>
              </a:solidFill>
            </a:endParaRPr>
          </a:p>
          <a:p>
            <a:pPr lvl="0">
              <a:buClr>
                <a:srgbClr val="FF9000"/>
              </a:buClr>
            </a:pPr>
            <a:r>
              <a:rPr lang="cs-CZ" sz="2800" u="sng" dirty="0">
                <a:solidFill>
                  <a:prstClr val="white"/>
                </a:solidFill>
              </a:rPr>
              <a:t>Klíčová slova:</a:t>
            </a:r>
            <a:r>
              <a:rPr lang="cs-CZ" sz="2800" dirty="0">
                <a:solidFill>
                  <a:prstClr val="white"/>
                </a:solidFill>
              </a:rPr>
              <a:t> </a:t>
            </a:r>
            <a:r>
              <a:rPr lang="cs-CZ" sz="2800" dirty="0" smtClean="0">
                <a:solidFill>
                  <a:prstClr val="white"/>
                </a:solidFill>
              </a:rPr>
              <a:t>Vrcholná fáze, politické cíle, liberálové, radikálové, F. L. Rieger, B. Němcová, J. K. Tyl, K. H. Mácha.</a:t>
            </a:r>
            <a:endParaRPr lang="cs-CZ" sz="2800" u="sng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573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16633"/>
            <a:ext cx="7125113" cy="1080120"/>
          </a:xfrm>
        </p:spPr>
        <p:txBody>
          <a:bodyPr/>
          <a:lstStyle/>
          <a:p>
            <a:pPr algn="ctr"/>
            <a:r>
              <a:rPr lang="cs-CZ" sz="3600" u="sng" dirty="0" smtClean="0"/>
              <a:t>3. Fáze Národního obrození</a:t>
            </a:r>
            <a:endParaRPr lang="cs-CZ" sz="36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784976" cy="5184576"/>
          </a:xfrm>
        </p:spPr>
        <p:txBody>
          <a:bodyPr>
            <a:normAutofit fontScale="92500"/>
          </a:bodyPr>
          <a:lstStyle/>
          <a:p>
            <a:r>
              <a:rPr lang="cs-CZ" sz="2600" b="1" u="sng" dirty="0" smtClean="0"/>
              <a:t>Vrcholná </a:t>
            </a:r>
            <a:r>
              <a:rPr lang="cs-CZ" sz="2600" b="1" u="sng" dirty="0"/>
              <a:t>fáze</a:t>
            </a:r>
            <a:r>
              <a:rPr lang="cs-CZ" sz="2600" b="1" dirty="0"/>
              <a:t> (30. – 50. léta 19. stol</a:t>
            </a:r>
            <a:r>
              <a:rPr lang="cs-CZ" sz="2600" b="1" dirty="0" smtClean="0"/>
              <a:t>.)</a:t>
            </a:r>
          </a:p>
          <a:p>
            <a:pPr marL="0" indent="0">
              <a:buNone/>
            </a:pPr>
            <a:endParaRPr lang="cs-CZ" sz="2600" b="1" dirty="0"/>
          </a:p>
          <a:p>
            <a:pPr>
              <a:lnSpc>
                <a:spcPct val="150000"/>
              </a:lnSpc>
            </a:pPr>
            <a:r>
              <a:rPr lang="cs-CZ" sz="2600" b="1" dirty="0"/>
              <a:t>P</a:t>
            </a:r>
            <a:r>
              <a:rPr lang="cs-CZ" sz="2600" b="1" dirty="0" smtClean="0"/>
              <a:t>řechod </a:t>
            </a:r>
            <a:r>
              <a:rPr lang="cs-CZ" sz="2600" b="1" dirty="0"/>
              <a:t>od jazykových cílů k politickým cílům </a:t>
            </a:r>
            <a:r>
              <a:rPr lang="cs-CZ" sz="2600" dirty="0"/>
              <a:t>= </a:t>
            </a:r>
            <a:r>
              <a:rPr lang="cs-CZ" sz="2600" b="1" dirty="0"/>
              <a:t>boj za politická práva českého </a:t>
            </a:r>
            <a:r>
              <a:rPr lang="cs-CZ" sz="2600" b="1" dirty="0" smtClean="0"/>
              <a:t>národa.</a:t>
            </a:r>
          </a:p>
          <a:p>
            <a:pPr>
              <a:lnSpc>
                <a:spcPct val="150000"/>
              </a:lnSpc>
            </a:pPr>
            <a:r>
              <a:rPr lang="cs-CZ" sz="2600" b="1" dirty="0" smtClean="0"/>
              <a:t>Úkolem </a:t>
            </a:r>
            <a:r>
              <a:rPr lang="cs-CZ" sz="2600" b="1" dirty="0"/>
              <a:t>literatury zůstávalo povzbuzovat národní sebevědomí, vychovávat k vlastenectví (Tyl, Erben), začaly se objevovat i počátky realismu (Borovský, Němcová</a:t>
            </a:r>
            <a:r>
              <a:rPr lang="cs-CZ" sz="2600" b="1" dirty="0" smtClean="0"/>
              <a:t>).</a:t>
            </a:r>
            <a:endParaRPr lang="cs-CZ" sz="2600" b="1" dirty="0"/>
          </a:p>
          <a:p>
            <a:pPr>
              <a:lnSpc>
                <a:spcPct val="150000"/>
              </a:lnSpc>
            </a:pP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122961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88641"/>
            <a:ext cx="7776864" cy="1152128"/>
          </a:xfrm>
        </p:spPr>
        <p:txBody>
          <a:bodyPr/>
          <a:lstStyle/>
          <a:p>
            <a:pPr algn="ctr"/>
            <a:r>
              <a:rPr lang="cs-CZ" sz="4000" dirty="0"/>
              <a:t>3. Fáze národního obrození: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5"/>
            <a:ext cx="8640960" cy="547260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2800" b="1" u="sng" dirty="0" smtClean="0"/>
              <a:t>Politický </a:t>
            </a:r>
            <a:r>
              <a:rPr lang="cs-CZ" sz="2800" b="1" u="sng" dirty="0"/>
              <a:t>program </a:t>
            </a:r>
            <a:r>
              <a:rPr lang="cs-CZ" sz="2800" u="sng" dirty="0"/>
              <a:t>– 2 formy:</a:t>
            </a:r>
          </a:p>
          <a:p>
            <a:pPr marL="514350" indent="-514350">
              <a:lnSpc>
                <a:spcPct val="150000"/>
              </a:lnSpc>
              <a:buFont typeface="+mj-lt"/>
              <a:buAutoNum type="alphaLcParenR"/>
            </a:pPr>
            <a:r>
              <a:rPr lang="cs-CZ" sz="2800" b="1" u="sng" dirty="0"/>
              <a:t>L</a:t>
            </a:r>
            <a:r>
              <a:rPr lang="cs-CZ" sz="2800" b="1" u="sng" dirty="0" smtClean="0"/>
              <a:t>iberální </a:t>
            </a:r>
            <a:r>
              <a:rPr lang="cs-CZ" sz="2800" b="1" u="sng" dirty="0"/>
              <a:t>proud:</a:t>
            </a:r>
            <a:r>
              <a:rPr lang="cs-CZ" sz="2800" b="1" dirty="0"/>
              <a:t> </a:t>
            </a:r>
            <a:r>
              <a:rPr lang="cs-CZ" sz="2800" dirty="0"/>
              <a:t>Palacký, Rieger, Brauner – austroslavismus, nutnost zachovat rakouskou monarchii, požadavek rovných pol. práv pro všechny </a:t>
            </a:r>
            <a:r>
              <a:rPr lang="cs-CZ" sz="2800" dirty="0" smtClean="0"/>
              <a:t>občany.</a:t>
            </a:r>
            <a:endParaRPr lang="cs-CZ" sz="2800" dirty="0"/>
          </a:p>
          <a:p>
            <a:pPr marL="514350" indent="-514350">
              <a:lnSpc>
                <a:spcPct val="150000"/>
              </a:lnSpc>
              <a:buFont typeface="+mj-lt"/>
              <a:buAutoNum type="alphaLcParenR"/>
            </a:pPr>
            <a:r>
              <a:rPr lang="cs-CZ" sz="2800" b="1" u="sng" dirty="0"/>
              <a:t>R</a:t>
            </a:r>
            <a:r>
              <a:rPr lang="cs-CZ" sz="2800" b="1" u="sng" dirty="0" smtClean="0"/>
              <a:t>adikálně </a:t>
            </a:r>
            <a:r>
              <a:rPr lang="cs-CZ" sz="2800" b="1" u="sng" dirty="0"/>
              <a:t>demokratický proud:</a:t>
            </a:r>
            <a:r>
              <a:rPr lang="cs-CZ" sz="2800" b="1" dirty="0"/>
              <a:t> </a:t>
            </a:r>
            <a:r>
              <a:rPr lang="cs-CZ" sz="2800" dirty="0"/>
              <a:t>Sabina, Kampelík, Frič – svržení monarchie, zrušení roboty, rozbít Rakousko</a:t>
            </a:r>
          </a:p>
        </p:txBody>
      </p:sp>
    </p:spTree>
    <p:extLst>
      <p:ext uri="{BB962C8B-B14F-4D97-AF65-F5344CB8AC3E}">
        <p14:creationId xmlns:p14="http://schemas.microsoft.com/office/powerpoint/2010/main" val="3599873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640960" cy="864096"/>
          </a:xfrm>
        </p:spPr>
        <p:txBody>
          <a:bodyPr/>
          <a:lstStyle/>
          <a:p>
            <a:pPr algn="ctr"/>
            <a:r>
              <a:rPr lang="cs-CZ" sz="3600" u="sng" dirty="0" smtClean="0"/>
              <a:t>Rozmach </a:t>
            </a:r>
            <a:r>
              <a:rPr lang="cs-CZ" sz="3600" u="sng" dirty="0"/>
              <a:t>českého národního života:</a:t>
            </a:r>
            <a:br>
              <a:rPr lang="cs-CZ" sz="3600" u="sng" dirty="0"/>
            </a:br>
            <a:endParaRPr lang="cs-CZ" sz="36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5544615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sz="2800" b="1" u="sng" dirty="0" smtClean="0"/>
              <a:t>Roku 1831 </a:t>
            </a:r>
            <a:r>
              <a:rPr lang="cs-CZ" sz="2800" b="1" u="sng" dirty="0"/>
              <a:t>vznik Matice české</a:t>
            </a:r>
            <a:r>
              <a:rPr lang="cs-CZ" sz="2800" b="1" dirty="0"/>
              <a:t> </a:t>
            </a:r>
            <a:r>
              <a:rPr lang="cs-CZ" sz="2800" dirty="0"/>
              <a:t>– vydávání českých vědeckých a kulturních děl, překlady z cizích </a:t>
            </a:r>
            <a:r>
              <a:rPr lang="cs-CZ" sz="2800" dirty="0" smtClean="0"/>
              <a:t>literatur.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b="1" u="sng" dirty="0" smtClean="0"/>
              <a:t>Roku 1846 </a:t>
            </a:r>
            <a:r>
              <a:rPr lang="cs-CZ" sz="2800" b="1" u="sng" dirty="0"/>
              <a:t>Měšťanská beseda</a:t>
            </a:r>
            <a:r>
              <a:rPr lang="cs-CZ" sz="2800" dirty="0"/>
              <a:t>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- založena </a:t>
            </a:r>
            <a:r>
              <a:rPr lang="cs-CZ" sz="2800" dirty="0"/>
              <a:t>F. L. </a:t>
            </a:r>
            <a:r>
              <a:rPr lang="cs-CZ" sz="2800" dirty="0" smtClean="0"/>
              <a:t>Riegrem.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b="1" u="sng" dirty="0"/>
              <a:t>V</a:t>
            </a:r>
            <a:r>
              <a:rPr lang="cs-CZ" sz="2800" b="1" u="sng" dirty="0" smtClean="0"/>
              <a:t>lastenecké působení </a:t>
            </a:r>
            <a:r>
              <a:rPr lang="cs-CZ" sz="2800" b="1" u="sng" dirty="0"/>
              <a:t>českého divadla</a:t>
            </a:r>
            <a:r>
              <a:rPr lang="cs-CZ" sz="2800" dirty="0"/>
              <a:t>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-&gt; </a:t>
            </a:r>
            <a:r>
              <a:rPr lang="cs-CZ" sz="2800" dirty="0"/>
              <a:t>kočovné společnosti, ochotnická představení, loutková divadla atd.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919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3" y="332656"/>
            <a:ext cx="3634472" cy="50398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2627784" y="5579160"/>
            <a:ext cx="36344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dirty="0">
                <a:solidFill>
                  <a:prstClr val="white"/>
                </a:solidFill>
              </a:rPr>
              <a:t>Obrázek č. 1- F. L. Rieger</a:t>
            </a:r>
          </a:p>
        </p:txBody>
      </p:sp>
    </p:spTree>
    <p:extLst>
      <p:ext uri="{BB962C8B-B14F-4D97-AF65-F5344CB8AC3E}">
        <p14:creationId xmlns:p14="http://schemas.microsoft.com/office/powerpoint/2010/main" val="2996136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16632"/>
            <a:ext cx="7125113" cy="792088"/>
          </a:xfrm>
        </p:spPr>
        <p:txBody>
          <a:bodyPr/>
          <a:lstStyle/>
          <a:p>
            <a:pPr algn="ctr"/>
            <a:r>
              <a:rPr lang="cs-CZ" sz="3600" u="sng" dirty="0" smtClean="0"/>
              <a:t>Literatura a kultura:</a:t>
            </a:r>
            <a:endParaRPr lang="cs-CZ" sz="36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8640960" cy="5544615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cs-CZ" sz="2800" b="1" u="sng" dirty="0" smtClean="0"/>
              <a:t>Karel </a:t>
            </a:r>
            <a:r>
              <a:rPr lang="cs-CZ" sz="2800" b="1" u="sng" dirty="0"/>
              <a:t>Havlíček Borovský</a:t>
            </a:r>
            <a:r>
              <a:rPr lang="cs-CZ" sz="2800" dirty="0"/>
              <a:t>: spisovatel a redaktor Pražských novin a pak Národních novin</a:t>
            </a:r>
          </a:p>
          <a:p>
            <a:pPr>
              <a:lnSpc>
                <a:spcPct val="150000"/>
              </a:lnSpc>
            </a:pPr>
            <a:r>
              <a:rPr lang="cs-CZ" sz="2800" b="1" u="sng" dirty="0" smtClean="0"/>
              <a:t>Nástup </a:t>
            </a:r>
            <a:r>
              <a:rPr lang="cs-CZ" sz="2800" b="1" u="sng" dirty="0"/>
              <a:t>a vyvrcholení romantismu</a:t>
            </a:r>
            <a:r>
              <a:rPr lang="cs-CZ" sz="2800" dirty="0"/>
              <a:t>: Karel Hynek Mácha</a:t>
            </a:r>
          </a:p>
          <a:p>
            <a:pPr>
              <a:lnSpc>
                <a:spcPct val="150000"/>
              </a:lnSpc>
            </a:pPr>
            <a:r>
              <a:rPr lang="cs-CZ" sz="2800" b="1" u="sng" dirty="0"/>
              <a:t>P</a:t>
            </a:r>
            <a:r>
              <a:rPr lang="cs-CZ" sz="2800" b="1" u="sng" dirty="0" smtClean="0"/>
              <a:t>očátky </a:t>
            </a:r>
            <a:r>
              <a:rPr lang="cs-CZ" sz="2800" b="1" u="sng" dirty="0"/>
              <a:t>realismu</a:t>
            </a:r>
            <a:r>
              <a:rPr lang="cs-CZ" sz="2800" dirty="0"/>
              <a:t>: Božena Němcová</a:t>
            </a:r>
          </a:p>
          <a:p>
            <a:pPr>
              <a:lnSpc>
                <a:spcPct val="150000"/>
              </a:lnSpc>
            </a:pPr>
            <a:r>
              <a:rPr lang="cs-CZ" sz="2800" b="1" u="sng" dirty="0"/>
              <a:t>H</a:t>
            </a:r>
            <a:r>
              <a:rPr lang="cs-CZ" sz="2800" b="1" u="sng" dirty="0" smtClean="0"/>
              <a:t>udební </a:t>
            </a:r>
            <a:r>
              <a:rPr lang="cs-CZ" sz="2800" b="1" u="sng" dirty="0"/>
              <a:t>tvorba a výtvarné umění</a:t>
            </a:r>
            <a:r>
              <a:rPr lang="cs-CZ" sz="2800" dirty="0"/>
              <a:t>: František Škroup, Jakub Jan Ryba, Josef Mánes, Karel Purkyně atd.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6091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260649"/>
            <a:ext cx="7125113" cy="936104"/>
          </a:xfrm>
        </p:spPr>
        <p:txBody>
          <a:bodyPr/>
          <a:lstStyle/>
          <a:p>
            <a:r>
              <a:rPr lang="cs-CZ" sz="36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Opakování:</a:t>
            </a:r>
            <a:endParaRPr lang="cs-CZ" sz="36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640960" cy="518457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/>
              <a:t> Jak se nazývá 3. fáze národního obrození?</a:t>
            </a:r>
          </a:p>
          <a:p>
            <a:pPr>
              <a:lnSpc>
                <a:spcPct val="150000"/>
              </a:lnSpc>
              <a:buFont typeface="+mj-lt"/>
              <a:buAutoNum type="arabicParenR"/>
            </a:pPr>
            <a:r>
              <a:rPr lang="cs-CZ" sz="2800" dirty="0"/>
              <a:t> </a:t>
            </a:r>
            <a:r>
              <a:rPr lang="cs-CZ" sz="2800" dirty="0" smtClean="0"/>
              <a:t>Jaký byl hlavní cíl 3. fáze?</a:t>
            </a:r>
          </a:p>
          <a:p>
            <a:pPr>
              <a:lnSpc>
                <a:spcPct val="150000"/>
              </a:lnSpc>
              <a:buFont typeface="+mj-lt"/>
              <a:buAutoNum type="arabicParenR"/>
            </a:pPr>
            <a:r>
              <a:rPr lang="cs-CZ" sz="2800" dirty="0"/>
              <a:t> </a:t>
            </a:r>
            <a:r>
              <a:rPr lang="cs-CZ" sz="2800" dirty="0" smtClean="0"/>
              <a:t>Jak se nazývaly dva hlavní politické proudy?</a:t>
            </a:r>
          </a:p>
          <a:p>
            <a:pPr>
              <a:lnSpc>
                <a:spcPct val="150000"/>
              </a:lnSpc>
              <a:buFont typeface="+mj-lt"/>
              <a:buAutoNum type="arabicParenR"/>
            </a:pPr>
            <a:r>
              <a:rPr lang="cs-CZ" sz="2800" dirty="0"/>
              <a:t> </a:t>
            </a:r>
            <a:r>
              <a:rPr lang="cs-CZ" sz="2800" dirty="0" smtClean="0"/>
              <a:t>3. fáze měla vliv na vznik dalších směrů, jakých?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07645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39"/>
            <a:ext cx="7125113" cy="1008113"/>
          </a:xfrm>
        </p:spPr>
        <p:txBody>
          <a:bodyPr/>
          <a:lstStyle/>
          <a:p>
            <a:r>
              <a:rPr lang="cs-CZ" sz="36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Řešení:</a:t>
            </a:r>
            <a:endParaRPr lang="cs-CZ" sz="36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3"/>
            <a:ext cx="8712968" cy="532859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/>
              <a:t> Vrcholná fáze.</a:t>
            </a:r>
          </a:p>
          <a:p>
            <a:pPr>
              <a:lnSpc>
                <a:spcPct val="150000"/>
              </a:lnSpc>
              <a:buFont typeface="+mj-lt"/>
              <a:buAutoNum type="arabicParenR"/>
            </a:pPr>
            <a:r>
              <a:rPr lang="cs-CZ" sz="2800" dirty="0"/>
              <a:t> </a:t>
            </a:r>
            <a:r>
              <a:rPr lang="cs-CZ" sz="2800" dirty="0" smtClean="0"/>
              <a:t>Boj za politická práva českého národa, povzbudit národní sebevědomí.</a:t>
            </a:r>
          </a:p>
          <a:p>
            <a:pPr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/>
              <a:t> Liberálové a radikálové.</a:t>
            </a:r>
          </a:p>
          <a:p>
            <a:pPr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/>
              <a:t> Romantismus a realismus.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75126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16633"/>
            <a:ext cx="7125113" cy="1008112"/>
          </a:xfrm>
        </p:spPr>
        <p:txBody>
          <a:bodyPr/>
          <a:lstStyle/>
          <a:p>
            <a:pPr algn="ctr"/>
            <a:r>
              <a:rPr lang="cs-CZ" sz="4400" u="sng" dirty="0" smtClean="0"/>
              <a:t>Zdroje:</a:t>
            </a:r>
            <a:endParaRPr lang="cs-CZ" sz="4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980728"/>
            <a:ext cx="8136904" cy="5472607"/>
          </a:xfrm>
        </p:spPr>
        <p:txBody>
          <a:bodyPr>
            <a:normAutofit lnSpcReduction="10000"/>
          </a:bodyPr>
          <a:lstStyle/>
          <a:p>
            <a:pPr marL="228600" lvl="0" indent="-228600" defTabSz="914400">
              <a:spcBef>
                <a:spcPts val="1800"/>
              </a:spcBef>
              <a:spcAft>
                <a:spcPts val="0"/>
              </a:spcAft>
              <a:buClrTx/>
              <a:buFont typeface="Wingdings" pitchFamily="2" charset="2"/>
              <a:buChar char=""/>
            </a:pPr>
            <a:r>
              <a:rPr lang="cs-CZ" sz="2400" i="1" dirty="0">
                <a:solidFill>
                  <a:srgbClr val="FFFFFF"/>
                </a:solidFill>
                <a:latin typeface="Comic Sans MS"/>
              </a:rPr>
              <a:t>Literární výchova pro 2. stupeň základní školy</a:t>
            </a:r>
            <a:r>
              <a:rPr lang="cs-CZ" sz="2400" dirty="0">
                <a:solidFill>
                  <a:srgbClr val="FFFFFF"/>
                </a:solidFill>
                <a:latin typeface="Comic Sans MS"/>
              </a:rPr>
              <a:t>. 1. vyd. Praha: SPN, 2001. ISBN 80-7235-026-9. </a:t>
            </a:r>
            <a:br>
              <a:rPr lang="cs-CZ" sz="2400" dirty="0">
                <a:solidFill>
                  <a:srgbClr val="FFFFFF"/>
                </a:solidFill>
                <a:latin typeface="Comic Sans MS"/>
              </a:rPr>
            </a:br>
            <a:endParaRPr lang="cs-CZ" sz="2400" dirty="0">
              <a:solidFill>
                <a:srgbClr val="FFFFFF"/>
              </a:solidFill>
              <a:latin typeface="Comic Sans MS"/>
            </a:endParaRPr>
          </a:p>
          <a:p>
            <a:pPr marL="228600" lvl="0" indent="-228600" defTabSz="914400">
              <a:spcBef>
                <a:spcPts val="1800"/>
              </a:spcBef>
              <a:spcAft>
                <a:spcPts val="0"/>
              </a:spcAft>
              <a:buClrTx/>
              <a:buFont typeface="Wingdings" pitchFamily="2" charset="2"/>
              <a:buChar char=""/>
            </a:pPr>
            <a:r>
              <a:rPr lang="cs-CZ" sz="2400" dirty="0">
                <a:solidFill>
                  <a:srgbClr val="FFFFFF"/>
                </a:solidFill>
                <a:latin typeface="Comic Sans MS"/>
              </a:rPr>
              <a:t>VOLHEJNOVÁ, Veronika. </a:t>
            </a:r>
            <a:r>
              <a:rPr lang="cs-CZ" sz="2400" i="1" dirty="0">
                <a:solidFill>
                  <a:srgbClr val="FFFFFF"/>
                </a:solidFill>
                <a:latin typeface="Comic Sans MS"/>
              </a:rPr>
              <a:t>Čeští spisovatelé</a:t>
            </a:r>
            <a:r>
              <a:rPr lang="cs-CZ" sz="2400" dirty="0">
                <a:solidFill>
                  <a:srgbClr val="FFFFFF"/>
                </a:solidFill>
                <a:latin typeface="Comic Sans MS"/>
              </a:rPr>
              <a:t>. 3. vyd. Praha: Fragment, 2011. Odkaz. ISBN 978-80-253-1273-5.</a:t>
            </a:r>
            <a:br>
              <a:rPr lang="cs-CZ" sz="2400" dirty="0">
                <a:solidFill>
                  <a:srgbClr val="FFFFFF"/>
                </a:solidFill>
                <a:latin typeface="Comic Sans MS"/>
              </a:rPr>
            </a:br>
            <a:endParaRPr lang="cs-CZ" sz="2400" dirty="0">
              <a:solidFill>
                <a:srgbClr val="FFFFFF"/>
              </a:solidFill>
              <a:latin typeface="Comic Sans MS"/>
            </a:endParaRPr>
          </a:p>
          <a:p>
            <a:pPr marL="228600" lvl="0" indent="-228600" defTabSz="914400">
              <a:spcBef>
                <a:spcPts val="1800"/>
              </a:spcBef>
              <a:spcAft>
                <a:spcPts val="0"/>
              </a:spcAft>
              <a:buClrTx/>
              <a:buFont typeface="Wingdings" pitchFamily="2" charset="2"/>
              <a:buChar char=""/>
            </a:pPr>
            <a:r>
              <a:rPr lang="cs-CZ" sz="2400" dirty="0">
                <a:solidFill>
                  <a:srgbClr val="FFFFFF"/>
                </a:solidFill>
                <a:latin typeface="Comic Sans MS"/>
              </a:rPr>
              <a:t>SOCHROVÁ, Marie. </a:t>
            </a:r>
            <a:r>
              <a:rPr lang="cs-CZ" sz="2400" i="1" dirty="0">
                <a:solidFill>
                  <a:srgbClr val="FFFFFF"/>
                </a:solidFill>
                <a:latin typeface="Comic Sans MS"/>
              </a:rPr>
              <a:t>Literatura v kostce</a:t>
            </a:r>
            <a:r>
              <a:rPr lang="cs-CZ" sz="2400" dirty="0">
                <a:solidFill>
                  <a:srgbClr val="FFFFFF"/>
                </a:solidFill>
                <a:latin typeface="Comic Sans MS"/>
              </a:rPr>
              <a:t>. 2. vyd. Praha: Fragment, 1996. ISBN 80-7200-052-7. </a:t>
            </a:r>
            <a:br>
              <a:rPr lang="cs-CZ" sz="2400" dirty="0">
                <a:solidFill>
                  <a:srgbClr val="FFFFFF"/>
                </a:solidFill>
                <a:latin typeface="Comic Sans MS"/>
              </a:rPr>
            </a:br>
            <a:endParaRPr lang="cs-CZ" sz="2400" dirty="0">
              <a:solidFill>
                <a:srgbClr val="FFFFFF"/>
              </a:solidFill>
              <a:latin typeface="Comic Sans MS"/>
            </a:endParaRPr>
          </a:p>
          <a:p>
            <a:pPr marL="228600" lvl="0" indent="-228600" defTabSz="914400">
              <a:spcBef>
                <a:spcPts val="1800"/>
              </a:spcBef>
              <a:spcAft>
                <a:spcPts val="0"/>
              </a:spcAft>
              <a:buClrTx/>
              <a:buFont typeface="Wingdings" pitchFamily="2" charset="2"/>
              <a:buChar char=""/>
            </a:pPr>
            <a:r>
              <a:rPr lang="cs-CZ" sz="2400" dirty="0">
                <a:solidFill>
                  <a:srgbClr val="FFFFFF"/>
                </a:solidFill>
                <a:latin typeface="Comic Sans MS"/>
              </a:rPr>
              <a:t>LNĚNIČKOVÁ, Jitka. </a:t>
            </a:r>
            <a:r>
              <a:rPr lang="cs-CZ" sz="2400" i="1" dirty="0">
                <a:solidFill>
                  <a:srgbClr val="FFFFFF"/>
                </a:solidFill>
                <a:latin typeface="Comic Sans MS"/>
              </a:rPr>
              <a:t>České země v době obrození</a:t>
            </a:r>
            <a:r>
              <a:rPr lang="cs-CZ" sz="2400" dirty="0">
                <a:solidFill>
                  <a:srgbClr val="FFFFFF"/>
                </a:solidFill>
                <a:latin typeface="Comic Sans MS"/>
              </a:rPr>
              <a:t>. 1. vyd. Praha: Albatros, 1995. ISBN 80-00-00375-9.</a:t>
            </a:r>
            <a:br>
              <a:rPr lang="cs-CZ" sz="2400" dirty="0">
                <a:solidFill>
                  <a:srgbClr val="FFFFFF"/>
                </a:solidFill>
                <a:latin typeface="Comic Sans MS"/>
              </a:rPr>
            </a:br>
            <a:endParaRPr lang="cs-CZ" sz="24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2592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u="sng" dirty="0" smtClean="0"/>
              <a:t>Zdroje obrázků:</a:t>
            </a:r>
            <a:endParaRPr lang="cs-CZ" sz="4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07361"/>
            <a:ext cx="8136904" cy="4051437"/>
          </a:xfrm>
        </p:spPr>
        <p:txBody>
          <a:bodyPr>
            <a:normAutofit/>
          </a:bodyPr>
          <a:lstStyle/>
          <a:p>
            <a:r>
              <a:rPr lang="cs-CZ" sz="1400" dirty="0"/>
              <a:t>http://www.google.cz/imgres?q=f.+l.+rieger&amp;hl=cs&amp;sa=X&amp;biw=1366&amp;bih=667&amp;tbm=isch&amp;prmd=imvns&amp;tbnid=2TQA-TDOuVtRWM:&amp;imgrefurl=http://cs.wikipedia.org/wiki/Franti%25C5%25A1ek_Ladislav_Rieger&amp;docid=mAmVncHg9LM5xM&amp;imgurl=http://</a:t>
            </a:r>
            <a:r>
              <a:rPr lang="cs-CZ" sz="1400" dirty="0" smtClean="0"/>
              <a:t>upload.wikimedia.org/wikipedia/commons/thumb/1/18/Franti%2525C5%2525A1ek_Ladislav_Rieger.jpg/225px-Franti%2525C5%2525A1ek_Ladislav_Rieger.jpg&amp;w=225&amp;h=312&amp;ei=dfNQUJXMDYrOswaDtYD4DQ&amp;zoom=1&amp;iact=hc&amp;vpx=192&amp;vpy=136&amp;dur=533&amp;hovh=232&amp;hovw=168&amp;tx=67&amp;ty=96&amp;sig=102017272120240730438&amp;page=1&amp;tbnh=147&amp;tbnw=108&amp;start=0&amp;ndsp=24&amp;ved=1t:429,r:0,s:0,i:73</a:t>
            </a:r>
          </a:p>
          <a:p>
            <a:pPr marL="0" indent="0" algn="ctr">
              <a:buNone/>
            </a:pPr>
            <a:r>
              <a:rPr lang="cs-CZ" sz="1400" dirty="0" smtClean="0"/>
              <a:t>(Obrázek č. 1 – 21. 2. 2012)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422960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Podzim</Template>
  <TotalTime>1555</TotalTime>
  <Words>378</Words>
  <Application>Microsoft Office PowerPoint</Application>
  <PresentationFormat>Předvádění na obrazovce (4:3)</PresentationFormat>
  <Paragraphs>50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Autumn</vt:lpstr>
      <vt:lpstr>3. Fáze Národního obrození</vt:lpstr>
      <vt:lpstr>3. Fáze Národního obrození</vt:lpstr>
      <vt:lpstr>Metodika:</vt:lpstr>
      <vt:lpstr>3. Fáze Národního obrození</vt:lpstr>
      <vt:lpstr>3. Fáze národního obrození:</vt:lpstr>
      <vt:lpstr>Rozmach českého národního života: </vt:lpstr>
      <vt:lpstr>Prezentace aplikace PowerPoint</vt:lpstr>
      <vt:lpstr>Literatura a kultura:</vt:lpstr>
      <vt:lpstr>Opakování:</vt:lpstr>
      <vt:lpstr>Řešení:</vt:lpstr>
      <vt:lpstr>Zdroje:</vt:lpstr>
      <vt:lpstr>Zdroje obrázků: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3. Fáze Národního obrození</dc:title>
  <dc:creator>Machová Alena</dc:creator>
  <cp:lastModifiedBy>Machová Alena</cp:lastModifiedBy>
  <cp:revision>39</cp:revision>
  <dcterms:created xsi:type="dcterms:W3CDTF">2012-05-08T21:46:57Z</dcterms:created>
  <dcterms:modified xsi:type="dcterms:W3CDTF">2012-09-12T21:57:24Z</dcterms:modified>
</cp:coreProperties>
</file>