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944E3-99B2-48FD-91A1-6F7B5555C991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7D7F8F-1290-4FD7-B8A6-EC0070AEDD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988840"/>
            <a:ext cx="8208912" cy="4248472"/>
          </a:xfrm>
        </p:spPr>
        <p:txBody>
          <a:bodyPr/>
          <a:lstStyle/>
          <a:p>
            <a:r>
              <a:rPr lang="cs-CZ" dirty="0" smtClean="0"/>
              <a:t>VY_32_INOVACE_ČJ.3.29</a:t>
            </a:r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76672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2924944"/>
          <a:ext cx="7920880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53285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slouží k procvičování</a:t>
                      </a:r>
                      <a:r>
                        <a:rPr lang="cs-CZ" baseline="0" dirty="0" smtClean="0"/>
                        <a:t> učiva o životnosti podstatných jmen rodu mužského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Uvede 1. a 4. pád a určí životnost – neživotnost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životnost – neživotnost podstatného jména rodu mužského, pády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Když mají podstatná jména rodu mužského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v </a:t>
            </a:r>
            <a:r>
              <a:rPr lang="cs-CZ" b="1" dirty="0" smtClean="0"/>
              <a:t>1. a 4. pádě rozdílné tvary</a:t>
            </a:r>
            <a:r>
              <a:rPr lang="cs-CZ" dirty="0" smtClean="0"/>
              <a:t>, označujeme je jako </a:t>
            </a:r>
            <a:r>
              <a:rPr lang="cs-CZ" b="1" dirty="0" smtClean="0"/>
              <a:t>životná</a:t>
            </a:r>
            <a:r>
              <a:rPr lang="cs-CZ" dirty="0" smtClean="0"/>
              <a:t> (zkracujeme </a:t>
            </a:r>
            <a:r>
              <a:rPr lang="cs-CZ" b="1" dirty="0" smtClean="0"/>
              <a:t>živ.</a:t>
            </a:r>
            <a:r>
              <a:rPr lang="cs-CZ" dirty="0" smtClean="0"/>
              <a:t>),</a:t>
            </a:r>
          </a:p>
          <a:p>
            <a:pPr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Např. : </a:t>
            </a:r>
            <a:r>
              <a:rPr lang="cs-CZ" b="1" dirty="0" smtClean="0"/>
              <a:t>pilot =</a:t>
            </a:r>
            <a:r>
              <a:rPr lang="cs-CZ" dirty="0" smtClean="0"/>
              <a:t> 1. p. pilot    4. p. pilota</a:t>
            </a:r>
          </a:p>
          <a:p>
            <a:pPr lvl="3">
              <a:lnSpc>
                <a:spcPct val="150000"/>
              </a:lnSpc>
              <a:buNone/>
            </a:pPr>
            <a:r>
              <a:rPr lang="cs-CZ" sz="3200" b="1" dirty="0" smtClean="0"/>
              <a:t>  pes  </a:t>
            </a:r>
            <a:r>
              <a:rPr lang="cs-CZ" sz="3600" b="1" dirty="0" smtClean="0"/>
              <a:t>=		</a:t>
            </a:r>
            <a:r>
              <a:rPr lang="cs-CZ" sz="3200" dirty="0" err="1" smtClean="0"/>
              <a:t>pes</a:t>
            </a:r>
            <a:r>
              <a:rPr lang="cs-CZ" sz="3200" dirty="0" smtClean="0"/>
              <a:t>		psa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Když mají podstatná jména rodu mužského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	v </a:t>
            </a:r>
            <a:r>
              <a:rPr lang="cs-CZ" b="1" dirty="0" smtClean="0"/>
              <a:t>1. i ve 4. pádě stejný tvar</a:t>
            </a:r>
            <a:r>
              <a:rPr lang="cs-CZ" dirty="0" smtClean="0"/>
              <a:t>, označujeme je jako </a:t>
            </a:r>
            <a:r>
              <a:rPr lang="cs-CZ" b="1" dirty="0" smtClean="0"/>
              <a:t>neživotná</a:t>
            </a:r>
            <a:r>
              <a:rPr lang="cs-CZ" dirty="0" smtClean="0"/>
              <a:t> (zkracujeme </a:t>
            </a:r>
            <a:r>
              <a:rPr lang="cs-CZ" b="1" dirty="0" smtClean="0"/>
              <a:t>neživ</a:t>
            </a:r>
            <a:r>
              <a:rPr lang="cs-CZ" dirty="0" smtClean="0"/>
              <a:t>.),</a:t>
            </a:r>
          </a:p>
          <a:p>
            <a:pPr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Např. : </a:t>
            </a:r>
            <a:r>
              <a:rPr lang="cs-CZ" b="1" dirty="0" smtClean="0"/>
              <a:t>rohlík</a:t>
            </a:r>
            <a:r>
              <a:rPr lang="cs-CZ" dirty="0" smtClean="0"/>
              <a:t> = 1. p. rohlík	4. p. rohlík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Uveď tvary 1. a 4. pádu </a:t>
            </a:r>
            <a:r>
              <a:rPr lang="cs-CZ" b="1" u="sng" dirty="0" err="1" smtClean="0"/>
              <a:t>podst</a:t>
            </a:r>
            <a:r>
              <a:rPr lang="cs-CZ" b="1" u="sng" dirty="0" smtClean="0"/>
              <a:t>. jmen. Porovnej je a urči životnost: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netopýr - 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úkol - 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vnuk - 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nůž - 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vítr - _________________________________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Lumír - 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míček - _______________________________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nástroj - 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Karel - 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Uveď tvary 1. a 4. pádu </a:t>
            </a:r>
            <a:r>
              <a:rPr lang="cs-CZ" b="1" u="sng" dirty="0" err="1" smtClean="0"/>
              <a:t>podst</a:t>
            </a:r>
            <a:r>
              <a:rPr lang="cs-CZ" b="1" u="sng" dirty="0" smtClean="0"/>
              <a:t>. jmen. Porovnej je a urči životnost: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netopýr – </a:t>
            </a:r>
            <a:r>
              <a:rPr lang="cs-CZ" b="1" u="sng" dirty="0" err="1" smtClean="0"/>
              <a:t>netopýr</a:t>
            </a:r>
            <a:r>
              <a:rPr lang="cs-CZ" b="1" u="sng" dirty="0" smtClean="0"/>
              <a:t>, netopýra = živ.</a:t>
            </a:r>
            <a:r>
              <a:rPr lang="cs-CZ" dirty="0" smtClean="0"/>
              <a:t>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úkol -  </a:t>
            </a:r>
            <a:r>
              <a:rPr lang="cs-CZ" b="1" u="sng" dirty="0" err="1" smtClean="0"/>
              <a:t>úkol</a:t>
            </a:r>
            <a:r>
              <a:rPr lang="cs-CZ" b="1" u="sng" dirty="0" smtClean="0"/>
              <a:t>, </a:t>
            </a:r>
            <a:r>
              <a:rPr lang="cs-CZ" b="1" u="sng" dirty="0" err="1" smtClean="0"/>
              <a:t>úkol</a:t>
            </a:r>
            <a:r>
              <a:rPr lang="cs-CZ" b="1" u="sng" dirty="0" smtClean="0"/>
              <a:t>  =  neživ.</a:t>
            </a:r>
            <a:r>
              <a:rPr lang="cs-CZ" dirty="0" smtClean="0"/>
              <a:t>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vnuk -  </a:t>
            </a:r>
            <a:r>
              <a:rPr lang="cs-CZ" b="1" u="sng" dirty="0" err="1" smtClean="0"/>
              <a:t>vnuk</a:t>
            </a:r>
            <a:r>
              <a:rPr lang="cs-CZ" b="1" u="sng" dirty="0" smtClean="0"/>
              <a:t>, vnuka  = živ.</a:t>
            </a:r>
            <a:r>
              <a:rPr lang="cs-CZ" dirty="0" smtClean="0"/>
              <a:t>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nůž -  </a:t>
            </a:r>
            <a:r>
              <a:rPr lang="cs-CZ" b="1" u="sng" dirty="0" err="1" smtClean="0"/>
              <a:t>nůž</a:t>
            </a:r>
            <a:r>
              <a:rPr lang="cs-CZ" b="1" u="sng" dirty="0" smtClean="0"/>
              <a:t>, </a:t>
            </a:r>
            <a:r>
              <a:rPr lang="cs-CZ" b="1" u="sng" dirty="0" err="1" smtClean="0"/>
              <a:t>nůž</a:t>
            </a:r>
            <a:r>
              <a:rPr lang="cs-CZ" b="1" u="sng" dirty="0" smtClean="0"/>
              <a:t>  =  neživ.</a:t>
            </a:r>
            <a:r>
              <a:rPr lang="cs-CZ" dirty="0" smtClean="0"/>
              <a:t>__________________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vítr -  </a:t>
            </a:r>
            <a:r>
              <a:rPr lang="cs-CZ" b="1" u="sng" dirty="0" err="1" smtClean="0"/>
              <a:t>vítr</a:t>
            </a:r>
            <a:r>
              <a:rPr lang="cs-CZ" b="1" u="sng" dirty="0" smtClean="0"/>
              <a:t>, </a:t>
            </a:r>
            <a:r>
              <a:rPr lang="cs-CZ" b="1" u="sng" dirty="0" err="1" smtClean="0"/>
              <a:t>vítr</a:t>
            </a:r>
            <a:r>
              <a:rPr lang="cs-CZ" b="1" u="sng" dirty="0" smtClean="0"/>
              <a:t>  =  neživ.</a:t>
            </a:r>
            <a:r>
              <a:rPr lang="cs-CZ" dirty="0" smtClean="0"/>
              <a:t>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Lumír -  </a:t>
            </a:r>
            <a:r>
              <a:rPr lang="cs-CZ" b="1" u="sng" dirty="0" err="1" smtClean="0"/>
              <a:t>Lumír</a:t>
            </a:r>
            <a:r>
              <a:rPr lang="cs-CZ" b="1" u="sng" dirty="0" smtClean="0"/>
              <a:t>, Lumíra  =  živ.</a:t>
            </a:r>
            <a:r>
              <a:rPr lang="cs-CZ" dirty="0" smtClean="0"/>
              <a:t>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míček -  </a:t>
            </a:r>
            <a:r>
              <a:rPr lang="cs-CZ" b="1" u="sng" dirty="0" err="1" smtClean="0"/>
              <a:t>míček</a:t>
            </a:r>
            <a:r>
              <a:rPr lang="cs-CZ" b="1" u="sng" dirty="0" smtClean="0"/>
              <a:t>, </a:t>
            </a:r>
            <a:r>
              <a:rPr lang="cs-CZ" b="1" u="sng" dirty="0" err="1" smtClean="0"/>
              <a:t>míček</a:t>
            </a:r>
            <a:r>
              <a:rPr lang="cs-CZ" b="1" u="sng" dirty="0" smtClean="0"/>
              <a:t>  =  neživ.</a:t>
            </a:r>
            <a:r>
              <a:rPr lang="cs-CZ" dirty="0" smtClean="0"/>
              <a:t>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nástroj -  </a:t>
            </a:r>
            <a:r>
              <a:rPr lang="cs-CZ" b="1" u="sng" dirty="0" err="1" smtClean="0"/>
              <a:t>nástroj</a:t>
            </a:r>
            <a:r>
              <a:rPr lang="cs-CZ" b="1" u="sng" dirty="0" smtClean="0"/>
              <a:t>, </a:t>
            </a:r>
            <a:r>
              <a:rPr lang="cs-CZ" b="1" u="sng" dirty="0" err="1" smtClean="0"/>
              <a:t>nástroj</a:t>
            </a:r>
            <a:r>
              <a:rPr lang="cs-CZ" b="1" u="sng" dirty="0" smtClean="0"/>
              <a:t>  =  neživ.</a:t>
            </a:r>
            <a:r>
              <a:rPr lang="cs-CZ" dirty="0" smtClean="0"/>
              <a:t>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Karel -  </a:t>
            </a:r>
            <a:r>
              <a:rPr lang="cs-CZ" b="1" u="sng" dirty="0" err="1" smtClean="0"/>
              <a:t>Karel</a:t>
            </a:r>
            <a:r>
              <a:rPr lang="cs-CZ" b="1" u="sng" dirty="0" smtClean="0"/>
              <a:t>, Karla  =  živ.</a:t>
            </a:r>
            <a:r>
              <a:rPr lang="cs-CZ" dirty="0" smtClean="0"/>
              <a:t>________________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215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Uveď tvary 1. a 4. pádu podst. jmen. Porovnej je a urči životnost:</vt:lpstr>
      <vt:lpstr>Snímek 5</vt:lpstr>
      <vt:lpstr>Řešení:</vt:lpstr>
      <vt:lpstr>Uveď tvary 1. a 4. pádu podst. jmen. Porovnej je a urči životnost: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9</cp:revision>
  <dcterms:created xsi:type="dcterms:W3CDTF">2013-03-10T15:22:56Z</dcterms:created>
  <dcterms:modified xsi:type="dcterms:W3CDTF">2013-03-10T16:41:18Z</dcterms:modified>
</cp:coreProperties>
</file>