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38E2A-BF38-4AB0-9D85-65883943AE4C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01804-5F02-49FE-840D-EF4E04999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38E2A-BF38-4AB0-9D85-65883943AE4C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01804-5F02-49FE-840D-EF4E04999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38E2A-BF38-4AB0-9D85-65883943AE4C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01804-5F02-49FE-840D-EF4E04999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38E2A-BF38-4AB0-9D85-65883943AE4C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01804-5F02-49FE-840D-EF4E04999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38E2A-BF38-4AB0-9D85-65883943AE4C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01804-5F02-49FE-840D-EF4E04999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38E2A-BF38-4AB0-9D85-65883943AE4C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01804-5F02-49FE-840D-EF4E04999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38E2A-BF38-4AB0-9D85-65883943AE4C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01804-5F02-49FE-840D-EF4E04999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38E2A-BF38-4AB0-9D85-65883943AE4C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01804-5F02-49FE-840D-EF4E04999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38E2A-BF38-4AB0-9D85-65883943AE4C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01804-5F02-49FE-840D-EF4E04999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38E2A-BF38-4AB0-9D85-65883943AE4C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01804-5F02-49FE-840D-EF4E04999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38E2A-BF38-4AB0-9D85-65883943AE4C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01804-5F02-49FE-840D-EF4E04999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438E2A-BF38-4AB0-9D85-65883943AE4C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801804-5F02-49FE-840D-EF4E04999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132856"/>
            <a:ext cx="6400800" cy="3505944"/>
          </a:xfrm>
        </p:spPr>
        <p:txBody>
          <a:bodyPr/>
          <a:lstStyle/>
          <a:p>
            <a:r>
              <a:rPr lang="cs-CZ" dirty="0" smtClean="0"/>
              <a:t>VY_32_INOVACE_ČJ.3.31</a:t>
            </a:r>
          </a:p>
          <a:p>
            <a:endParaRPr lang="cs-CZ" dirty="0"/>
          </a:p>
        </p:txBody>
      </p:sp>
      <p:pic>
        <p:nvPicPr>
          <p:cNvPr id="4" name="Obrázek 3" descr="http://rvp.cz/gfx/ikonky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836712"/>
            <a:ext cx="3045460" cy="78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99592" y="2852936"/>
          <a:ext cx="7488832" cy="35972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6264"/>
                <a:gridCol w="5112568"/>
              </a:tblGrid>
              <a:tr h="463422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 slouží k procvičování učiva o podstatných jménech (pád, číslo, rod)</a:t>
                      </a:r>
                      <a:endParaRPr lang="cs-CZ" dirty="0"/>
                    </a:p>
                  </a:txBody>
                  <a:tcPr/>
                </a:tc>
              </a:tr>
              <a:tr h="463422">
                <a:tc>
                  <a:txBody>
                    <a:bodyPr/>
                    <a:lstStyle/>
                    <a:p>
                      <a:r>
                        <a:rPr lang="cs-CZ" dirty="0" smtClean="0"/>
                        <a:t>Autor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Ivana </a:t>
                      </a:r>
                      <a:r>
                        <a:rPr lang="cs-CZ" dirty="0" err="1" smtClean="0"/>
                        <a:t>Venglářová</a:t>
                      </a:r>
                      <a:endParaRPr lang="cs-CZ" dirty="0"/>
                    </a:p>
                  </a:txBody>
                  <a:tcPr/>
                </a:tc>
              </a:tr>
              <a:tr h="463422"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výstup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Žák určuje pád, číslo a rod podstatných jmen</a:t>
                      </a:r>
                      <a:endParaRPr lang="cs-CZ" dirty="0"/>
                    </a:p>
                  </a:txBody>
                  <a:tcPr/>
                </a:tc>
              </a:tr>
              <a:tr h="463422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Podstatné jméno, pád, pádová otázka, číslo</a:t>
                      </a:r>
                      <a:r>
                        <a:rPr lang="cs-CZ" baseline="0" dirty="0" smtClean="0"/>
                        <a:t> jednotné, množné, rod mužský, ženský, střední</a:t>
                      </a:r>
                      <a:endParaRPr lang="cs-CZ" dirty="0"/>
                    </a:p>
                  </a:txBody>
                  <a:tcPr/>
                </a:tc>
              </a:tr>
              <a:tr h="463422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– první stupeň – 3. ročník</a:t>
                      </a:r>
                      <a:endParaRPr lang="cs-CZ" dirty="0"/>
                    </a:p>
                  </a:txBody>
                  <a:tcPr/>
                </a:tc>
              </a:tr>
              <a:tr h="463422">
                <a:tc>
                  <a:txBody>
                    <a:bodyPr/>
                    <a:lstStyle/>
                    <a:p>
                      <a:r>
                        <a:rPr lang="cs-CZ" dirty="0" smtClean="0"/>
                        <a:t>Období vytváření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leden – duben 2013</a:t>
                      </a:r>
                      <a:endParaRPr lang="cs-CZ" dirty="0"/>
                    </a:p>
                  </a:txBody>
                  <a:tcPr/>
                </a:tc>
              </a:tr>
              <a:tr h="463422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 PRŮHONICE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u="sng" dirty="0" smtClean="0"/>
              <a:t>Podstatná jména užijte ve větách.</a:t>
            </a:r>
            <a:br>
              <a:rPr lang="cs-CZ" b="1" u="sng" dirty="0" smtClean="0"/>
            </a:br>
            <a:r>
              <a:rPr lang="cs-CZ" b="1" u="sng" dirty="0" smtClean="0"/>
              <a:t>Určete v kterém jsou pádě: 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/>
              <a:t>z</a:t>
            </a:r>
            <a:r>
              <a:rPr lang="cs-CZ" dirty="0" smtClean="0"/>
              <a:t>a školou - ____________________________</a:t>
            </a:r>
          </a:p>
          <a:p>
            <a:pPr>
              <a:lnSpc>
                <a:spcPct val="200000"/>
              </a:lnSpc>
            </a:pPr>
            <a:r>
              <a:rPr lang="cs-CZ" dirty="0"/>
              <a:t>n</a:t>
            </a:r>
            <a:r>
              <a:rPr lang="cs-CZ" dirty="0" smtClean="0"/>
              <a:t>a pláži - 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/>
              <a:t>m</a:t>
            </a:r>
            <a:r>
              <a:rPr lang="cs-CZ" dirty="0" smtClean="0"/>
              <a:t>ezi kamarády - _______________________</a:t>
            </a:r>
          </a:p>
          <a:p>
            <a:pPr>
              <a:lnSpc>
                <a:spcPct val="200000"/>
              </a:lnSpc>
            </a:pPr>
            <a:r>
              <a:rPr lang="cs-CZ" dirty="0"/>
              <a:t>n</a:t>
            </a:r>
            <a:r>
              <a:rPr lang="cs-CZ" dirty="0" smtClean="0"/>
              <a:t>a pláž - 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Převeďte podstatná jména do množného čísla: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dirty="0"/>
              <a:t>z</a:t>
            </a:r>
            <a:r>
              <a:rPr lang="cs-CZ" dirty="0" smtClean="0"/>
              <a:t>ávodník - ____________________________</a:t>
            </a:r>
          </a:p>
          <a:p>
            <a:pPr>
              <a:lnSpc>
                <a:spcPct val="200000"/>
              </a:lnSpc>
            </a:pPr>
            <a:r>
              <a:rPr lang="cs-CZ" dirty="0"/>
              <a:t>k</a:t>
            </a:r>
            <a:r>
              <a:rPr lang="cs-CZ" dirty="0" smtClean="0"/>
              <a:t>očička - 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/>
              <a:t>k</a:t>
            </a:r>
            <a:r>
              <a:rPr lang="cs-CZ" dirty="0" smtClean="0"/>
              <a:t>olo - ________________________________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/>
              <a:t>k</a:t>
            </a:r>
            <a:r>
              <a:rPr lang="cs-CZ" dirty="0" smtClean="0"/>
              <a:t>ošile - 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Dejte slova do správného tvaru a určete pád, číslo, rod: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/>
              <a:t>v</a:t>
            </a:r>
            <a:r>
              <a:rPr lang="cs-CZ" dirty="0" smtClean="0"/>
              <a:t> (krabice) - 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_____________________________________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/>
              <a:t>p</a:t>
            </a:r>
            <a:r>
              <a:rPr lang="cs-CZ" dirty="0" smtClean="0"/>
              <a:t>řed (zásuvky) - 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_____________________________________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>
              <a:lnSpc>
                <a:spcPct val="250000"/>
              </a:lnSpc>
            </a:pPr>
            <a:r>
              <a:rPr lang="cs-CZ" dirty="0" smtClean="0"/>
              <a:t>Bez (okna) - ___________________________</a:t>
            </a:r>
          </a:p>
          <a:p>
            <a:pPr>
              <a:lnSpc>
                <a:spcPct val="250000"/>
              </a:lnSpc>
            </a:pPr>
            <a:r>
              <a:rPr lang="cs-CZ" dirty="0" smtClean="0"/>
              <a:t>_____________________________________</a:t>
            </a:r>
          </a:p>
          <a:p>
            <a:pPr>
              <a:lnSpc>
                <a:spcPct val="250000"/>
              </a:lnSpc>
            </a:pPr>
            <a:r>
              <a:rPr lang="cs-CZ" dirty="0" smtClean="0"/>
              <a:t>Z (tráva) - _____________________________</a:t>
            </a:r>
          </a:p>
          <a:p>
            <a:pPr>
              <a:lnSpc>
                <a:spcPct val="250000"/>
              </a:lnSpc>
            </a:pPr>
            <a:r>
              <a:rPr lang="cs-CZ" dirty="0" smtClean="0"/>
              <a:t>_____________________________________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Podtrhněte podstatná jména a řekněte jejich pád, číslo, rod: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Kočička by nejraději bydlela v domě s velikou střechou. O chvíli dřív před skupinou dětí vyjdou dva pomocníci. Po cestě sbírají houby a šišky. Smrkovou větvičku zasunou za kůru borovice.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: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u="sng" dirty="0" smtClean="0"/>
              <a:t>Podstatná jména užijte ve větách.</a:t>
            </a:r>
            <a:br>
              <a:rPr lang="cs-CZ" b="1" u="sng" dirty="0" smtClean="0"/>
            </a:br>
            <a:r>
              <a:rPr lang="cs-CZ" b="1" u="sng" dirty="0" smtClean="0"/>
              <a:t>Určete v kterém jsou pádě: 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/>
              <a:t>z</a:t>
            </a:r>
            <a:r>
              <a:rPr lang="cs-CZ" dirty="0" smtClean="0"/>
              <a:t>a školou – 7.p.</a:t>
            </a:r>
          </a:p>
          <a:p>
            <a:pPr>
              <a:lnSpc>
                <a:spcPct val="200000"/>
              </a:lnSpc>
            </a:pPr>
            <a:r>
              <a:rPr lang="cs-CZ" dirty="0"/>
              <a:t>n</a:t>
            </a:r>
            <a:r>
              <a:rPr lang="cs-CZ" dirty="0" smtClean="0"/>
              <a:t>a pláži – 6.p.</a:t>
            </a:r>
          </a:p>
          <a:p>
            <a:pPr>
              <a:lnSpc>
                <a:spcPct val="200000"/>
              </a:lnSpc>
            </a:pPr>
            <a:r>
              <a:rPr lang="cs-CZ" dirty="0"/>
              <a:t>m</a:t>
            </a:r>
            <a:r>
              <a:rPr lang="cs-CZ" dirty="0" smtClean="0"/>
              <a:t>ezi kamarády – 7.p.</a:t>
            </a:r>
          </a:p>
          <a:p>
            <a:pPr>
              <a:lnSpc>
                <a:spcPct val="200000"/>
              </a:lnSpc>
            </a:pPr>
            <a:r>
              <a:rPr lang="cs-CZ" dirty="0"/>
              <a:t>n</a:t>
            </a:r>
            <a:r>
              <a:rPr lang="cs-CZ" dirty="0" smtClean="0"/>
              <a:t>a pláž – 4.p.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Převeďte podstatná jména do množného čísla: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dirty="0"/>
              <a:t>z</a:t>
            </a:r>
            <a:r>
              <a:rPr lang="cs-CZ" dirty="0" smtClean="0"/>
              <a:t>ávodník - </a:t>
            </a:r>
            <a:r>
              <a:rPr lang="cs-CZ" b="1" u="sng" dirty="0" smtClean="0"/>
              <a:t>závodníci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/>
              <a:t>k</a:t>
            </a:r>
            <a:r>
              <a:rPr lang="cs-CZ" dirty="0" smtClean="0"/>
              <a:t>očička - </a:t>
            </a:r>
            <a:r>
              <a:rPr lang="cs-CZ" b="1" u="sng" dirty="0" smtClean="0"/>
              <a:t>kočičky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kolo - </a:t>
            </a:r>
            <a:r>
              <a:rPr lang="cs-CZ" b="1" u="sng" dirty="0" smtClean="0"/>
              <a:t>kola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košile - </a:t>
            </a:r>
            <a:r>
              <a:rPr lang="cs-CZ" b="1" u="sng" dirty="0" err="1" smtClean="0"/>
              <a:t>košile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Dejte slova do správného tvaru a určete pád, číslo, rod: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/>
              <a:t>v</a:t>
            </a:r>
            <a:r>
              <a:rPr lang="cs-CZ" dirty="0" smtClean="0"/>
              <a:t> (krabice) – </a:t>
            </a:r>
            <a:r>
              <a:rPr lang="cs-CZ" b="1" u="sng" dirty="0" smtClean="0"/>
              <a:t>v krabici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b="1" u="sng" dirty="0" smtClean="0"/>
              <a:t>6.p., </a:t>
            </a:r>
            <a:r>
              <a:rPr lang="cs-CZ" b="1" u="sng" dirty="0" err="1" smtClean="0"/>
              <a:t>č.j</a:t>
            </a:r>
            <a:r>
              <a:rPr lang="cs-CZ" b="1" u="sng" dirty="0" smtClean="0"/>
              <a:t>., ženský r.</a:t>
            </a:r>
          </a:p>
          <a:p>
            <a:pPr>
              <a:lnSpc>
                <a:spcPct val="200000"/>
              </a:lnSpc>
            </a:pPr>
            <a:r>
              <a:rPr lang="cs-CZ" dirty="0"/>
              <a:t>p</a:t>
            </a:r>
            <a:r>
              <a:rPr lang="cs-CZ" dirty="0" smtClean="0"/>
              <a:t>řed (zásuvky) – </a:t>
            </a:r>
            <a:r>
              <a:rPr lang="cs-CZ" b="1" u="sng" dirty="0" smtClean="0"/>
              <a:t>před zásuvkami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b="1" u="sng" dirty="0" smtClean="0"/>
              <a:t>7.p., č. mn., ženský r.</a:t>
            </a:r>
            <a:endParaRPr lang="cs-CZ" b="1" u="sng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>
              <a:lnSpc>
                <a:spcPct val="250000"/>
              </a:lnSpc>
            </a:pPr>
            <a:r>
              <a:rPr lang="cs-CZ" dirty="0" smtClean="0"/>
              <a:t>Bez (okna) – </a:t>
            </a:r>
            <a:r>
              <a:rPr lang="cs-CZ" b="1" u="sng" dirty="0" smtClean="0"/>
              <a:t>bez oken</a:t>
            </a:r>
            <a:endParaRPr lang="cs-CZ" dirty="0" smtClean="0"/>
          </a:p>
          <a:p>
            <a:pPr>
              <a:lnSpc>
                <a:spcPct val="250000"/>
              </a:lnSpc>
            </a:pPr>
            <a:r>
              <a:rPr lang="cs-CZ" b="1" u="sng" dirty="0" smtClean="0"/>
              <a:t>2.p., č. mn., střední r.</a:t>
            </a:r>
          </a:p>
          <a:p>
            <a:pPr>
              <a:lnSpc>
                <a:spcPct val="250000"/>
              </a:lnSpc>
            </a:pPr>
            <a:r>
              <a:rPr lang="cs-CZ" dirty="0" smtClean="0"/>
              <a:t>Z (tráva) – </a:t>
            </a:r>
            <a:r>
              <a:rPr lang="cs-CZ" b="1" u="sng" dirty="0" smtClean="0"/>
              <a:t>z trávy</a:t>
            </a:r>
            <a:endParaRPr lang="cs-CZ" dirty="0" smtClean="0"/>
          </a:p>
          <a:p>
            <a:pPr>
              <a:lnSpc>
                <a:spcPct val="250000"/>
              </a:lnSpc>
            </a:pPr>
            <a:r>
              <a:rPr lang="cs-CZ" b="1" u="sng" dirty="0" smtClean="0"/>
              <a:t>2.p., č. </a:t>
            </a:r>
            <a:r>
              <a:rPr lang="cs-CZ" b="1" u="sng" dirty="0" err="1" smtClean="0"/>
              <a:t>j</a:t>
            </a:r>
            <a:r>
              <a:rPr lang="cs-CZ" b="1" u="sng" dirty="0" smtClean="0"/>
              <a:t>., ženský r.</a:t>
            </a:r>
            <a:endParaRPr lang="cs-CZ" b="1" u="sng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Podtrhněte podstatná jména a řekněte jejich pád, číslo, rod: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cs-CZ" u="sng" dirty="0" smtClean="0"/>
              <a:t>Kočička</a:t>
            </a:r>
            <a:r>
              <a:rPr lang="cs-CZ" dirty="0" smtClean="0"/>
              <a:t> by nejraději bydlela v </a:t>
            </a:r>
            <a:r>
              <a:rPr lang="cs-CZ" u="sng" dirty="0" smtClean="0"/>
              <a:t>domě</a:t>
            </a:r>
            <a:r>
              <a:rPr lang="cs-CZ" dirty="0" smtClean="0"/>
              <a:t> s velikou </a:t>
            </a:r>
            <a:r>
              <a:rPr lang="cs-CZ" u="sng" dirty="0" smtClean="0"/>
              <a:t>střechou</a:t>
            </a:r>
            <a:r>
              <a:rPr lang="cs-CZ" dirty="0" smtClean="0"/>
              <a:t>. O </a:t>
            </a:r>
            <a:r>
              <a:rPr lang="cs-CZ" u="sng" dirty="0" smtClean="0"/>
              <a:t>chvíli</a:t>
            </a:r>
            <a:r>
              <a:rPr lang="cs-CZ" dirty="0" smtClean="0"/>
              <a:t> dřív před </a:t>
            </a:r>
            <a:r>
              <a:rPr lang="cs-CZ" u="sng" dirty="0" smtClean="0"/>
              <a:t>skupinou dětí </a:t>
            </a:r>
            <a:r>
              <a:rPr lang="cs-CZ" dirty="0" smtClean="0"/>
              <a:t>vyjdou dva </a:t>
            </a:r>
            <a:r>
              <a:rPr lang="cs-CZ" u="sng" dirty="0" smtClean="0"/>
              <a:t>pomocníci</a:t>
            </a:r>
            <a:r>
              <a:rPr lang="cs-CZ" dirty="0" smtClean="0"/>
              <a:t>. Po </a:t>
            </a:r>
            <a:r>
              <a:rPr lang="cs-CZ" u="sng" dirty="0" smtClean="0"/>
              <a:t>cestě</a:t>
            </a:r>
            <a:r>
              <a:rPr lang="cs-CZ" dirty="0" smtClean="0"/>
              <a:t> sbírají </a:t>
            </a:r>
            <a:r>
              <a:rPr lang="cs-CZ" u="sng" dirty="0" smtClean="0"/>
              <a:t>houby</a:t>
            </a:r>
            <a:r>
              <a:rPr lang="cs-CZ" dirty="0" smtClean="0"/>
              <a:t> a </a:t>
            </a:r>
            <a:r>
              <a:rPr lang="cs-CZ" u="sng" dirty="0" smtClean="0"/>
              <a:t>šišky</a:t>
            </a:r>
            <a:r>
              <a:rPr lang="cs-CZ" dirty="0" smtClean="0"/>
              <a:t>. Smrkovou </a:t>
            </a:r>
            <a:r>
              <a:rPr lang="cs-CZ" u="sng" dirty="0" smtClean="0"/>
              <a:t>větvičku</a:t>
            </a:r>
            <a:r>
              <a:rPr lang="cs-CZ" dirty="0" smtClean="0"/>
              <a:t> zasunou za </a:t>
            </a:r>
            <a:r>
              <a:rPr lang="cs-CZ" u="sng" dirty="0" smtClean="0"/>
              <a:t>kůru borovice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sz="2400" dirty="0" smtClean="0"/>
              <a:t>kočička – 		1.p., č. </a:t>
            </a:r>
            <a:r>
              <a:rPr lang="cs-CZ" sz="2400" dirty="0" err="1" smtClean="0"/>
              <a:t>j</a:t>
            </a:r>
            <a:r>
              <a:rPr lang="cs-CZ" sz="2400" dirty="0" smtClean="0"/>
              <a:t>., ženský r.</a:t>
            </a:r>
          </a:p>
          <a:p>
            <a:r>
              <a:rPr lang="cs-CZ" sz="2400" dirty="0" smtClean="0"/>
              <a:t>domě –	 	6.p., č. </a:t>
            </a:r>
            <a:r>
              <a:rPr lang="cs-CZ" sz="2400" dirty="0" err="1" smtClean="0"/>
              <a:t>j</a:t>
            </a:r>
            <a:r>
              <a:rPr lang="cs-CZ" sz="2400" dirty="0" smtClean="0"/>
              <a:t>., mužský r.</a:t>
            </a:r>
          </a:p>
          <a:p>
            <a:r>
              <a:rPr lang="cs-CZ" sz="2400" dirty="0" smtClean="0"/>
              <a:t>střechou-		7.p., č. </a:t>
            </a:r>
            <a:r>
              <a:rPr lang="cs-CZ" sz="2400" dirty="0" err="1" smtClean="0"/>
              <a:t>j</a:t>
            </a:r>
            <a:r>
              <a:rPr lang="cs-CZ" sz="2400" dirty="0" smtClean="0"/>
              <a:t>., ženský r.</a:t>
            </a:r>
          </a:p>
          <a:p>
            <a:r>
              <a:rPr lang="cs-CZ" sz="2400" dirty="0" smtClean="0"/>
              <a:t>chvíli - 		4.p., č. </a:t>
            </a:r>
            <a:r>
              <a:rPr lang="cs-CZ" sz="2400" dirty="0" err="1" smtClean="0"/>
              <a:t>j</a:t>
            </a:r>
            <a:r>
              <a:rPr lang="cs-CZ" sz="2400" dirty="0" smtClean="0"/>
              <a:t>., ženský r.</a:t>
            </a:r>
          </a:p>
          <a:p>
            <a:r>
              <a:rPr lang="cs-CZ" sz="2400" dirty="0" smtClean="0"/>
              <a:t>skupinou -		7.p., č. </a:t>
            </a:r>
            <a:r>
              <a:rPr lang="cs-CZ" sz="2400" dirty="0" err="1" smtClean="0"/>
              <a:t>j</a:t>
            </a:r>
            <a:r>
              <a:rPr lang="cs-CZ" sz="2400" dirty="0" smtClean="0"/>
              <a:t>., ženský r.</a:t>
            </a:r>
          </a:p>
          <a:p>
            <a:r>
              <a:rPr lang="cs-CZ" sz="2400" dirty="0" smtClean="0"/>
              <a:t>dětí - 		2.p., č. mn., střední r.</a:t>
            </a:r>
          </a:p>
          <a:p>
            <a:r>
              <a:rPr lang="cs-CZ" sz="2400" dirty="0" smtClean="0"/>
              <a:t>pomocníci -		1.p., č. mn., mužský r.</a:t>
            </a:r>
          </a:p>
          <a:p>
            <a:r>
              <a:rPr lang="cs-CZ" sz="2400" dirty="0" smtClean="0"/>
              <a:t>cestě - 		6.p., č. </a:t>
            </a:r>
            <a:r>
              <a:rPr lang="cs-CZ" sz="2400" dirty="0" err="1" smtClean="0"/>
              <a:t>j</a:t>
            </a:r>
            <a:r>
              <a:rPr lang="cs-CZ" sz="2400" dirty="0" smtClean="0"/>
              <a:t>. ženský r.</a:t>
            </a:r>
          </a:p>
          <a:p>
            <a:r>
              <a:rPr lang="cs-CZ" sz="2400" dirty="0" smtClean="0"/>
              <a:t>houby, šišky - 	4.p., č. mn., ženský r.</a:t>
            </a:r>
          </a:p>
          <a:p>
            <a:r>
              <a:rPr lang="cs-CZ" sz="2400" dirty="0" smtClean="0"/>
              <a:t>větvičku - 		4.p., č. </a:t>
            </a:r>
            <a:r>
              <a:rPr lang="cs-CZ" sz="2400" dirty="0" err="1" smtClean="0"/>
              <a:t>j</a:t>
            </a:r>
            <a:r>
              <a:rPr lang="cs-CZ" sz="2400" dirty="0" smtClean="0"/>
              <a:t>., ženský r.</a:t>
            </a:r>
          </a:p>
          <a:p>
            <a:r>
              <a:rPr lang="cs-CZ" sz="2400" dirty="0" smtClean="0"/>
              <a:t>kůru - 		4.p., č. </a:t>
            </a:r>
            <a:r>
              <a:rPr lang="cs-CZ" sz="2400" dirty="0" err="1" smtClean="0"/>
              <a:t>j</a:t>
            </a:r>
            <a:r>
              <a:rPr lang="cs-CZ" sz="2400" dirty="0" smtClean="0"/>
              <a:t>., ženský r.</a:t>
            </a:r>
          </a:p>
          <a:p>
            <a:r>
              <a:rPr lang="cs-CZ" sz="2400" dirty="0" smtClean="0"/>
              <a:t>borovice - 		2.p., č. </a:t>
            </a:r>
            <a:r>
              <a:rPr lang="cs-CZ" sz="2400" dirty="0" err="1" smtClean="0"/>
              <a:t>j</a:t>
            </a:r>
            <a:r>
              <a:rPr lang="cs-CZ" sz="2400" dirty="0" smtClean="0"/>
              <a:t>., ženský r.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374</Words>
  <Application>Microsoft Office PowerPoint</Application>
  <PresentationFormat>Předvádění na obrazovce (4:3)</PresentationFormat>
  <Paragraphs>73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Podstatná jména užijte ve větách. Určete v kterém jsou pádě: </vt:lpstr>
      <vt:lpstr>Převeďte podstatná jména do množného čísla:</vt:lpstr>
      <vt:lpstr>Dejte slova do správného tvaru a určete pád, číslo, rod:</vt:lpstr>
      <vt:lpstr>Snímek 5</vt:lpstr>
      <vt:lpstr>Podtrhněte podstatná jména a řekněte jejich pád, číslo, rod:</vt:lpstr>
      <vt:lpstr>Řešení :</vt:lpstr>
      <vt:lpstr>Podstatná jména užijte ve větách. Určete v kterém jsou pádě: </vt:lpstr>
      <vt:lpstr>Převeďte podstatná jména do množného čísla:</vt:lpstr>
      <vt:lpstr>Dejte slova do správného tvaru a určete pád, číslo, rod:</vt:lpstr>
      <vt:lpstr>Snímek 11</vt:lpstr>
      <vt:lpstr>Podtrhněte podstatná jména a řekněte jejich pád, číslo, rod: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 Venglářová</dc:creator>
  <cp:lastModifiedBy>Ivana Venglářová</cp:lastModifiedBy>
  <cp:revision>13</cp:revision>
  <dcterms:created xsi:type="dcterms:W3CDTF">2013-04-06T13:20:42Z</dcterms:created>
  <dcterms:modified xsi:type="dcterms:W3CDTF">2013-04-13T16:57:51Z</dcterms:modified>
</cp:coreProperties>
</file>