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7" r:id="rId2"/>
    <p:sldId id="258" r:id="rId3"/>
    <p:sldId id="259" r:id="rId4"/>
    <p:sldId id="261" r:id="rId5"/>
    <p:sldId id="262" r:id="rId6"/>
    <p:sldId id="263" r:id="rId7"/>
    <p:sldId id="264" r:id="rId8"/>
    <p:sldId id="266" r:id="rId9"/>
    <p:sldId id="265" r:id="rId10"/>
    <p:sldId id="268" r:id="rId11"/>
    <p:sldId id="269" r:id="rId12"/>
    <p:sldId id="270" r:id="rId13"/>
    <p:sldId id="260" r:id="rId14"/>
    <p:sldId id="267" r:id="rId1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lowchart: Document 6"/>
          <p:cNvSpPr/>
          <p:nvPr/>
        </p:nvSpPr>
        <p:spPr>
          <a:xfrm rot="10800000">
            <a:off x="1" y="1520731"/>
            <a:ext cx="9144000" cy="3435579"/>
          </a:xfrm>
          <a:custGeom>
            <a:avLst/>
            <a:gdLst>
              <a:gd name="connsiteX0" fmla="*/ 0 w 21600"/>
              <a:gd name="connsiteY0" fmla="*/ 0 h 18805"/>
              <a:gd name="connsiteX1" fmla="*/ 21600 w 21600"/>
              <a:gd name="connsiteY1" fmla="*/ 0 h 18805"/>
              <a:gd name="connsiteX2" fmla="*/ 21600 w 21600"/>
              <a:gd name="connsiteY2" fmla="*/ 17322 h 18805"/>
              <a:gd name="connsiteX3" fmla="*/ 0 w 21600"/>
              <a:gd name="connsiteY3" fmla="*/ 18805 h 18805"/>
              <a:gd name="connsiteX4" fmla="*/ 0 w 21600"/>
              <a:gd name="connsiteY4" fmla="*/ 0 h 18805"/>
              <a:gd name="connsiteX0" fmla="*/ 0 w 21600"/>
              <a:gd name="connsiteY0" fmla="*/ 0 h 18805"/>
              <a:gd name="connsiteX1" fmla="*/ 21600 w 21600"/>
              <a:gd name="connsiteY1" fmla="*/ 0 h 18805"/>
              <a:gd name="connsiteX2" fmla="*/ 21600 w 21600"/>
              <a:gd name="connsiteY2" fmla="*/ 17322 h 18805"/>
              <a:gd name="connsiteX3" fmla="*/ 0 w 21600"/>
              <a:gd name="connsiteY3" fmla="*/ 18805 h 18805"/>
              <a:gd name="connsiteX4" fmla="*/ 0 w 21600"/>
              <a:gd name="connsiteY4" fmla="*/ 0 h 18805"/>
              <a:gd name="connsiteX0" fmla="*/ 0 w 21600"/>
              <a:gd name="connsiteY0" fmla="*/ 0 h 18916"/>
              <a:gd name="connsiteX1" fmla="*/ 21600 w 21600"/>
              <a:gd name="connsiteY1" fmla="*/ 0 h 18916"/>
              <a:gd name="connsiteX2" fmla="*/ 21600 w 21600"/>
              <a:gd name="connsiteY2" fmla="*/ 17322 h 18916"/>
              <a:gd name="connsiteX3" fmla="*/ 0 w 21600"/>
              <a:gd name="connsiteY3" fmla="*/ 18916 h 18916"/>
              <a:gd name="connsiteX4" fmla="*/ 0 w 21600"/>
              <a:gd name="connsiteY4" fmla="*/ 0 h 18916"/>
              <a:gd name="connsiteX0" fmla="*/ 0 w 21600"/>
              <a:gd name="connsiteY0" fmla="*/ 0 h 18916"/>
              <a:gd name="connsiteX1" fmla="*/ 21600 w 21600"/>
              <a:gd name="connsiteY1" fmla="*/ 0 h 18916"/>
              <a:gd name="connsiteX2" fmla="*/ 21600 w 21600"/>
              <a:gd name="connsiteY2" fmla="*/ 17322 h 18916"/>
              <a:gd name="connsiteX3" fmla="*/ 0 w 21600"/>
              <a:gd name="connsiteY3" fmla="*/ 18916 h 18916"/>
              <a:gd name="connsiteX4" fmla="*/ 0 w 21600"/>
              <a:gd name="connsiteY4" fmla="*/ 0 h 18916"/>
              <a:gd name="connsiteX0" fmla="*/ 0 w 21600"/>
              <a:gd name="connsiteY0" fmla="*/ 0 h 18916"/>
              <a:gd name="connsiteX1" fmla="*/ 21600 w 21600"/>
              <a:gd name="connsiteY1" fmla="*/ 0 h 18916"/>
              <a:gd name="connsiteX2" fmla="*/ 21600 w 21600"/>
              <a:gd name="connsiteY2" fmla="*/ 17322 h 18916"/>
              <a:gd name="connsiteX3" fmla="*/ 0 w 21600"/>
              <a:gd name="connsiteY3" fmla="*/ 18916 h 18916"/>
              <a:gd name="connsiteX4" fmla="*/ 0 w 21600"/>
              <a:gd name="connsiteY4" fmla="*/ 0 h 18916"/>
              <a:gd name="connsiteX0" fmla="*/ 0 w 21600"/>
              <a:gd name="connsiteY0" fmla="*/ 0 h 19355"/>
              <a:gd name="connsiteX1" fmla="*/ 21600 w 21600"/>
              <a:gd name="connsiteY1" fmla="*/ 0 h 19355"/>
              <a:gd name="connsiteX2" fmla="*/ 21600 w 21600"/>
              <a:gd name="connsiteY2" fmla="*/ 17322 h 19355"/>
              <a:gd name="connsiteX3" fmla="*/ 0 w 21600"/>
              <a:gd name="connsiteY3" fmla="*/ 19355 h 19355"/>
              <a:gd name="connsiteX4" fmla="*/ 0 w 21600"/>
              <a:gd name="connsiteY4" fmla="*/ 0 h 19355"/>
              <a:gd name="connsiteX0" fmla="*/ 0 w 21600"/>
              <a:gd name="connsiteY0" fmla="*/ 0 h 19355"/>
              <a:gd name="connsiteX1" fmla="*/ 21600 w 21600"/>
              <a:gd name="connsiteY1" fmla="*/ 0 h 19355"/>
              <a:gd name="connsiteX2" fmla="*/ 21600 w 21600"/>
              <a:gd name="connsiteY2" fmla="*/ 17322 h 19355"/>
              <a:gd name="connsiteX3" fmla="*/ 0 w 21600"/>
              <a:gd name="connsiteY3" fmla="*/ 19355 h 19355"/>
              <a:gd name="connsiteX4" fmla="*/ 0 w 21600"/>
              <a:gd name="connsiteY4" fmla="*/ 0 h 19355"/>
              <a:gd name="connsiteX0" fmla="*/ 0 w 21600"/>
              <a:gd name="connsiteY0" fmla="*/ 0 h 19794"/>
              <a:gd name="connsiteX1" fmla="*/ 21600 w 21600"/>
              <a:gd name="connsiteY1" fmla="*/ 0 h 19794"/>
              <a:gd name="connsiteX2" fmla="*/ 21600 w 21600"/>
              <a:gd name="connsiteY2" fmla="*/ 17322 h 19794"/>
              <a:gd name="connsiteX3" fmla="*/ 0 w 21600"/>
              <a:gd name="connsiteY3" fmla="*/ 19794 h 19794"/>
              <a:gd name="connsiteX4" fmla="*/ 0 w 21600"/>
              <a:gd name="connsiteY4" fmla="*/ 0 h 19794"/>
              <a:gd name="connsiteX0" fmla="*/ 0 w 21600"/>
              <a:gd name="connsiteY0" fmla="*/ 0 h 19794"/>
              <a:gd name="connsiteX1" fmla="*/ 21600 w 21600"/>
              <a:gd name="connsiteY1" fmla="*/ 0 h 19794"/>
              <a:gd name="connsiteX2" fmla="*/ 21600 w 21600"/>
              <a:gd name="connsiteY2" fmla="*/ 17322 h 19794"/>
              <a:gd name="connsiteX3" fmla="*/ 0 w 21600"/>
              <a:gd name="connsiteY3" fmla="*/ 19794 h 19794"/>
              <a:gd name="connsiteX4" fmla="*/ 0 w 21600"/>
              <a:gd name="connsiteY4" fmla="*/ 0 h 1979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1600" h="19794">
                <a:moveTo>
                  <a:pt x="0" y="0"/>
                </a:moveTo>
                <a:lnTo>
                  <a:pt x="21600" y="0"/>
                </a:lnTo>
                <a:lnTo>
                  <a:pt x="21600" y="17322"/>
                </a:lnTo>
                <a:cubicBezTo>
                  <a:pt x="10800" y="17322"/>
                  <a:pt x="7466" y="25350"/>
                  <a:pt x="0" y="19794"/>
                </a:cubicBezTo>
                <a:lnTo>
                  <a:pt x="0" y="0"/>
                </a:lnTo>
                <a:close/>
              </a:path>
            </a:pathLst>
          </a:custGeom>
          <a:gradFill>
            <a:gsLst>
              <a:gs pos="100000">
                <a:schemeClr val="bg2">
                  <a:tint val="28000"/>
                  <a:satMod val="2000000"/>
                  <a:alpha val="30000"/>
                </a:schemeClr>
              </a:gs>
              <a:gs pos="35000">
                <a:schemeClr val="bg2">
                  <a:shade val="100000"/>
                  <a:satMod val="600000"/>
                  <a:alpha val="0"/>
                </a:schemeClr>
              </a:gs>
            </a:gsLst>
            <a:lin ang="5400000" scaled="1"/>
          </a:gradFill>
          <a:ln w="317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/>
          </a:p>
        </p:txBody>
      </p:sp>
      <p:sp>
        <p:nvSpPr>
          <p:cNvPr id="9" name="Title 8"/>
          <p:cNvSpPr>
            <a:spLocks noGrp="1"/>
          </p:cNvSpPr>
          <p:nvPr>
            <p:ph type="ctrTitle"/>
          </p:nvPr>
        </p:nvSpPr>
        <p:spPr>
          <a:xfrm>
            <a:off x="502920" y="2775745"/>
            <a:ext cx="8229600" cy="2167128"/>
          </a:xfrm>
        </p:spPr>
        <p:txBody>
          <a:bodyPr tIns="0" bIns="0" anchor="t"/>
          <a:lstStyle>
            <a:lvl1pPr>
              <a:defRPr sz="5000" cap="all" baseline="0">
                <a:effectLst>
                  <a:outerShdw blurRad="30000" dist="30000" dir="2700000" algn="tl" rotWithShape="0">
                    <a:schemeClr val="bg2">
                      <a:shade val="45000"/>
                      <a:satMod val="150000"/>
                      <a:alpha val="90000"/>
                    </a:schemeClr>
                  </a:outerShdw>
                  <a:reflection blurRad="12000" stA="25000" endPos="49000" dist="5000" dir="5400000" sy="-100000" algn="bl" rotWithShape="0"/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17" name="Subtitle 16"/>
          <p:cNvSpPr>
            <a:spLocks noGrp="1"/>
          </p:cNvSpPr>
          <p:nvPr>
            <p:ph type="subTitle" idx="1"/>
          </p:nvPr>
        </p:nvSpPr>
        <p:spPr>
          <a:xfrm>
            <a:off x="500064" y="1559720"/>
            <a:ext cx="5105400" cy="1219200"/>
          </a:xfrm>
        </p:spPr>
        <p:txBody>
          <a:bodyPr lIns="0" tIns="0" rIns="0" bIns="0" anchor="b"/>
          <a:lstStyle>
            <a:lvl1pPr marL="0" indent="0" algn="l">
              <a:buNone/>
              <a:defRPr sz="1900"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30" name="Date Placeholder 2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793527-9EEC-4406-80C5-D4B9A54A54FF}" type="datetimeFigureOut">
              <a:rPr lang="cs-CZ" smtClean="0"/>
              <a:t>16.9.2012</a:t>
            </a:fld>
            <a:endParaRPr lang="cs-CZ"/>
          </a:p>
        </p:txBody>
      </p:sp>
      <p:sp>
        <p:nvSpPr>
          <p:cNvPr id="19" name="Footer Placeholder 1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7" name="Slide Number Placeholder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54ADA42-13C4-4AE9-81A5-A038B118A54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793527-9EEC-4406-80C5-D4B9A54A54FF}" type="datetimeFigureOut">
              <a:rPr lang="cs-CZ" smtClean="0"/>
              <a:t>16.9.2012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54ADA42-13C4-4AE9-81A5-A038B118A54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76" y="990600"/>
            <a:ext cx="7772400" cy="1362456"/>
          </a:xfrm>
        </p:spPr>
        <p:txBody>
          <a:bodyPr>
            <a:noAutofit/>
          </a:bodyPr>
          <a:lstStyle>
            <a:lvl1pPr algn="l">
              <a:buNone/>
              <a:defRPr sz="4800" b="1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352677"/>
            <a:ext cx="7772400" cy="1509712"/>
          </a:xfrm>
        </p:spPr>
        <p:txBody>
          <a:bodyPr anchor="t"/>
          <a:lstStyle>
            <a:lvl1pPr>
              <a:buNone/>
              <a:defRPr sz="20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793527-9EEC-4406-80C5-D4B9A54A54FF}" type="datetimeFigureOut">
              <a:rPr lang="cs-CZ" smtClean="0"/>
              <a:t>16.9.2012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54ADA42-13C4-4AE9-81A5-A038B118A54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914400"/>
            <a:ext cx="8229600" cy="1143000"/>
          </a:xfrm>
        </p:spPr>
        <p:txBody>
          <a:bodyPr tIns="9144" bIns="9144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2199800"/>
            <a:ext cx="4038600" cy="416052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2199800"/>
            <a:ext cx="4038600" cy="416052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793527-9EEC-4406-80C5-D4B9A54A54FF}" type="datetimeFigureOut">
              <a:rPr lang="cs-CZ" smtClean="0"/>
              <a:t>16.9.2012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54ADA42-13C4-4AE9-81A5-A038B118A54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914400"/>
            <a:ext cx="8229600" cy="1143000"/>
          </a:xfrm>
        </p:spPr>
        <p:txBody>
          <a:bodyPr tIns="9144" bIns="9144" anchor="b"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2112168"/>
            <a:ext cx="4040188" cy="502920"/>
          </a:xfrm>
        </p:spPr>
        <p:txBody>
          <a:bodyPr anchor="b">
            <a:noAutofit/>
          </a:bodyPr>
          <a:lstStyle>
            <a:lvl1pPr>
              <a:buNone/>
              <a:defRPr sz="2200" b="1">
                <a:effectLst>
                  <a:outerShdw blurRad="38000" dist="38000" dir="2700000" algn="tl" rotWithShape="0">
                    <a:schemeClr val="bg2">
                      <a:shade val="45000"/>
                      <a:satMod val="150000"/>
                      <a:alpha val="90000"/>
                    </a:schemeClr>
                  </a:outerShdw>
                </a:effectLst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4645025" y="2112168"/>
            <a:ext cx="4041775" cy="502920"/>
          </a:xfrm>
        </p:spPr>
        <p:txBody>
          <a:bodyPr anchor="b">
            <a:noAutofit/>
          </a:bodyPr>
          <a:lstStyle>
            <a:lvl1pPr>
              <a:buNone/>
              <a:defRPr sz="2200" b="1">
                <a:effectLst>
                  <a:outerShdw blurRad="30000" dist="30000" dir="2700000" algn="tl" rotWithShape="0">
                    <a:schemeClr val="bg2">
                      <a:shade val="45000"/>
                      <a:satMod val="150000"/>
                      <a:alpha val="90000"/>
                    </a:schemeClr>
                  </a:outerShdw>
                </a:effectLst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2"/>
          </p:nvPr>
        </p:nvSpPr>
        <p:spPr>
          <a:xfrm>
            <a:off x="457200" y="2667000"/>
            <a:ext cx="4040188" cy="3657600"/>
          </a:xfrm>
        </p:spPr>
        <p:txBody>
          <a:bodyPr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667000"/>
            <a:ext cx="4041775" cy="3657600"/>
          </a:xfrm>
        </p:spPr>
        <p:txBody>
          <a:bodyPr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793527-9EEC-4406-80C5-D4B9A54A54FF}" type="datetimeFigureOut">
              <a:rPr lang="cs-CZ" smtClean="0"/>
              <a:t>16.9.2012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54ADA42-13C4-4AE9-81A5-A038B118A54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914400"/>
            <a:ext cx="8229600" cy="1143000"/>
          </a:xfrm>
          <a:effectLst/>
        </p:spPr>
        <p:txBody>
          <a:bodyPr tIns="9144" bIns="9144" anchor="b"/>
          <a:lstStyle>
            <a:lvl1pPr>
              <a:defRPr sz="4800" cap="none" baseline="0">
                <a:effectLst>
                  <a:outerShdw blurRad="30000" dist="30000" dir="2700000" algn="tl" rotWithShape="0">
                    <a:schemeClr val="bg2">
                      <a:shade val="45000"/>
                      <a:satMod val="150000"/>
                      <a:alpha val="90000"/>
                    </a:schemeClr>
                  </a:outerShd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793527-9EEC-4406-80C5-D4B9A54A54FF}" type="datetimeFigureOut">
              <a:rPr lang="cs-CZ" smtClean="0"/>
              <a:t>16.9.2012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54ADA42-13C4-4AE9-81A5-A038B118A54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793527-9EEC-4406-80C5-D4B9A54A54FF}" type="datetimeFigureOut">
              <a:rPr lang="cs-CZ" smtClean="0"/>
              <a:t>16.9.2012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54ADA42-13C4-4AE9-81A5-A038B118A54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1440"/>
            <a:ext cx="8229600" cy="914400"/>
          </a:xfrm>
        </p:spPr>
        <p:txBody>
          <a:bodyPr tIns="0" bIns="0" anchor="b"/>
          <a:lstStyle>
            <a:lvl1pPr algn="l">
              <a:buNone/>
              <a:defRPr sz="5000" b="1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457200" y="1133856"/>
            <a:ext cx="2590800" cy="5181600"/>
          </a:xfrm>
        </p:spPr>
        <p:txBody>
          <a:bodyPr lIns="45720" tIns="45720" rIns="0"/>
          <a:lstStyle>
            <a:lvl1pPr marL="0" indent="0">
              <a:spcBef>
                <a:spcPts val="300"/>
              </a:spcBef>
              <a:buNone/>
              <a:defRPr sz="18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3429000" y="1133472"/>
            <a:ext cx="5257800" cy="5191128"/>
          </a:xfrm>
        </p:spPr>
        <p:txBody>
          <a:bodyPr/>
          <a:lstStyle>
            <a:lvl1pPr algn="l">
              <a:defRPr sz="3000"/>
            </a:lvl1pPr>
            <a:lvl2pPr algn="l">
              <a:defRPr sz="2800"/>
            </a:lvl2pPr>
            <a:lvl3pPr algn="l">
              <a:defRPr sz="2400"/>
            </a:lvl3pPr>
            <a:lvl4pPr algn="l">
              <a:defRPr sz="2000"/>
            </a:lvl4pPr>
            <a:lvl5pPr algn="l">
              <a:defRPr sz="20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793527-9EEC-4406-80C5-D4B9A54A54FF}" type="datetimeFigureOut">
              <a:rPr lang="cs-CZ" smtClean="0"/>
              <a:t>16.9.2012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54ADA42-13C4-4AE9-81A5-A038B118A54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76240" y="1981200"/>
            <a:ext cx="3429000" cy="522288"/>
          </a:xfrm>
        </p:spPr>
        <p:txBody>
          <a:bodyPr tIns="0" bIns="0" anchor="b"/>
          <a:lstStyle>
            <a:lvl1pPr algn="r">
              <a:buNone/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093368" y="1066800"/>
            <a:ext cx="4572000" cy="4572000"/>
          </a:xfrm>
          <a:solidFill>
            <a:schemeClr val="bg2">
              <a:shade val="75000"/>
            </a:schemeClr>
          </a:solidFill>
          <a:ln w="60325">
            <a:solidFill>
              <a:srgbClr val="FFFFFF"/>
            </a:solidFill>
            <a:miter lim="800000"/>
          </a:ln>
          <a:effectLst>
            <a:outerShdw blurRad="36195" dist="10000" dir="5400000" algn="tl" rotWithShape="0">
              <a:srgbClr val="000000">
                <a:alpha val="75000"/>
              </a:srgbClr>
            </a:outerShdw>
            <a:reflection stA="21000" endA="500" endPos="10000" dist="20000" dir="5400000" sy="-100000" algn="bl" rotWithShape="0"/>
          </a:effectLst>
        </p:spPr>
        <p:txBody>
          <a:bodyPr/>
          <a:lstStyle>
            <a:lvl1pPr>
              <a:buNone/>
              <a:defRPr sz="3200"/>
            </a:lvl1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376240" y="2543176"/>
            <a:ext cx="3429000" cy="914400"/>
          </a:xfrm>
        </p:spPr>
        <p:txBody>
          <a:bodyPr lIns="0" tIns="0" rIns="0" bIns="0" anchor="t"/>
          <a:lstStyle>
            <a:lvl1pPr indent="0" algn="r">
              <a:spcBef>
                <a:spcPts val="300"/>
              </a:spcBef>
              <a:buFontTx/>
              <a:buNone/>
              <a:defRPr sz="1400" baseline="0"/>
            </a:lvl1pPr>
            <a:lvl2pPr>
              <a:buFontTx/>
              <a:buNone/>
              <a:defRPr sz="1200"/>
            </a:lvl2pPr>
            <a:lvl3pPr>
              <a:buFontTx/>
              <a:buNone/>
              <a:defRPr sz="1000"/>
            </a:lvl3pPr>
            <a:lvl4pPr>
              <a:buFontTx/>
              <a:buNone/>
              <a:defRPr sz="900"/>
            </a:lvl4pPr>
            <a:lvl5pPr>
              <a:buFontTx/>
              <a:buNone/>
              <a:defRPr sz="9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793527-9EEC-4406-80C5-D4B9A54A54FF}" type="datetimeFigureOut">
              <a:rPr lang="cs-CZ" smtClean="0"/>
              <a:t>16.9.2012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8153400" y="6356350"/>
            <a:ext cx="533400" cy="365125"/>
          </a:xfrm>
        </p:spPr>
        <p:txBody>
          <a:bodyPr/>
          <a:lstStyle/>
          <a:p>
            <a:fld id="{954ADA42-13C4-4AE9-81A5-A038B118A54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793527-9EEC-4406-80C5-D4B9A54A54FF}" type="datetimeFigureOut">
              <a:rPr lang="cs-CZ" smtClean="0"/>
              <a:t>16.9.2012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54ADA42-13C4-4AE9-81A5-A038B118A54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793527-9EEC-4406-80C5-D4B9A54A54FF}" type="datetimeFigureOut">
              <a:rPr lang="cs-CZ" smtClean="0"/>
              <a:t>16.9.2012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54ADA42-13C4-4AE9-81A5-A038B118A54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lowchart: Document 6"/>
          <p:cNvSpPr/>
          <p:nvPr/>
        </p:nvSpPr>
        <p:spPr>
          <a:xfrm rot="10800000">
            <a:off x="1" y="1142899"/>
            <a:ext cx="9144000" cy="5562705"/>
          </a:xfrm>
          <a:custGeom>
            <a:avLst/>
            <a:gdLst>
              <a:gd name="connsiteX0" fmla="*/ 0 w 21600"/>
              <a:gd name="connsiteY0" fmla="*/ 0 h 19378"/>
              <a:gd name="connsiteX1" fmla="*/ 21600 w 21600"/>
              <a:gd name="connsiteY1" fmla="*/ 0 h 19378"/>
              <a:gd name="connsiteX2" fmla="*/ 21600 w 21600"/>
              <a:gd name="connsiteY2" fmla="*/ 17322 h 19378"/>
              <a:gd name="connsiteX3" fmla="*/ 0 w 21600"/>
              <a:gd name="connsiteY3" fmla="*/ 19378 h 19378"/>
              <a:gd name="connsiteX4" fmla="*/ 0 w 21600"/>
              <a:gd name="connsiteY4" fmla="*/ 0 h 19378"/>
              <a:gd name="connsiteX0" fmla="*/ 0 w 21600"/>
              <a:gd name="connsiteY0" fmla="*/ 0 h 19378"/>
              <a:gd name="connsiteX1" fmla="*/ 21600 w 21600"/>
              <a:gd name="connsiteY1" fmla="*/ 0 h 19378"/>
              <a:gd name="connsiteX2" fmla="*/ 21600 w 21600"/>
              <a:gd name="connsiteY2" fmla="*/ 17322 h 19378"/>
              <a:gd name="connsiteX3" fmla="*/ 0 w 21600"/>
              <a:gd name="connsiteY3" fmla="*/ 19378 h 19378"/>
              <a:gd name="connsiteX4" fmla="*/ 0 w 21600"/>
              <a:gd name="connsiteY4" fmla="*/ 0 h 19378"/>
              <a:gd name="connsiteX0" fmla="*/ 0 w 21600"/>
              <a:gd name="connsiteY0" fmla="*/ 0 h 19378"/>
              <a:gd name="connsiteX1" fmla="*/ 21600 w 21600"/>
              <a:gd name="connsiteY1" fmla="*/ 0 h 19378"/>
              <a:gd name="connsiteX2" fmla="*/ 21600 w 21600"/>
              <a:gd name="connsiteY2" fmla="*/ 17322 h 19378"/>
              <a:gd name="connsiteX3" fmla="*/ 0 w 21600"/>
              <a:gd name="connsiteY3" fmla="*/ 19378 h 19378"/>
              <a:gd name="connsiteX4" fmla="*/ 0 w 21600"/>
              <a:gd name="connsiteY4" fmla="*/ 0 h 19378"/>
              <a:gd name="connsiteX0" fmla="*/ 0 w 21600"/>
              <a:gd name="connsiteY0" fmla="*/ 0 h 19974"/>
              <a:gd name="connsiteX1" fmla="*/ 21600 w 21600"/>
              <a:gd name="connsiteY1" fmla="*/ 0 h 19974"/>
              <a:gd name="connsiteX2" fmla="*/ 21600 w 21600"/>
              <a:gd name="connsiteY2" fmla="*/ 17322 h 19974"/>
              <a:gd name="connsiteX3" fmla="*/ 0 w 21600"/>
              <a:gd name="connsiteY3" fmla="*/ 19974 h 19974"/>
              <a:gd name="connsiteX4" fmla="*/ 0 w 21600"/>
              <a:gd name="connsiteY4" fmla="*/ 0 h 19974"/>
              <a:gd name="connsiteX0" fmla="*/ 0 w 21600"/>
              <a:gd name="connsiteY0" fmla="*/ 0 h 19974"/>
              <a:gd name="connsiteX1" fmla="*/ 21600 w 21600"/>
              <a:gd name="connsiteY1" fmla="*/ 0 h 19974"/>
              <a:gd name="connsiteX2" fmla="*/ 21600 w 21600"/>
              <a:gd name="connsiteY2" fmla="*/ 17322 h 19974"/>
              <a:gd name="connsiteX3" fmla="*/ 0 w 21600"/>
              <a:gd name="connsiteY3" fmla="*/ 19974 h 19974"/>
              <a:gd name="connsiteX4" fmla="*/ 0 w 21600"/>
              <a:gd name="connsiteY4" fmla="*/ 0 h 19974"/>
              <a:gd name="connsiteX0" fmla="*/ 0 w 21600"/>
              <a:gd name="connsiteY0" fmla="*/ 0 h 19974"/>
              <a:gd name="connsiteX1" fmla="*/ 21600 w 21600"/>
              <a:gd name="connsiteY1" fmla="*/ 0 h 19974"/>
              <a:gd name="connsiteX2" fmla="*/ 21600 w 21600"/>
              <a:gd name="connsiteY2" fmla="*/ 17322 h 19974"/>
              <a:gd name="connsiteX3" fmla="*/ 0 w 21600"/>
              <a:gd name="connsiteY3" fmla="*/ 19974 h 19974"/>
              <a:gd name="connsiteX4" fmla="*/ 0 w 21600"/>
              <a:gd name="connsiteY4" fmla="*/ 0 h 19974"/>
              <a:gd name="connsiteX0" fmla="*/ 0 w 21600"/>
              <a:gd name="connsiteY0" fmla="*/ 0 h 20252"/>
              <a:gd name="connsiteX1" fmla="*/ 21600 w 21600"/>
              <a:gd name="connsiteY1" fmla="*/ 0 h 20252"/>
              <a:gd name="connsiteX2" fmla="*/ 21600 w 21600"/>
              <a:gd name="connsiteY2" fmla="*/ 17322 h 20252"/>
              <a:gd name="connsiteX3" fmla="*/ 0 w 21600"/>
              <a:gd name="connsiteY3" fmla="*/ 20252 h 20252"/>
              <a:gd name="connsiteX4" fmla="*/ 0 w 21600"/>
              <a:gd name="connsiteY4" fmla="*/ 0 h 20252"/>
              <a:gd name="connsiteX0" fmla="*/ 0 w 21600"/>
              <a:gd name="connsiteY0" fmla="*/ 0 h 20252"/>
              <a:gd name="connsiteX1" fmla="*/ 21600 w 21600"/>
              <a:gd name="connsiteY1" fmla="*/ 0 h 20252"/>
              <a:gd name="connsiteX2" fmla="*/ 21600 w 21600"/>
              <a:gd name="connsiteY2" fmla="*/ 17322 h 20252"/>
              <a:gd name="connsiteX3" fmla="*/ 0 w 21600"/>
              <a:gd name="connsiteY3" fmla="*/ 20252 h 20252"/>
              <a:gd name="connsiteX4" fmla="*/ 0 w 21600"/>
              <a:gd name="connsiteY4" fmla="*/ 0 h 2025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1600" h="20252">
                <a:moveTo>
                  <a:pt x="0" y="0"/>
                </a:moveTo>
                <a:lnTo>
                  <a:pt x="21600" y="0"/>
                </a:lnTo>
                <a:lnTo>
                  <a:pt x="21600" y="17322"/>
                </a:lnTo>
                <a:cubicBezTo>
                  <a:pt x="10800" y="17322"/>
                  <a:pt x="10056" y="24231"/>
                  <a:pt x="0" y="20252"/>
                </a:cubicBezTo>
                <a:lnTo>
                  <a:pt x="0" y="0"/>
                </a:lnTo>
                <a:close/>
              </a:path>
            </a:pathLst>
          </a:custGeom>
          <a:gradFill>
            <a:gsLst>
              <a:gs pos="100000">
                <a:schemeClr val="bg2">
                  <a:tint val="55000"/>
                  <a:satMod val="1800000"/>
                  <a:alpha val="55000"/>
                </a:schemeClr>
              </a:gs>
              <a:gs pos="65000">
                <a:schemeClr val="bg2">
                  <a:shade val="100000"/>
                  <a:satMod val="600000"/>
                  <a:alpha val="0"/>
                </a:schemeClr>
              </a:gs>
            </a:gsLst>
            <a:lin ang="4800000" scaled="1"/>
          </a:gradFill>
          <a:ln w="317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/>
          </a:p>
        </p:txBody>
      </p:sp>
      <p:sp>
        <p:nvSpPr>
          <p:cNvPr id="8" name="Flowchart: Document 7"/>
          <p:cNvSpPr/>
          <p:nvPr/>
        </p:nvSpPr>
        <p:spPr>
          <a:xfrm rot="10800000">
            <a:off x="1" y="1341133"/>
            <a:ext cx="9144000" cy="4480425"/>
          </a:xfrm>
          <a:custGeom>
            <a:avLst/>
            <a:gdLst>
              <a:gd name="connsiteX0" fmla="*/ 0 w 21600"/>
              <a:gd name="connsiteY0" fmla="*/ 0 h 18944"/>
              <a:gd name="connsiteX1" fmla="*/ 21600 w 21600"/>
              <a:gd name="connsiteY1" fmla="*/ 0 h 18944"/>
              <a:gd name="connsiteX2" fmla="*/ 21600 w 21600"/>
              <a:gd name="connsiteY2" fmla="*/ 17322 h 18944"/>
              <a:gd name="connsiteX3" fmla="*/ 0 w 21600"/>
              <a:gd name="connsiteY3" fmla="*/ 18944 h 18944"/>
              <a:gd name="connsiteX4" fmla="*/ 0 w 21600"/>
              <a:gd name="connsiteY4" fmla="*/ 0 h 18944"/>
              <a:gd name="connsiteX0" fmla="*/ 0 w 21600"/>
              <a:gd name="connsiteY0" fmla="*/ 0 h 18944"/>
              <a:gd name="connsiteX1" fmla="*/ 21600 w 21600"/>
              <a:gd name="connsiteY1" fmla="*/ 0 h 18944"/>
              <a:gd name="connsiteX2" fmla="*/ 21600 w 21600"/>
              <a:gd name="connsiteY2" fmla="*/ 17322 h 18944"/>
              <a:gd name="connsiteX3" fmla="*/ 0 w 21600"/>
              <a:gd name="connsiteY3" fmla="*/ 18944 h 18944"/>
              <a:gd name="connsiteX4" fmla="*/ 0 w 21600"/>
              <a:gd name="connsiteY4" fmla="*/ 0 h 18944"/>
              <a:gd name="connsiteX0" fmla="*/ 0 w 21600"/>
              <a:gd name="connsiteY0" fmla="*/ 0 h 19350"/>
              <a:gd name="connsiteX1" fmla="*/ 21600 w 21600"/>
              <a:gd name="connsiteY1" fmla="*/ 0 h 19350"/>
              <a:gd name="connsiteX2" fmla="*/ 21600 w 21600"/>
              <a:gd name="connsiteY2" fmla="*/ 17322 h 19350"/>
              <a:gd name="connsiteX3" fmla="*/ 0 w 21600"/>
              <a:gd name="connsiteY3" fmla="*/ 19350 h 19350"/>
              <a:gd name="connsiteX4" fmla="*/ 0 w 21600"/>
              <a:gd name="connsiteY4" fmla="*/ 0 h 19350"/>
              <a:gd name="connsiteX0" fmla="*/ 0 w 21600"/>
              <a:gd name="connsiteY0" fmla="*/ 0 h 19350"/>
              <a:gd name="connsiteX1" fmla="*/ 21600 w 21600"/>
              <a:gd name="connsiteY1" fmla="*/ 0 h 19350"/>
              <a:gd name="connsiteX2" fmla="*/ 21600 w 21600"/>
              <a:gd name="connsiteY2" fmla="*/ 17322 h 19350"/>
              <a:gd name="connsiteX3" fmla="*/ 0 w 21600"/>
              <a:gd name="connsiteY3" fmla="*/ 19350 h 19350"/>
              <a:gd name="connsiteX4" fmla="*/ 0 w 21600"/>
              <a:gd name="connsiteY4" fmla="*/ 0 h 19350"/>
              <a:gd name="connsiteX0" fmla="*/ 0 w 21600"/>
              <a:gd name="connsiteY0" fmla="*/ 0 h 19350"/>
              <a:gd name="connsiteX1" fmla="*/ 21600 w 21600"/>
              <a:gd name="connsiteY1" fmla="*/ 0 h 19350"/>
              <a:gd name="connsiteX2" fmla="*/ 21600 w 21600"/>
              <a:gd name="connsiteY2" fmla="*/ 17322 h 19350"/>
              <a:gd name="connsiteX3" fmla="*/ 0 w 21600"/>
              <a:gd name="connsiteY3" fmla="*/ 19350 h 19350"/>
              <a:gd name="connsiteX4" fmla="*/ 0 w 21600"/>
              <a:gd name="connsiteY4" fmla="*/ 0 h 19350"/>
              <a:gd name="connsiteX0" fmla="*/ 0 w 21600"/>
              <a:gd name="connsiteY0" fmla="*/ 0 h 19350"/>
              <a:gd name="connsiteX1" fmla="*/ 21600 w 21600"/>
              <a:gd name="connsiteY1" fmla="*/ 0 h 19350"/>
              <a:gd name="connsiteX2" fmla="*/ 21600 w 21600"/>
              <a:gd name="connsiteY2" fmla="*/ 17322 h 19350"/>
              <a:gd name="connsiteX3" fmla="*/ 0 w 21600"/>
              <a:gd name="connsiteY3" fmla="*/ 19350 h 19350"/>
              <a:gd name="connsiteX4" fmla="*/ 0 w 21600"/>
              <a:gd name="connsiteY4" fmla="*/ 0 h 19350"/>
              <a:gd name="connsiteX0" fmla="*/ 0 w 21600"/>
              <a:gd name="connsiteY0" fmla="*/ 0 h 19691"/>
              <a:gd name="connsiteX1" fmla="*/ 21600 w 21600"/>
              <a:gd name="connsiteY1" fmla="*/ 0 h 19691"/>
              <a:gd name="connsiteX2" fmla="*/ 21600 w 21600"/>
              <a:gd name="connsiteY2" fmla="*/ 17322 h 19691"/>
              <a:gd name="connsiteX3" fmla="*/ 0 w 21600"/>
              <a:gd name="connsiteY3" fmla="*/ 19691 h 19691"/>
              <a:gd name="connsiteX4" fmla="*/ 0 w 21600"/>
              <a:gd name="connsiteY4" fmla="*/ 0 h 19691"/>
              <a:gd name="connsiteX0" fmla="*/ 0 w 21600"/>
              <a:gd name="connsiteY0" fmla="*/ 0 h 19691"/>
              <a:gd name="connsiteX1" fmla="*/ 21600 w 21600"/>
              <a:gd name="connsiteY1" fmla="*/ 0 h 19691"/>
              <a:gd name="connsiteX2" fmla="*/ 21600 w 21600"/>
              <a:gd name="connsiteY2" fmla="*/ 17322 h 19691"/>
              <a:gd name="connsiteX3" fmla="*/ 0 w 21600"/>
              <a:gd name="connsiteY3" fmla="*/ 19691 h 19691"/>
              <a:gd name="connsiteX4" fmla="*/ 0 w 21600"/>
              <a:gd name="connsiteY4" fmla="*/ 0 h 19691"/>
              <a:gd name="connsiteX0" fmla="*/ 0 w 21600"/>
              <a:gd name="connsiteY0" fmla="*/ 0 h 20032"/>
              <a:gd name="connsiteX1" fmla="*/ 21600 w 21600"/>
              <a:gd name="connsiteY1" fmla="*/ 0 h 20032"/>
              <a:gd name="connsiteX2" fmla="*/ 21600 w 21600"/>
              <a:gd name="connsiteY2" fmla="*/ 17322 h 20032"/>
              <a:gd name="connsiteX3" fmla="*/ 0 w 21600"/>
              <a:gd name="connsiteY3" fmla="*/ 20032 h 20032"/>
              <a:gd name="connsiteX4" fmla="*/ 0 w 21600"/>
              <a:gd name="connsiteY4" fmla="*/ 0 h 20032"/>
              <a:gd name="connsiteX0" fmla="*/ 0 w 21600"/>
              <a:gd name="connsiteY0" fmla="*/ 0 h 20032"/>
              <a:gd name="connsiteX1" fmla="*/ 21600 w 21600"/>
              <a:gd name="connsiteY1" fmla="*/ 0 h 20032"/>
              <a:gd name="connsiteX2" fmla="*/ 21600 w 21600"/>
              <a:gd name="connsiteY2" fmla="*/ 17322 h 20032"/>
              <a:gd name="connsiteX3" fmla="*/ 0 w 21600"/>
              <a:gd name="connsiteY3" fmla="*/ 20032 h 20032"/>
              <a:gd name="connsiteX4" fmla="*/ 0 w 21600"/>
              <a:gd name="connsiteY4" fmla="*/ 0 h 20032"/>
              <a:gd name="connsiteX0" fmla="*/ 0 w 21600"/>
              <a:gd name="connsiteY0" fmla="*/ 0 h 20032"/>
              <a:gd name="connsiteX1" fmla="*/ 21600 w 21600"/>
              <a:gd name="connsiteY1" fmla="*/ 0 h 20032"/>
              <a:gd name="connsiteX2" fmla="*/ 21600 w 21600"/>
              <a:gd name="connsiteY2" fmla="*/ 17322 h 20032"/>
              <a:gd name="connsiteX3" fmla="*/ 0 w 21600"/>
              <a:gd name="connsiteY3" fmla="*/ 20032 h 20032"/>
              <a:gd name="connsiteX4" fmla="*/ 0 w 21600"/>
              <a:gd name="connsiteY4" fmla="*/ 0 h 20032"/>
              <a:gd name="connsiteX0" fmla="*/ 0 w 21600"/>
              <a:gd name="connsiteY0" fmla="*/ 0 h 20032"/>
              <a:gd name="connsiteX1" fmla="*/ 21600 w 21600"/>
              <a:gd name="connsiteY1" fmla="*/ 0 h 20032"/>
              <a:gd name="connsiteX2" fmla="*/ 21600 w 21600"/>
              <a:gd name="connsiteY2" fmla="*/ 17322 h 20032"/>
              <a:gd name="connsiteX3" fmla="*/ 0 w 21600"/>
              <a:gd name="connsiteY3" fmla="*/ 20032 h 20032"/>
              <a:gd name="connsiteX4" fmla="*/ 0 w 21600"/>
              <a:gd name="connsiteY4" fmla="*/ 0 h 20032"/>
              <a:gd name="connsiteX0" fmla="*/ 0 w 21600"/>
              <a:gd name="connsiteY0" fmla="*/ 0 h 20032"/>
              <a:gd name="connsiteX1" fmla="*/ 21600 w 21600"/>
              <a:gd name="connsiteY1" fmla="*/ 0 h 20032"/>
              <a:gd name="connsiteX2" fmla="*/ 21600 w 21600"/>
              <a:gd name="connsiteY2" fmla="*/ 17322 h 20032"/>
              <a:gd name="connsiteX3" fmla="*/ 0 w 21600"/>
              <a:gd name="connsiteY3" fmla="*/ 20032 h 20032"/>
              <a:gd name="connsiteX4" fmla="*/ 0 w 21600"/>
              <a:gd name="connsiteY4" fmla="*/ 0 h 200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1600" h="20032">
                <a:moveTo>
                  <a:pt x="0" y="0"/>
                </a:moveTo>
                <a:lnTo>
                  <a:pt x="21600" y="0"/>
                </a:lnTo>
                <a:lnTo>
                  <a:pt x="21600" y="17322"/>
                </a:lnTo>
                <a:cubicBezTo>
                  <a:pt x="10800" y="17322"/>
                  <a:pt x="8684" y="24776"/>
                  <a:pt x="0" y="20032"/>
                </a:cubicBezTo>
                <a:lnTo>
                  <a:pt x="0" y="0"/>
                </a:lnTo>
                <a:close/>
              </a:path>
            </a:pathLst>
          </a:custGeom>
          <a:gradFill>
            <a:gsLst>
              <a:gs pos="100000">
                <a:schemeClr val="bg2">
                  <a:tint val="40000"/>
                  <a:satMod val="1900000"/>
                  <a:alpha val="30000"/>
                </a:schemeClr>
              </a:gs>
              <a:gs pos="65000">
                <a:schemeClr val="bg2">
                  <a:shade val="100000"/>
                  <a:satMod val="600000"/>
                  <a:alpha val="0"/>
                </a:schemeClr>
              </a:gs>
            </a:gsLst>
            <a:lin ang="4800000" scaled="1"/>
          </a:gradFill>
          <a:ln w="317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/>
          </a:p>
        </p:txBody>
      </p:sp>
      <p:sp>
        <p:nvSpPr>
          <p:cNvPr id="9" name="Title Placeholder 8"/>
          <p:cNvSpPr>
            <a:spLocks noGrp="1"/>
          </p:cNvSpPr>
          <p:nvPr>
            <p:ph type="title"/>
          </p:nvPr>
        </p:nvSpPr>
        <p:spPr>
          <a:xfrm>
            <a:off x="457200" y="533400"/>
            <a:ext cx="8229600" cy="1524000"/>
          </a:xfrm>
          <a:prstGeom prst="rect">
            <a:avLst/>
          </a:prstGeom>
        </p:spPr>
        <p:txBody>
          <a:bodyPr vert="horz" lIns="0" tIns="9144" rIns="0" bIns="9144" anchor="b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0" name="Text Placeholder 29"/>
          <p:cNvSpPr>
            <a:spLocks noGrp="1"/>
          </p:cNvSpPr>
          <p:nvPr>
            <p:ph type="body" idx="1"/>
          </p:nvPr>
        </p:nvSpPr>
        <p:spPr>
          <a:xfrm>
            <a:off x="457200" y="2179637"/>
            <a:ext cx="8229600" cy="4114800"/>
          </a:xfrm>
          <a:prstGeom prst="rect">
            <a:avLst/>
          </a:prstGeom>
        </p:spPr>
        <p:txBody>
          <a:bodyPr vert="horz" lIns="9144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0" name="Date Placeholder 9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1981200" cy="365125"/>
          </a:xfrm>
          <a:prstGeom prst="rect">
            <a:avLst/>
          </a:prstGeom>
        </p:spPr>
        <p:txBody>
          <a:bodyPr vert="horz" anchor="b"/>
          <a:lstStyle>
            <a:lvl1pPr algn="ctr">
              <a:defRPr sz="1200">
                <a:solidFill>
                  <a:schemeClr val="tx2">
                    <a:shade val="50000"/>
                  </a:schemeClr>
                </a:solidFill>
              </a:defRPr>
            </a:lvl1pPr>
          </a:lstStyle>
          <a:p>
            <a:fld id="{15793527-9EEC-4406-80C5-D4B9A54A54FF}" type="datetimeFigureOut">
              <a:rPr lang="cs-CZ" smtClean="0"/>
              <a:t>16.9.2012</a:t>
            </a:fld>
            <a:endParaRPr lang="cs-CZ"/>
          </a:p>
        </p:txBody>
      </p:sp>
      <p:sp>
        <p:nvSpPr>
          <p:cNvPr id="22" name="Footer Placeholder 21"/>
          <p:cNvSpPr>
            <a:spLocks noGrp="1"/>
          </p:cNvSpPr>
          <p:nvPr>
            <p:ph type="ftr" sz="quarter" idx="3"/>
          </p:nvPr>
        </p:nvSpPr>
        <p:spPr>
          <a:xfrm>
            <a:off x="2438400" y="6356350"/>
            <a:ext cx="2895600" cy="365125"/>
          </a:xfrm>
          <a:prstGeom prst="rect">
            <a:avLst/>
          </a:prstGeom>
        </p:spPr>
        <p:txBody>
          <a:bodyPr vert="horz" lIns="0" anchor="b"/>
          <a:lstStyle>
            <a:lvl1pPr algn="l">
              <a:defRPr sz="1200">
                <a:solidFill>
                  <a:schemeClr val="tx2">
                    <a:shade val="5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18" name="Slide Number Placeholder 17"/>
          <p:cNvSpPr>
            <a:spLocks noGrp="1"/>
          </p:cNvSpPr>
          <p:nvPr>
            <p:ph type="sldNum" sz="quarter" idx="4"/>
          </p:nvPr>
        </p:nvSpPr>
        <p:spPr>
          <a:xfrm>
            <a:off x="8153400" y="6356350"/>
            <a:ext cx="533400" cy="365125"/>
          </a:xfrm>
          <a:prstGeom prst="rect">
            <a:avLst/>
          </a:prstGeom>
        </p:spPr>
        <p:txBody>
          <a:bodyPr vert="horz" lIns="91440" rIns="0" anchor="b"/>
          <a:lstStyle>
            <a:lvl1pPr algn="r">
              <a:defRPr sz="1400">
                <a:solidFill>
                  <a:schemeClr val="tx2">
                    <a:shade val="50000"/>
                  </a:schemeClr>
                </a:solidFill>
              </a:defRPr>
            </a:lvl1pPr>
          </a:lstStyle>
          <a:p>
            <a:fld id="{954ADA42-13C4-4AE9-81A5-A038B118A544}" type="slidenum">
              <a:rPr lang="cs-CZ" smtClean="0"/>
              <a:t>‹#›</a:t>
            </a:fld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sz="4800" b="1" kern="1200">
          <a:ln w="500">
            <a:solidFill>
              <a:schemeClr val="tx2">
                <a:shade val="20000"/>
                <a:satMod val="350000"/>
              </a:schemeClr>
            </a:solidFill>
          </a:ln>
          <a:solidFill>
            <a:schemeClr val="tx2">
              <a:tint val="100000"/>
              <a:satMod val="250000"/>
            </a:schemeClr>
          </a:solidFill>
          <a:effectLst>
            <a:outerShdw blurRad="30000" dist="30000" dir="2700000" algn="tl" rotWithShape="0">
              <a:schemeClr val="bg2">
                <a:shade val="45000"/>
                <a:satMod val="150000"/>
                <a:alpha val="90000"/>
              </a:schemeClr>
            </a:outerShdw>
          </a:effectLst>
          <a:latin typeface="+mj-lt"/>
          <a:ea typeface="+mj-ea"/>
          <a:cs typeface="+mj-cs"/>
        </a:defRPr>
      </a:lvl1pPr>
    </p:titleStyle>
    <p:bodyStyle>
      <a:lvl1pPr marL="320040" indent="-32004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"/>
        <a:defRPr sz="3000" kern="1200">
          <a:solidFill>
            <a:schemeClr val="tx1"/>
          </a:solidFill>
          <a:latin typeface="+mn-lt"/>
          <a:ea typeface="+mn-ea"/>
          <a:cs typeface="+mn-cs"/>
        </a:defRPr>
      </a:lvl1pPr>
      <a:lvl2pPr marL="630936" indent="-274320" algn="l" rtl="0" eaLnBrk="1" latinLnBrk="0" hangingPunct="1">
        <a:spcBef>
          <a:spcPct val="20000"/>
        </a:spcBef>
        <a:buClr>
          <a:schemeClr val="accent2"/>
        </a:buClr>
        <a:buFont typeface="Wingdings 2"/>
        <a:buChar char=""/>
        <a:defRPr sz="2600" kern="1200">
          <a:solidFill>
            <a:schemeClr val="tx1"/>
          </a:solidFill>
          <a:latin typeface="+mn-lt"/>
          <a:ea typeface="+mn-ea"/>
          <a:cs typeface="+mn-cs"/>
        </a:defRPr>
      </a:lvl2pPr>
      <a:lvl3pPr marL="923544" indent="-274320" algn="l" rtl="0" eaLnBrk="1" latinLnBrk="0" hangingPunct="1">
        <a:spcBef>
          <a:spcPct val="20000"/>
        </a:spcBef>
        <a:buClr>
          <a:schemeClr val="accent3"/>
        </a:buClr>
        <a:buFont typeface="Wingdings 2"/>
        <a:buChar char="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228600" algn="l" rtl="0" eaLnBrk="1" latinLnBrk="0" hangingPunct="1">
        <a:spcBef>
          <a:spcPct val="20000"/>
        </a:spcBef>
        <a:buClr>
          <a:schemeClr val="accent4"/>
        </a:buClr>
        <a:buFont typeface="Wingdings 2"/>
        <a:buChar char=""/>
        <a:defRPr sz="2200" kern="1200">
          <a:solidFill>
            <a:schemeClr val="tx1"/>
          </a:solidFill>
          <a:latin typeface="+mn-lt"/>
          <a:ea typeface="+mn-ea"/>
          <a:cs typeface="+mn-cs"/>
        </a:defRPr>
      </a:lvl4pPr>
      <a:lvl5pPr marL="1426464" indent="-228600" algn="l" rtl="0" eaLnBrk="1" latinLnBrk="0" hangingPunct="1">
        <a:spcBef>
          <a:spcPct val="20000"/>
        </a:spcBef>
        <a:buClr>
          <a:schemeClr val="accent5"/>
        </a:buClr>
        <a:buFont typeface="Wingdings 2"/>
        <a:buChar char="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673352" indent="-228600" algn="l" rtl="0" eaLnBrk="1" latinLnBrk="0" hangingPunct="1">
        <a:spcBef>
          <a:spcPct val="20000"/>
        </a:spcBef>
        <a:buClr>
          <a:schemeClr val="accent6"/>
        </a:buClr>
        <a:buFont typeface="Wingdings 2"/>
        <a:buChar char="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11096" indent="-228600" algn="l" rtl="0" eaLnBrk="1" latinLnBrk="0" hangingPunct="1">
        <a:spcBef>
          <a:spcPct val="20000"/>
        </a:spcBef>
        <a:buClr>
          <a:schemeClr val="tx2"/>
        </a:buClr>
        <a:buFont typeface="Wingdings 2"/>
        <a:buChar char=""/>
        <a:defRPr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121408" indent="-182880" algn="l" rtl="0" eaLnBrk="1" latinLnBrk="0" hangingPunct="1">
        <a:spcBef>
          <a:spcPct val="20000"/>
        </a:spcBef>
        <a:buClr>
          <a:schemeClr val="tx2"/>
        </a:buClr>
        <a:buFont typeface="Wingdings 2"/>
        <a:buChar char=""/>
        <a:defRPr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2322576" indent="-182880" algn="l" rtl="0" eaLnBrk="1" latinLnBrk="0" hangingPunct="1">
        <a:spcBef>
          <a:spcPct val="20000"/>
        </a:spcBef>
        <a:buClr>
          <a:schemeClr val="tx2"/>
        </a:buClr>
        <a:buFont typeface="Wingdings 2"/>
        <a:buChar char=""/>
        <a:defRPr sz="14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88640"/>
            <a:ext cx="8229600" cy="1080120"/>
          </a:xfrm>
        </p:spPr>
        <p:txBody>
          <a:bodyPr>
            <a:normAutofit/>
          </a:bodyPr>
          <a:lstStyle/>
          <a:p>
            <a:pPr algn="ctr"/>
            <a:r>
              <a:rPr lang="cs-CZ" sz="6000" u="sng" dirty="0" smtClean="0"/>
              <a:t>Josef Dobrovský</a:t>
            </a:r>
            <a:endParaRPr lang="cs-CZ" sz="6000" u="sng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412776"/>
            <a:ext cx="8229600" cy="4881661"/>
          </a:xfrm>
        </p:spPr>
        <p:txBody>
          <a:bodyPr>
            <a:normAutofit fontScale="92500"/>
          </a:bodyPr>
          <a:lstStyle/>
          <a:p>
            <a:pPr lvl="0">
              <a:lnSpc>
                <a:spcPct val="150000"/>
              </a:lnSpc>
              <a:buClr>
                <a:srgbClr val="CC4757"/>
              </a:buClr>
            </a:pPr>
            <a:r>
              <a:rPr lang="cs-CZ" sz="2800" dirty="0">
                <a:solidFill>
                  <a:prstClr val="white"/>
                </a:solidFill>
              </a:rPr>
              <a:t>Základní škola Choltice, okres Pardubice – „Učíme se pro život“</a:t>
            </a:r>
          </a:p>
          <a:p>
            <a:pPr lvl="0">
              <a:lnSpc>
                <a:spcPct val="150000"/>
              </a:lnSpc>
              <a:buClr>
                <a:srgbClr val="CC4757"/>
              </a:buClr>
            </a:pPr>
            <a:r>
              <a:rPr lang="cs-CZ" sz="2800" dirty="0">
                <a:solidFill>
                  <a:prstClr val="white"/>
                </a:solidFill>
              </a:rPr>
              <a:t>Šablona: č. III/2 Inovace a zkvalitnění výuky pomocí ICT</a:t>
            </a:r>
          </a:p>
          <a:p>
            <a:pPr lvl="0">
              <a:lnSpc>
                <a:spcPct val="150000"/>
              </a:lnSpc>
              <a:buClr>
                <a:srgbClr val="CC4757"/>
              </a:buClr>
            </a:pPr>
            <a:r>
              <a:rPr lang="cs-CZ" sz="2800" dirty="0">
                <a:solidFill>
                  <a:prstClr val="white"/>
                </a:solidFill>
              </a:rPr>
              <a:t>Pořadové číslo: </a:t>
            </a:r>
            <a:r>
              <a:rPr lang="cs-CZ" sz="2800" dirty="0" smtClean="0">
                <a:solidFill>
                  <a:prstClr val="white"/>
                </a:solidFill>
              </a:rPr>
              <a:t>26</a:t>
            </a:r>
            <a:endParaRPr lang="cs-CZ" sz="2800" dirty="0">
              <a:solidFill>
                <a:prstClr val="white"/>
              </a:solidFill>
            </a:endParaRPr>
          </a:p>
          <a:p>
            <a:pPr lvl="0">
              <a:lnSpc>
                <a:spcPct val="150000"/>
              </a:lnSpc>
              <a:buClr>
                <a:srgbClr val="CC4757"/>
              </a:buClr>
            </a:pPr>
            <a:r>
              <a:rPr lang="cs-CZ" sz="2800" dirty="0">
                <a:solidFill>
                  <a:prstClr val="white"/>
                </a:solidFill>
              </a:rPr>
              <a:t>Autor: Machová Alena</a:t>
            </a:r>
          </a:p>
          <a:p>
            <a:pPr lvl="0">
              <a:lnSpc>
                <a:spcPct val="150000"/>
              </a:lnSpc>
              <a:buClr>
                <a:srgbClr val="CC4757"/>
              </a:buClr>
            </a:pPr>
            <a:r>
              <a:rPr lang="cs-CZ" sz="2800" dirty="0">
                <a:solidFill>
                  <a:prstClr val="white"/>
                </a:solidFill>
              </a:rPr>
              <a:t>Ověření ve výuce: 8. třída</a:t>
            </a:r>
          </a:p>
          <a:p>
            <a:pPr lvl="0">
              <a:lnSpc>
                <a:spcPct val="150000"/>
              </a:lnSpc>
              <a:buClr>
                <a:srgbClr val="CC4757"/>
              </a:buClr>
            </a:pPr>
            <a:r>
              <a:rPr lang="cs-CZ" sz="2800" dirty="0">
                <a:solidFill>
                  <a:prstClr val="white"/>
                </a:solidFill>
              </a:rPr>
              <a:t>Datum ověření: </a:t>
            </a:r>
            <a:r>
              <a:rPr lang="cs-CZ" sz="2800" dirty="0" smtClean="0">
                <a:solidFill>
                  <a:prstClr val="white"/>
                </a:solidFill>
              </a:rPr>
              <a:t>20. </a:t>
            </a:r>
            <a:r>
              <a:rPr lang="cs-CZ" sz="2800" dirty="0">
                <a:solidFill>
                  <a:prstClr val="white"/>
                </a:solidFill>
              </a:rPr>
              <a:t>3. 2012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39681431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7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88640"/>
            <a:ext cx="8229600" cy="936104"/>
          </a:xfrm>
        </p:spPr>
        <p:txBody>
          <a:bodyPr/>
          <a:lstStyle/>
          <a:p>
            <a:pPr algn="ctr"/>
            <a:r>
              <a:rPr lang="cs-CZ" sz="6000" u="sng" dirty="0">
                <a:ln w="500">
                  <a:solidFill>
                    <a:srgbClr val="FFF9E5">
                      <a:shade val="20000"/>
                      <a:satMod val="350000"/>
                    </a:srgbClr>
                  </a:solidFill>
                </a:ln>
                <a:solidFill>
                  <a:srgbClr val="FFF9E5">
                    <a:tint val="100000"/>
                    <a:satMod val="250000"/>
                  </a:srgbClr>
                </a:solidFill>
                <a:effectLst>
                  <a:outerShdw blurRad="30000" dist="30000" dir="2700000" algn="tl" rotWithShape="0">
                    <a:srgbClr val="30356E">
                      <a:shade val="45000"/>
                      <a:satMod val="150000"/>
                      <a:alpha val="90000"/>
                    </a:srgbClr>
                  </a:outerShdw>
                </a:effectLst>
              </a:rPr>
              <a:t>Josef Dobrovský</a:t>
            </a:r>
            <a:endParaRPr lang="cs-CZ" dirty="0"/>
          </a:p>
        </p:txBody>
      </p:sp>
      <p:pic>
        <p:nvPicPr>
          <p:cNvPr id="1026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59632" y="2276872"/>
            <a:ext cx="6864691" cy="309703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40258611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32656"/>
            <a:ext cx="8229600" cy="1008112"/>
          </a:xfrm>
        </p:spPr>
        <p:txBody>
          <a:bodyPr/>
          <a:lstStyle/>
          <a:p>
            <a:r>
              <a:rPr lang="cs-CZ" sz="6000" u="sng" dirty="0">
                <a:ln w="500">
                  <a:solidFill>
                    <a:srgbClr val="FFF9E5">
                      <a:shade val="20000"/>
                      <a:satMod val="350000"/>
                    </a:srgbClr>
                  </a:solidFill>
                </a:ln>
                <a:solidFill>
                  <a:srgbClr val="FFF9E5">
                    <a:tint val="100000"/>
                    <a:satMod val="250000"/>
                  </a:srgbClr>
                </a:solidFill>
                <a:effectLst>
                  <a:outerShdw blurRad="30000" dist="30000" dir="2700000" algn="tl" rotWithShape="0">
                    <a:srgbClr val="30356E">
                      <a:shade val="45000"/>
                      <a:satMod val="150000"/>
                      <a:alpha val="90000"/>
                    </a:srgbClr>
                  </a:outerShdw>
                </a:effectLst>
              </a:rPr>
              <a:t>Metodika: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484784"/>
            <a:ext cx="8229600" cy="4809653"/>
          </a:xfrm>
        </p:spPr>
        <p:txBody>
          <a:bodyPr/>
          <a:lstStyle/>
          <a:p>
            <a:pPr lvl="0">
              <a:buClr>
                <a:srgbClr val="CC4757"/>
              </a:buClr>
            </a:pPr>
            <a:r>
              <a:rPr lang="cs-CZ" dirty="0">
                <a:solidFill>
                  <a:prstClr val="white"/>
                </a:solidFill>
              </a:rPr>
              <a:t>Žákům promítneme prezentaci, kterou lze doplnit vlastním výkladem.</a:t>
            </a:r>
          </a:p>
          <a:p>
            <a:pPr lvl="0">
              <a:buClr>
                <a:srgbClr val="CC4757"/>
              </a:buClr>
            </a:pPr>
            <a:r>
              <a:rPr lang="cs-CZ" dirty="0">
                <a:solidFill>
                  <a:prstClr val="white"/>
                </a:solidFill>
              </a:rPr>
              <a:t>Z prezentace vybereme několik nejdůležitějších poznámek jako zápis. </a:t>
            </a:r>
          </a:p>
          <a:p>
            <a:pPr lvl="0">
              <a:buClr>
                <a:srgbClr val="CC4757"/>
              </a:buClr>
            </a:pPr>
            <a:r>
              <a:rPr lang="cs-CZ" dirty="0">
                <a:solidFill>
                  <a:prstClr val="white"/>
                </a:solidFill>
              </a:rPr>
              <a:t>Pro kontrolu pozornosti žáků při výkladu je určen závěrečný test.</a:t>
            </a:r>
            <a:br>
              <a:rPr lang="cs-CZ" dirty="0">
                <a:solidFill>
                  <a:prstClr val="white"/>
                </a:solidFill>
              </a:rPr>
            </a:br>
            <a:endParaRPr lang="cs-CZ" dirty="0">
              <a:solidFill>
                <a:prstClr val="white"/>
              </a:solidFill>
            </a:endParaRPr>
          </a:p>
          <a:p>
            <a:pPr lvl="0">
              <a:buClr>
                <a:srgbClr val="CC4757"/>
              </a:buClr>
            </a:pPr>
            <a:r>
              <a:rPr lang="cs-CZ" u="sng" dirty="0">
                <a:solidFill>
                  <a:prstClr val="white"/>
                </a:solidFill>
              </a:rPr>
              <a:t>Klíčová slova:</a:t>
            </a:r>
            <a:r>
              <a:rPr lang="cs-CZ" dirty="0">
                <a:solidFill>
                  <a:prstClr val="white"/>
                </a:solidFill>
              </a:rPr>
              <a:t> </a:t>
            </a:r>
            <a:r>
              <a:rPr lang="cs-CZ" dirty="0" smtClean="0">
                <a:solidFill>
                  <a:prstClr val="white"/>
                </a:solidFill>
              </a:rPr>
              <a:t>jazykověda, slavistika, mluvnice češtiny, vlastenectví.</a:t>
            </a:r>
            <a:endParaRPr lang="cs-CZ" dirty="0">
              <a:solidFill>
                <a:prstClr val="white"/>
              </a:solidFill>
            </a:endParaRPr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28952954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88640"/>
            <a:ext cx="8229600" cy="1008112"/>
          </a:xfrm>
        </p:spPr>
        <p:txBody>
          <a:bodyPr>
            <a:normAutofit/>
          </a:bodyPr>
          <a:lstStyle/>
          <a:p>
            <a:pPr algn="ctr"/>
            <a:r>
              <a:rPr lang="cs-CZ" sz="6000" dirty="0" smtClean="0"/>
              <a:t>Josef Dobrovský</a:t>
            </a:r>
            <a:endParaRPr lang="cs-CZ" sz="60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07504" y="1268760"/>
            <a:ext cx="8928992" cy="5400600"/>
          </a:xfrm>
        </p:spPr>
        <p:txBody>
          <a:bodyPr>
            <a:normAutofit lnSpcReduction="10000"/>
          </a:bodyPr>
          <a:lstStyle/>
          <a:p>
            <a:pPr algn="ctr"/>
            <a:r>
              <a:rPr lang="cs-CZ" sz="4000" dirty="0" smtClean="0">
                <a:latin typeface="Gabriola" pitchFamily="82" charset="0"/>
              </a:rPr>
              <a:t>Vůdčí osobnost 1. etapy národního obrození.</a:t>
            </a:r>
          </a:p>
          <a:p>
            <a:r>
              <a:rPr lang="cs-CZ" sz="4000" dirty="0">
                <a:latin typeface="Gabriola" pitchFamily="82" charset="0"/>
              </a:rPr>
              <a:t>K</a:t>
            </a:r>
            <a:r>
              <a:rPr lang="cs-CZ" sz="4000" dirty="0" smtClean="0">
                <a:latin typeface="Gabriola" pitchFamily="82" charset="0"/>
              </a:rPr>
              <a:t>něz</a:t>
            </a:r>
            <a:r>
              <a:rPr lang="cs-CZ" sz="4000" dirty="0">
                <a:latin typeface="Gabriola" pitchFamily="82" charset="0"/>
              </a:rPr>
              <a:t>, jezuita, český filolog, historik a zakladatel slavistiky v českých zemích. Je považován za vzor kriticky důsledného, racionálního osvícenského vědce.</a:t>
            </a:r>
            <a:endParaRPr lang="cs-CZ" sz="4000" dirty="0" smtClean="0">
              <a:latin typeface="Gabriola" pitchFamily="82" charset="0"/>
            </a:endParaRPr>
          </a:p>
          <a:p>
            <a:pPr>
              <a:lnSpc>
                <a:spcPct val="150000"/>
              </a:lnSpc>
            </a:pPr>
            <a:r>
              <a:rPr lang="cs-CZ" sz="4000" dirty="0" smtClean="0"/>
              <a:t>Narodil se 17</a:t>
            </a:r>
            <a:r>
              <a:rPr lang="cs-CZ" sz="4000" dirty="0"/>
              <a:t>. srpna 1753 </a:t>
            </a:r>
            <a:r>
              <a:rPr lang="cs-CZ" sz="4000" dirty="0" err="1"/>
              <a:t>Ďarmoty</a:t>
            </a:r>
            <a:r>
              <a:rPr lang="cs-CZ" sz="4000" dirty="0"/>
              <a:t>, nyní </a:t>
            </a:r>
            <a:r>
              <a:rPr lang="cs-CZ" sz="4000" dirty="0" err="1"/>
              <a:t>Balassagyarmat</a:t>
            </a:r>
            <a:r>
              <a:rPr lang="cs-CZ" sz="4000" dirty="0"/>
              <a:t>, </a:t>
            </a:r>
            <a:r>
              <a:rPr lang="cs-CZ" sz="4000" dirty="0" smtClean="0"/>
              <a:t>Maďarsko.</a:t>
            </a:r>
            <a:endParaRPr lang="cs-CZ" sz="4000" dirty="0"/>
          </a:p>
          <a:p>
            <a:pPr>
              <a:lnSpc>
                <a:spcPct val="150000"/>
              </a:lnSpc>
            </a:pPr>
            <a:r>
              <a:rPr lang="cs-CZ" sz="4000" dirty="0" smtClean="0"/>
              <a:t>Zemřel 6</a:t>
            </a:r>
            <a:r>
              <a:rPr lang="cs-CZ" sz="4000" dirty="0"/>
              <a:t>. ledna </a:t>
            </a:r>
            <a:r>
              <a:rPr lang="cs-CZ" sz="4000" dirty="0" smtClean="0"/>
              <a:t>1829, Brno.</a:t>
            </a:r>
            <a:endParaRPr lang="cs-CZ" sz="4000" dirty="0"/>
          </a:p>
        </p:txBody>
      </p:sp>
    </p:spTree>
    <p:extLst>
      <p:ext uri="{BB962C8B-B14F-4D97-AF65-F5344CB8AC3E}">
        <p14:creationId xmlns:p14="http://schemas.microsoft.com/office/powerpoint/2010/main" val="245753039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23445" y="404664"/>
            <a:ext cx="4392487" cy="53708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3741457" y="6069267"/>
            <a:ext cx="135646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Obrázek č. 1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48119830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88640"/>
            <a:ext cx="8229600" cy="1008112"/>
          </a:xfrm>
        </p:spPr>
        <p:txBody>
          <a:bodyPr>
            <a:normAutofit/>
          </a:bodyPr>
          <a:lstStyle/>
          <a:p>
            <a:r>
              <a:rPr lang="cs-CZ" sz="6000" dirty="0" smtClean="0"/>
              <a:t>Životopis:</a:t>
            </a:r>
            <a:endParaRPr lang="cs-CZ" sz="60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07504" y="1196752"/>
            <a:ext cx="8928992" cy="5472608"/>
          </a:xfrm>
        </p:spPr>
        <p:txBody>
          <a:bodyPr>
            <a:normAutofit fontScale="92500"/>
          </a:bodyPr>
          <a:lstStyle/>
          <a:p>
            <a:r>
              <a:rPr lang="cs-CZ" dirty="0"/>
              <a:t>Byl synem vojína Jakuba Doubravského (změnu jména způsobil chybný zápis v matrice). Jeho otec byl brzy přeložen do Klatov a rodina Dobrovského se usadila </a:t>
            </a: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>v </a:t>
            </a:r>
            <a:r>
              <a:rPr lang="cs-CZ" dirty="0"/>
              <a:t>Horšovském Týně. V jeho rodině se mluvilo německy, česky se naučil až na gymnáziu v Havlíčkově Brodě </a:t>
            </a: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>(</a:t>
            </a:r>
            <a:r>
              <a:rPr lang="cs-CZ" dirty="0"/>
              <a:t>tehdy Německý Brod), kde </a:t>
            </a:r>
            <a:r>
              <a:rPr lang="cs-CZ" dirty="0" smtClean="0"/>
              <a:t>studoval.</a:t>
            </a:r>
          </a:p>
          <a:p>
            <a:r>
              <a:rPr lang="cs-CZ" dirty="0" smtClean="0"/>
              <a:t>Roku </a:t>
            </a:r>
            <a:r>
              <a:rPr lang="cs-CZ" dirty="0"/>
              <a:t>1769 odešel Dobrovský studovat filosofii do </a:t>
            </a:r>
            <a:r>
              <a:rPr lang="cs-CZ" dirty="0" smtClean="0"/>
              <a:t>Prahy, později zde dokončoval i studia teologie. V </a:t>
            </a:r>
            <a:r>
              <a:rPr lang="cs-CZ" dirty="0"/>
              <a:t>roce 1787 jej </a:t>
            </a: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>v </a:t>
            </a:r>
            <a:r>
              <a:rPr lang="cs-CZ" dirty="0"/>
              <a:t>Hradci Králové biskup Jan </a:t>
            </a:r>
            <a:r>
              <a:rPr lang="cs-CZ" dirty="0" err="1"/>
              <a:t>Leopod</a:t>
            </a:r>
            <a:r>
              <a:rPr lang="cs-CZ" dirty="0"/>
              <a:t> </a:t>
            </a:r>
            <a:r>
              <a:rPr lang="cs-CZ" dirty="0" err="1"/>
              <a:t>Hay</a:t>
            </a:r>
            <a:r>
              <a:rPr lang="cs-CZ" dirty="0"/>
              <a:t> vysvětil </a:t>
            </a: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>na kněze. V </a:t>
            </a:r>
            <a:r>
              <a:rPr lang="cs-CZ" dirty="0"/>
              <a:t>letech 1776–1787 působil jako učitel filozofie </a:t>
            </a: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>a </a:t>
            </a:r>
            <a:r>
              <a:rPr lang="cs-CZ" dirty="0"/>
              <a:t>matematiky u hrabat Nosticů. V této době s nimi navštívil Rusko a </a:t>
            </a:r>
            <a:r>
              <a:rPr lang="cs-CZ" dirty="0" smtClean="0"/>
              <a:t>Švédsko.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26560684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88640"/>
            <a:ext cx="8229600" cy="1008112"/>
          </a:xfrm>
        </p:spPr>
        <p:txBody>
          <a:bodyPr>
            <a:normAutofit/>
          </a:bodyPr>
          <a:lstStyle/>
          <a:p>
            <a:r>
              <a:rPr lang="cs-CZ" sz="6000" dirty="0" smtClean="0"/>
              <a:t>Životopis:</a:t>
            </a:r>
            <a:endParaRPr lang="cs-CZ" sz="60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556792"/>
            <a:ext cx="8229600" cy="4824536"/>
          </a:xfrm>
        </p:spPr>
        <p:txBody>
          <a:bodyPr/>
          <a:lstStyle/>
          <a:p>
            <a:r>
              <a:rPr lang="cs-CZ" dirty="0" smtClean="0"/>
              <a:t>Zabýval se studiem nejstarších dějin, literárním dějepisem, proslavil se jako filolog – </a:t>
            </a:r>
            <a:r>
              <a:rPr lang="cs-CZ" b="1" u="sng" dirty="0" smtClean="0"/>
              <a:t>zakladatel slavistiky.</a:t>
            </a:r>
            <a:r>
              <a:rPr lang="cs-CZ" dirty="0" smtClean="0"/>
              <a:t> </a:t>
            </a:r>
            <a:endParaRPr lang="cs-CZ" dirty="0"/>
          </a:p>
          <a:p>
            <a:r>
              <a:rPr lang="cs-CZ" b="1" u="sng" dirty="0" smtClean="0"/>
              <a:t>Kritickým vědeckým přístupem navázal na osvícenství</a:t>
            </a:r>
            <a:r>
              <a:rPr lang="cs-CZ" dirty="0" smtClean="0"/>
              <a:t> – hesla: víra v rozum, důraz na pravdivé poznání světa.</a:t>
            </a:r>
          </a:p>
          <a:p>
            <a:r>
              <a:rPr lang="cs-CZ" dirty="0" smtClean="0"/>
              <a:t>Na základě svých zkoumání </a:t>
            </a:r>
            <a:r>
              <a:rPr lang="cs-CZ" b="1" u="sng" dirty="0" smtClean="0"/>
              <a:t>se stavěl kriticky </a:t>
            </a:r>
            <a:br>
              <a:rPr lang="cs-CZ" b="1" u="sng" dirty="0" smtClean="0"/>
            </a:br>
            <a:r>
              <a:rPr lang="cs-CZ" b="1" u="sng" dirty="0" smtClean="0"/>
              <a:t>k nalezenému Rukopisu zelenohorskému</a:t>
            </a:r>
            <a:r>
              <a:rPr lang="cs-CZ" dirty="0" smtClean="0"/>
              <a:t> a jako první ho </a:t>
            </a:r>
            <a:r>
              <a:rPr lang="cs-CZ" b="1" u="sng" dirty="0" smtClean="0"/>
              <a:t>označil za podvrh</a:t>
            </a:r>
            <a:r>
              <a:rPr lang="cs-CZ" dirty="0" smtClean="0"/>
              <a:t>!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1802675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88640"/>
            <a:ext cx="8229600" cy="1008112"/>
          </a:xfrm>
        </p:spPr>
        <p:txBody>
          <a:bodyPr>
            <a:normAutofit/>
          </a:bodyPr>
          <a:lstStyle/>
          <a:p>
            <a:r>
              <a:rPr lang="cs-CZ" sz="6000" dirty="0" smtClean="0"/>
              <a:t>Zajímavosti:</a:t>
            </a:r>
            <a:endParaRPr lang="cs-CZ" sz="60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268760"/>
            <a:ext cx="8229600" cy="5400600"/>
          </a:xfrm>
        </p:spPr>
        <p:txBody>
          <a:bodyPr/>
          <a:lstStyle/>
          <a:p>
            <a:r>
              <a:rPr lang="cs-CZ" dirty="0" smtClean="0"/>
              <a:t>Ač byl Dobrovský velký vlastenec a znalec slovanských jazyků a českého zvlášť, napsal všechny své stěžejní vědecké práce německy a latinsky.</a:t>
            </a:r>
          </a:p>
          <a:p>
            <a:r>
              <a:rPr lang="cs-CZ" dirty="0" smtClean="0"/>
              <a:t>Celý svůj život zasvětil studiu českého jazyka, ale sám propadal skepsi a nevěřil v obnovu spisovného jazyka, v získání ztracených pozic češtiny jako kulturní řeči.</a:t>
            </a:r>
          </a:p>
          <a:p>
            <a:r>
              <a:rPr lang="cs-CZ" dirty="0" smtClean="0"/>
              <a:t>Přesto vytvořil předpoklady k ustálení spisovného jazyka a podílel se na základech obrozenecké literatury.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081931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88640"/>
            <a:ext cx="8229600" cy="1008112"/>
          </a:xfrm>
        </p:spPr>
        <p:txBody>
          <a:bodyPr>
            <a:normAutofit/>
          </a:bodyPr>
          <a:lstStyle/>
          <a:p>
            <a:r>
              <a:rPr lang="cs-CZ" sz="6000" dirty="0" smtClean="0"/>
              <a:t>Dílo:</a:t>
            </a:r>
            <a:endParaRPr lang="cs-CZ" sz="60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23528" y="1340768"/>
            <a:ext cx="8496944" cy="5256584"/>
          </a:xfrm>
        </p:spPr>
        <p:txBody>
          <a:bodyPr/>
          <a:lstStyle/>
          <a:p>
            <a:r>
              <a:rPr lang="cs-CZ" u="sng" dirty="0" smtClean="0"/>
              <a:t>Dějiny české řeči a literatury</a:t>
            </a:r>
            <a:r>
              <a:rPr lang="cs-CZ" dirty="0" smtClean="0"/>
              <a:t> (1792) – německy psané dílo, věnoval se v něm literární historii.</a:t>
            </a:r>
          </a:p>
          <a:p>
            <a:r>
              <a:rPr lang="cs-CZ" u="sng" dirty="0" smtClean="0"/>
              <a:t>Zevrubná mluvnice jazyka českého</a:t>
            </a:r>
            <a:r>
              <a:rPr lang="cs-CZ" dirty="0" smtClean="0"/>
              <a:t> (1809) </a:t>
            </a:r>
            <a:br>
              <a:rPr lang="cs-CZ" dirty="0" smtClean="0"/>
            </a:br>
            <a:r>
              <a:rPr lang="cs-CZ" dirty="0" smtClean="0"/>
              <a:t>– psáno německy, shrnuje mluvnické zásady, položeny základy pro budoucí spisovnou češtinu. Vzorem mu byla čeština doby veleslavínské.</a:t>
            </a:r>
          </a:p>
          <a:p>
            <a:r>
              <a:rPr lang="cs-CZ" u="sng" dirty="0" smtClean="0"/>
              <a:t>Základy jazyka staroslověnského</a:t>
            </a:r>
            <a:r>
              <a:rPr lang="cs-CZ" dirty="0" smtClean="0"/>
              <a:t> (1822) – psáno latinsky, první vědecká mluvnice staroslověnštiny.</a:t>
            </a:r>
          </a:p>
          <a:p>
            <a:r>
              <a:rPr lang="cs-CZ" u="sng" dirty="0" smtClean="0"/>
              <a:t>Německo – český slovník</a:t>
            </a:r>
            <a:r>
              <a:rPr lang="cs-CZ" dirty="0" smtClean="0"/>
              <a:t> (1802, 1821) – dvojdílný.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64194125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55776" y="404664"/>
            <a:ext cx="3588990" cy="532366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3641583" y="6052646"/>
            <a:ext cx="141737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Obrázek č. 2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82271099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60648"/>
            <a:ext cx="8229600" cy="1008112"/>
          </a:xfrm>
        </p:spPr>
        <p:txBody>
          <a:bodyPr>
            <a:normAutofit/>
          </a:bodyPr>
          <a:lstStyle/>
          <a:p>
            <a:r>
              <a:rPr lang="cs-CZ" sz="6000" dirty="0" smtClean="0"/>
              <a:t>Opakování:</a:t>
            </a:r>
            <a:endParaRPr lang="cs-CZ" sz="60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412776"/>
            <a:ext cx="8229600" cy="4881661"/>
          </a:xfrm>
        </p:spPr>
        <p:txBody>
          <a:bodyPr>
            <a:normAutofit/>
          </a:bodyPr>
          <a:lstStyle/>
          <a:p>
            <a:pPr marL="742950" indent="-742950">
              <a:buFont typeface="+mj-lt"/>
              <a:buAutoNum type="arabicParenR"/>
            </a:pPr>
            <a:r>
              <a:rPr lang="cs-CZ" sz="3600" dirty="0" smtClean="0"/>
              <a:t>Ke které etapě národního obrození patří Josef Dobrovský? </a:t>
            </a:r>
          </a:p>
          <a:p>
            <a:pPr marL="742950" indent="-742950">
              <a:buFont typeface="+mj-lt"/>
              <a:buAutoNum type="arabicParenR"/>
            </a:pPr>
            <a:r>
              <a:rPr lang="cs-CZ" sz="3600" dirty="0" smtClean="0"/>
              <a:t>Přestože byl velkým vlastencem jeho díla nejsou psaná česky nýbrž?</a:t>
            </a:r>
          </a:p>
          <a:p>
            <a:pPr marL="742950" indent="-742950">
              <a:buFont typeface="+mj-lt"/>
              <a:buAutoNum type="arabicParenR"/>
            </a:pPr>
            <a:r>
              <a:rPr lang="cs-CZ" sz="3600" dirty="0" smtClean="0"/>
              <a:t>Je považován za zakladatele jakého oboru?</a:t>
            </a:r>
          </a:p>
          <a:p>
            <a:pPr marL="742950" indent="-742950">
              <a:buFont typeface="+mj-lt"/>
              <a:buAutoNum type="arabicParenR"/>
            </a:pPr>
            <a:r>
              <a:rPr lang="cs-CZ" sz="3600" dirty="0" smtClean="0"/>
              <a:t>Vyjmenujte některá z jeho děl?</a:t>
            </a:r>
          </a:p>
          <a:p>
            <a:pPr marL="742950" indent="-742950">
              <a:buFont typeface="+mj-lt"/>
              <a:buAutoNum type="arabicParenR"/>
            </a:pPr>
            <a:endParaRPr lang="cs-CZ" sz="4000" dirty="0"/>
          </a:p>
        </p:txBody>
      </p:sp>
    </p:spTree>
    <p:extLst>
      <p:ext uri="{BB962C8B-B14F-4D97-AF65-F5344CB8AC3E}">
        <p14:creationId xmlns:p14="http://schemas.microsoft.com/office/powerpoint/2010/main" val="340396249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88640"/>
            <a:ext cx="8229600" cy="1080120"/>
          </a:xfrm>
        </p:spPr>
        <p:txBody>
          <a:bodyPr>
            <a:normAutofit/>
          </a:bodyPr>
          <a:lstStyle/>
          <a:p>
            <a:r>
              <a:rPr lang="cs-CZ" sz="6000" dirty="0" smtClean="0"/>
              <a:t>Řešení:</a:t>
            </a:r>
            <a:endParaRPr lang="cs-CZ" sz="60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268760"/>
            <a:ext cx="8229600" cy="5025677"/>
          </a:xfrm>
        </p:spPr>
        <p:txBody>
          <a:bodyPr>
            <a:normAutofit fontScale="92500" lnSpcReduction="10000"/>
          </a:bodyPr>
          <a:lstStyle/>
          <a:p>
            <a:pPr marL="742950" indent="-742950">
              <a:lnSpc>
                <a:spcPct val="120000"/>
              </a:lnSpc>
              <a:buFont typeface="+mj-lt"/>
              <a:buAutoNum type="arabicParenR"/>
            </a:pPr>
            <a:r>
              <a:rPr lang="cs-CZ" sz="3900" dirty="0" smtClean="0"/>
              <a:t>1. etapa – Obranná fáze NO</a:t>
            </a:r>
          </a:p>
          <a:p>
            <a:pPr marL="742950" indent="-742950">
              <a:lnSpc>
                <a:spcPct val="120000"/>
              </a:lnSpc>
              <a:buFont typeface="+mj-lt"/>
              <a:buAutoNum type="arabicParenR"/>
            </a:pPr>
            <a:r>
              <a:rPr lang="cs-CZ" sz="3900" dirty="0" smtClean="0"/>
              <a:t>Svá díla píše německy a latinsky.</a:t>
            </a:r>
          </a:p>
          <a:p>
            <a:pPr marL="742950" indent="-742950">
              <a:lnSpc>
                <a:spcPct val="120000"/>
              </a:lnSpc>
              <a:buFont typeface="+mj-lt"/>
              <a:buAutoNum type="arabicParenR"/>
            </a:pPr>
            <a:r>
              <a:rPr lang="cs-CZ" sz="3900" dirty="0" smtClean="0"/>
              <a:t>Zakladatel slavistiky.</a:t>
            </a:r>
          </a:p>
          <a:p>
            <a:pPr marL="742950" indent="-742950">
              <a:lnSpc>
                <a:spcPct val="120000"/>
              </a:lnSpc>
              <a:buFont typeface="+mj-lt"/>
              <a:buAutoNum type="arabicParenR"/>
            </a:pPr>
            <a:r>
              <a:rPr lang="cs-CZ" sz="3900" dirty="0" smtClean="0"/>
              <a:t>Dějiny české řeči a literatury, Zevrubná mluvnice jazyka českého, Základy jazyka staroslověnského, Německo-český slovník.</a:t>
            </a:r>
          </a:p>
          <a:p>
            <a:pPr marL="742950" indent="-742950">
              <a:buFont typeface="+mj-lt"/>
              <a:buAutoNum type="arabicParenR"/>
            </a:pPr>
            <a:endParaRPr lang="cs-CZ" sz="4000" dirty="0" smtClean="0"/>
          </a:p>
          <a:p>
            <a:pPr marL="742950" indent="-742950">
              <a:buFont typeface="+mj-lt"/>
              <a:buAutoNum type="arabicParenR"/>
            </a:pPr>
            <a:endParaRPr lang="cs-CZ" sz="4000" dirty="0"/>
          </a:p>
        </p:txBody>
      </p:sp>
    </p:spTree>
    <p:extLst>
      <p:ext uri="{BB962C8B-B14F-4D97-AF65-F5344CB8AC3E}">
        <p14:creationId xmlns:p14="http://schemas.microsoft.com/office/powerpoint/2010/main" val="355103263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88640"/>
            <a:ext cx="8229600" cy="1224136"/>
          </a:xfrm>
        </p:spPr>
        <p:txBody>
          <a:bodyPr>
            <a:normAutofit/>
          </a:bodyPr>
          <a:lstStyle/>
          <a:p>
            <a:r>
              <a:rPr lang="cs-CZ" sz="6000" u="sng" dirty="0" smtClean="0"/>
              <a:t>Zdroje:</a:t>
            </a:r>
            <a:endParaRPr lang="cs-CZ" sz="6000" u="sng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412776"/>
            <a:ext cx="8229600" cy="4881661"/>
          </a:xfrm>
        </p:spPr>
        <p:txBody>
          <a:bodyPr>
            <a:normAutofit fontScale="92500"/>
          </a:bodyPr>
          <a:lstStyle/>
          <a:p>
            <a:pPr lvl="0">
              <a:buClr>
                <a:srgbClr val="CC4757"/>
              </a:buClr>
            </a:pPr>
            <a:r>
              <a:rPr lang="cs-CZ" sz="2800" dirty="0">
                <a:solidFill>
                  <a:prstClr val="white"/>
                </a:solidFill>
              </a:rPr>
              <a:t>Literární výchova pro 2. stupeň základní školy. 1. vyd. Praha: SPN, 2001. ISBN 80-7235-026-9. </a:t>
            </a:r>
            <a:br>
              <a:rPr lang="cs-CZ" sz="2800" dirty="0">
                <a:solidFill>
                  <a:prstClr val="white"/>
                </a:solidFill>
              </a:rPr>
            </a:br>
            <a:endParaRPr lang="cs-CZ" sz="2800" dirty="0">
              <a:solidFill>
                <a:prstClr val="white"/>
              </a:solidFill>
            </a:endParaRPr>
          </a:p>
          <a:p>
            <a:pPr lvl="0">
              <a:buClr>
                <a:srgbClr val="CC4757"/>
              </a:buClr>
            </a:pPr>
            <a:r>
              <a:rPr lang="cs-CZ" sz="2800" dirty="0">
                <a:solidFill>
                  <a:prstClr val="white"/>
                </a:solidFill>
              </a:rPr>
              <a:t>VOLHEJNOVÁ, Veronika. Čeští spisovatelé. 3. vyd. Praha: Fragment, 2011. Odkaz. ISBN 978-80-253-1273-5.</a:t>
            </a:r>
            <a:br>
              <a:rPr lang="cs-CZ" sz="2800" dirty="0">
                <a:solidFill>
                  <a:prstClr val="white"/>
                </a:solidFill>
              </a:rPr>
            </a:br>
            <a:endParaRPr lang="cs-CZ" sz="2800" dirty="0">
              <a:solidFill>
                <a:prstClr val="white"/>
              </a:solidFill>
            </a:endParaRPr>
          </a:p>
          <a:p>
            <a:pPr lvl="0">
              <a:buClr>
                <a:srgbClr val="CC4757"/>
              </a:buClr>
            </a:pPr>
            <a:r>
              <a:rPr lang="cs-CZ" sz="2800" dirty="0">
                <a:solidFill>
                  <a:prstClr val="white"/>
                </a:solidFill>
              </a:rPr>
              <a:t>SOCHROVÁ, Marie. Literatura v kostce. 2. vyd. Praha: Fragment, 1996. ISBN 80-7200-052-7. </a:t>
            </a:r>
            <a:br>
              <a:rPr lang="cs-CZ" sz="2800" dirty="0">
                <a:solidFill>
                  <a:prstClr val="white"/>
                </a:solidFill>
              </a:rPr>
            </a:br>
            <a:endParaRPr lang="cs-CZ" sz="2800" dirty="0">
              <a:solidFill>
                <a:prstClr val="white"/>
              </a:solidFill>
            </a:endParaRPr>
          </a:p>
          <a:p>
            <a:pPr lvl="0">
              <a:buClr>
                <a:srgbClr val="CC4757"/>
              </a:buClr>
            </a:pPr>
            <a:r>
              <a:rPr lang="cs-CZ" sz="2800" dirty="0">
                <a:solidFill>
                  <a:prstClr val="white"/>
                </a:solidFill>
              </a:rPr>
              <a:t>LNĚNIČKOVÁ, Jitka. České země v době obrození. 1. vyd. Praha: Albatros, 1995. ISBN 80-00-00375-9.</a:t>
            </a:r>
          </a:p>
          <a:p>
            <a:pPr lvl="0">
              <a:buClr>
                <a:srgbClr val="CC4757"/>
              </a:buClr>
            </a:pPr>
            <a:endParaRPr lang="cs-CZ" sz="2800" dirty="0">
              <a:solidFill>
                <a:prstClr val="white"/>
              </a:solidFill>
            </a:endParaRP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50200662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88640"/>
            <a:ext cx="8229600" cy="1152128"/>
          </a:xfrm>
        </p:spPr>
        <p:txBody>
          <a:bodyPr>
            <a:normAutofit/>
          </a:bodyPr>
          <a:lstStyle/>
          <a:p>
            <a:r>
              <a:rPr lang="cs-CZ" sz="6000" dirty="0" smtClean="0"/>
              <a:t>Zdroje obrázků:</a:t>
            </a:r>
            <a:endParaRPr lang="cs-CZ" sz="60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51520" y="1628800"/>
            <a:ext cx="8496944" cy="4608512"/>
          </a:xfrm>
        </p:spPr>
        <p:txBody>
          <a:bodyPr>
            <a:normAutofit/>
          </a:bodyPr>
          <a:lstStyle/>
          <a:p>
            <a:r>
              <a:rPr lang="cs-CZ" sz="1400" dirty="0"/>
              <a:t>http://www.google.cz/imgres?q=Josef+Dobrovsk%C3%BD&amp;hl=cs&amp;sa=X&amp;biw=1366&amp;bih=667&amp;tbm=isch&amp;prmd=imvnso&amp;tbnid=iWHu5zZCz22fqM:&amp;imgrefurl=http://cs.wikipedia.org/wiki/Josef_Dobrovsk%25C3%25BD&amp;docid=gKWgP0fckfv3vM&amp;imgurl=http://</a:t>
            </a:r>
            <a:r>
              <a:rPr lang="cs-CZ" sz="1400" dirty="0" smtClean="0"/>
              <a:t>upload.wikimedia.org/wikipedia/commons/thumb/6/68/Josef_Dobrovsky_Vilimek.jpg/220px-Josef_Dobrovsky_Vilimek.jpg&amp;w=220&amp;h=269&amp;ei=zt1VUIqnHY35sgaXv4DACw&amp;zoom=1&amp;iact=rc&amp;dur=6&amp;sig=102017272120240730438&amp;page=1&amp;tbnh=134&amp;tbnw=121&amp;start=0&amp;ndsp=26&amp;ved=1t:429,r:0,s:0,i:100&amp;tx=33&amp;ty=5</a:t>
            </a:r>
          </a:p>
          <a:p>
            <a:pPr marL="0" indent="0" algn="ctr">
              <a:buNone/>
            </a:pPr>
            <a:r>
              <a:rPr lang="cs-CZ" sz="1400" dirty="0"/>
              <a:t>(</a:t>
            </a:r>
            <a:r>
              <a:rPr lang="cs-CZ" sz="1400" dirty="0" smtClean="0"/>
              <a:t>Obrázek č. 1 – 20. 3. 2012)</a:t>
            </a:r>
          </a:p>
          <a:p>
            <a:pPr marL="0" indent="0" algn="ctr">
              <a:buNone/>
            </a:pPr>
            <a:endParaRPr lang="cs-CZ" sz="1400" dirty="0"/>
          </a:p>
          <a:p>
            <a:r>
              <a:rPr lang="cs-CZ" sz="1400" dirty="0"/>
              <a:t>http://www.google.cz/imgres?q=Josef+Dobrovsk%C3%BD&amp;hl=cs&amp;sa=X&amp;biw=1366&amp;bih=667&amp;tbm=isch&amp;prmd=imvnso&amp;tbnid=sJISH9oI71GW1M:&amp;imgrefurl=http://www.antikvariatik.cz/dejiny-ceske-reci-a-literatury-svazek-4-14915&amp;docid=Bet1bjqXQNYLxM&amp;imgurl=http://</a:t>
            </a:r>
            <a:r>
              <a:rPr lang="cs-CZ" sz="1400" dirty="0" smtClean="0"/>
              <a:t>www.antikvariatik.cz/fotovelke/14915.jpg&amp;w=300&amp;h=445&amp;ei=m95VUMf1BonntQa_ooDAAw&amp;zoom=1&amp;iact=hc&amp;vpx=873&amp;vpy=282&amp;dur=3319&amp;hovh=274&amp;hovw=184&amp;tx=74&amp;ty=221&amp;sig=102017272120240730438&amp;page=3&amp;tbnh=146&amp;tbnw=131&amp;start=53&amp;ndsp=30&amp;ved=1t:429,r:19,s:53,i:328</a:t>
            </a:r>
          </a:p>
          <a:p>
            <a:pPr marL="0" indent="0" algn="ctr">
              <a:buNone/>
            </a:pPr>
            <a:r>
              <a:rPr lang="cs-CZ" sz="1400" dirty="0" smtClean="0"/>
              <a:t>(Obrázek č. 2 – 20. 3. 2012)</a:t>
            </a:r>
            <a:endParaRPr lang="cs-CZ" sz="1400" dirty="0"/>
          </a:p>
        </p:txBody>
      </p:sp>
    </p:spTree>
    <p:extLst>
      <p:ext uri="{BB962C8B-B14F-4D97-AF65-F5344CB8AC3E}">
        <p14:creationId xmlns:p14="http://schemas.microsoft.com/office/powerpoint/2010/main" val="76177944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theme/theme1.xml><?xml version="1.0" encoding="utf-8"?>
<a:theme xmlns:a="http://schemas.openxmlformats.org/drawingml/2006/main" name="Deluxe">
  <a:themeElements>
    <a:clrScheme name="Deluxe">
      <a:dk1>
        <a:sysClr val="windowText" lastClr="000000"/>
      </a:dk1>
      <a:lt1>
        <a:sysClr val="window" lastClr="FFFFFF"/>
      </a:lt1>
      <a:dk2>
        <a:srgbClr val="30356E"/>
      </a:dk2>
      <a:lt2>
        <a:srgbClr val="FFF9E5"/>
      </a:lt2>
      <a:accent1>
        <a:srgbClr val="CC4757"/>
      </a:accent1>
      <a:accent2>
        <a:srgbClr val="FF6F61"/>
      </a:accent2>
      <a:accent3>
        <a:srgbClr val="FF953E"/>
      </a:accent3>
      <a:accent4>
        <a:srgbClr val="F8BD52"/>
      </a:accent4>
      <a:accent5>
        <a:srgbClr val="46A6BD"/>
      </a:accent5>
      <a:accent6>
        <a:srgbClr val="5488BC"/>
      </a:accent6>
      <a:hlink>
        <a:srgbClr val="FA7D7A"/>
      </a:hlink>
      <a:folHlink>
        <a:srgbClr val="FFCF3E"/>
      </a:folHlink>
    </a:clrScheme>
    <a:fontScheme name="Deluxe">
      <a:majorFont>
        <a:latin typeface="Corbel"/>
        <a:ea typeface=""/>
        <a:cs typeface=""/>
        <a:font script="Jpan" typeface="HGｺﾞｼｯｸM"/>
        <a:font script="Hang" typeface="HY엽서L"/>
        <a:font script="Hans" typeface="华文新魏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rbel"/>
        <a:ea typeface=""/>
        <a:cs typeface=""/>
        <a:font script="Jpan" typeface="HGｺﾞｼｯｸM"/>
        <a:font script="Hang" typeface="HY엽서L"/>
        <a:font script="Hans" typeface="华文新魏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Deluxe">
      <a:fillStyleLst>
        <a:solidFill>
          <a:schemeClr val="phClr"/>
        </a:solidFill>
        <a:gradFill rotWithShape="1">
          <a:gsLst>
            <a:gs pos="0">
              <a:schemeClr val="phClr">
                <a:tint val="20000"/>
                <a:satMod val="280000"/>
              </a:schemeClr>
            </a:gs>
            <a:gs pos="14000">
              <a:schemeClr val="phClr">
                <a:tint val="37000"/>
                <a:satMod val="250000"/>
              </a:schemeClr>
            </a:gs>
            <a:gs pos="45000">
              <a:schemeClr val="phClr">
                <a:tint val="53000"/>
                <a:satMod val="220000"/>
              </a:schemeClr>
            </a:gs>
            <a:gs pos="65000">
              <a:schemeClr val="phClr">
                <a:tint val="53000"/>
                <a:satMod val="220000"/>
              </a:schemeClr>
            </a:gs>
            <a:gs pos="86000">
              <a:schemeClr val="phClr">
                <a:tint val="42000"/>
                <a:satMod val="240000"/>
              </a:schemeClr>
            </a:gs>
            <a:gs pos="100000">
              <a:schemeClr val="phClr">
                <a:tint val="20000"/>
                <a:satMod val="23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75000"/>
                <a:satMod val="160000"/>
              </a:schemeClr>
            </a:gs>
            <a:gs pos="60000">
              <a:schemeClr val="phClr">
                <a:satMod val="150000"/>
              </a:schemeClr>
            </a:gs>
            <a:gs pos="100000">
              <a:schemeClr val="phClr">
                <a:tint val="75000"/>
                <a:satMod val="200000"/>
              </a:schemeClr>
            </a:gs>
          </a:gsLst>
          <a:lin ang="16200000" scaled="1"/>
        </a:gradFill>
      </a:fillStyleLst>
      <a:lnStyleLst>
        <a:ln w="9525" cap="flat" cmpd="sng" algn="ctr">
          <a:solidFill>
            <a:schemeClr val="phClr">
              <a:satMod val="14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175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400" dir="5400000" rotWithShape="0">
              <a:srgbClr val="000000">
                <a:alpha val="43137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3137"/>
              </a:srgbClr>
            </a:outerShdw>
          </a:effectLst>
          <a:scene3d>
            <a:camera prst="orthographicFront" fov="0">
              <a:rot lat="0" lon="0" rev="0"/>
            </a:camera>
            <a:lightRig rig="contrasting" dir="t">
              <a:rot lat="0" lon="0" rev="16500000"/>
            </a:lightRig>
          </a:scene3d>
          <a:sp3d prstMaterial="powder">
            <a:bevelT w="152400"/>
            <a:contourClr>
              <a:schemeClr val="phClr"/>
            </a:contourClr>
          </a:sp3d>
        </a:effectStyle>
        <a:effectStyle>
          <a:effectLst>
            <a:reflection blurRad="12700" stA="26000" endPos="28000" dist="38100" dir="5400000" sy="-100000"/>
          </a:effectLst>
          <a:scene3d>
            <a:camera prst="orthographicFront" fov="0">
              <a:rot lat="0" lon="0" rev="0"/>
            </a:camera>
            <a:lightRig rig="contrasting" dir="t">
              <a:rot lat="0" lon="0" rev="16500000"/>
            </a:lightRig>
          </a:scene3d>
          <a:sp3d prstMaterial="powder">
            <a:bevelT w="190500" h="101600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3000"/>
                <a:satMod val="1550000"/>
              </a:schemeClr>
            </a:gs>
            <a:gs pos="1000">
              <a:schemeClr val="phClr">
                <a:tint val="48000"/>
                <a:satMod val="1550000"/>
              </a:schemeClr>
            </a:gs>
            <a:gs pos="90000">
              <a:schemeClr val="phClr">
                <a:shade val="18000"/>
                <a:satMod val="275000"/>
              </a:schemeClr>
            </a:gs>
          </a:gsLst>
          <a:path path="circle">
            <a:fillToRect r="210000" b="300000"/>
          </a:path>
        </a:gradFill>
        <a:gradFill rotWithShape="1">
          <a:gsLst>
            <a:gs pos="5000">
              <a:schemeClr val="phClr">
                <a:tint val="38000"/>
                <a:satMod val="1800000"/>
              </a:schemeClr>
            </a:gs>
            <a:gs pos="5000">
              <a:schemeClr val="phClr">
                <a:tint val="40000"/>
                <a:satMod val="1800000"/>
              </a:schemeClr>
            </a:gs>
            <a:gs pos="90000">
              <a:schemeClr val="phClr">
                <a:shade val="18000"/>
                <a:satMod val="275000"/>
              </a:schemeClr>
            </a:gs>
          </a:gsLst>
          <a:path path="circle">
            <a:fillToRect l="20000" t="30000" r="135000" b="10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Luxusní motiv</Template>
  <TotalTime>331</TotalTime>
  <Words>459</Words>
  <Application>Microsoft Office PowerPoint</Application>
  <PresentationFormat>Předvádění na obrazovce (4:3)</PresentationFormat>
  <Paragraphs>57</Paragraphs>
  <Slides>14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14</vt:i4>
      </vt:variant>
    </vt:vector>
  </HeadingPairs>
  <TitlesOfParts>
    <vt:vector size="15" baseType="lpstr">
      <vt:lpstr>Deluxe</vt:lpstr>
      <vt:lpstr>Josef Dobrovský</vt:lpstr>
      <vt:lpstr>Josef Dobrovský</vt:lpstr>
      <vt:lpstr>Metodika:</vt:lpstr>
      <vt:lpstr>Josef Dobrovský</vt:lpstr>
      <vt:lpstr>Prezentace aplikace PowerPoint</vt:lpstr>
      <vt:lpstr>Životopis:</vt:lpstr>
      <vt:lpstr>Životopis:</vt:lpstr>
      <vt:lpstr>Zajímavosti:</vt:lpstr>
      <vt:lpstr>Dílo:</vt:lpstr>
      <vt:lpstr>Prezentace aplikace PowerPoint</vt:lpstr>
      <vt:lpstr>Opakování:</vt:lpstr>
      <vt:lpstr>Řešení:</vt:lpstr>
      <vt:lpstr>Zdroje:</vt:lpstr>
      <vt:lpstr>Zdroje obrázků:</vt:lpstr>
    </vt:vector>
  </TitlesOfParts>
  <Company>Microsoft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Josef Dobrovský</dc:title>
  <dc:creator>Machová Alena</dc:creator>
  <cp:lastModifiedBy>Machová Alena</cp:lastModifiedBy>
  <cp:revision>33</cp:revision>
  <dcterms:created xsi:type="dcterms:W3CDTF">2012-09-13T04:57:38Z</dcterms:created>
  <dcterms:modified xsi:type="dcterms:W3CDTF">2012-09-16T14:50:27Z</dcterms:modified>
</cp:coreProperties>
</file>