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</p:sldMasterIdLst>
  <p:sldIdLst>
    <p:sldId id="257" r:id="rId2"/>
    <p:sldId id="258" r:id="rId3"/>
    <p:sldId id="259" r:id="rId4"/>
    <p:sldId id="261" r:id="rId5"/>
    <p:sldId id="264" r:id="rId6"/>
    <p:sldId id="262" r:id="rId7"/>
    <p:sldId id="263" r:id="rId8"/>
    <p:sldId id="269" r:id="rId9"/>
    <p:sldId id="266" r:id="rId10"/>
    <p:sldId id="267" r:id="rId11"/>
    <p:sldId id="270" r:id="rId12"/>
    <p:sldId id="268" r:id="rId13"/>
    <p:sldId id="272" r:id="rId14"/>
    <p:sldId id="273" r:id="rId15"/>
    <p:sldId id="274" r:id="rId16"/>
    <p:sldId id="260" r:id="rId17"/>
    <p:sldId id="265" r:id="rId18"/>
    <p:sldId id="27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2312D-6396-4218-B380-736CB759D8D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EB1-4A87-475D-9373-C31604D97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2312D-6396-4218-B380-736CB759D8D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EB1-4A87-475D-9373-C31604D97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2312D-6396-4218-B380-736CB759D8D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EB1-4A87-475D-9373-C31604D97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2312D-6396-4218-B380-736CB759D8D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EB1-4A87-475D-9373-C31604D97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2312D-6396-4218-B380-736CB759D8D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EB1-4A87-475D-9373-C31604D97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2312D-6396-4218-B380-736CB759D8D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EB1-4A87-475D-9373-C31604D97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2312D-6396-4218-B380-736CB759D8D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EB1-4A87-475D-9373-C31604D97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2312D-6396-4218-B380-736CB759D8D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EB1-4A87-475D-9373-C31604D97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2312D-6396-4218-B380-736CB759D8D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6D1ECEB1-4A87-475D-9373-C31604D97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2312D-6396-4218-B380-736CB759D8D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EB1-4A87-475D-9373-C31604D97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C2312D-6396-4218-B380-736CB759D8D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1ECEB1-4A87-475D-9373-C31604D974E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57C2312D-6396-4218-B380-736CB759D8D6}" type="datetimeFigureOut">
              <a:rPr lang="cs-CZ" smtClean="0"/>
              <a:t>17.9.2012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6D1ECEB1-4A87-475D-9373-C31604D974E1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23" r:id="rId1"/>
    <p:sldLayoutId id="2147483824" r:id="rId2"/>
    <p:sldLayoutId id="2147483825" r:id="rId3"/>
    <p:sldLayoutId id="2147483826" r:id="rId4"/>
    <p:sldLayoutId id="2147483827" r:id="rId5"/>
    <p:sldLayoutId id="2147483828" r:id="rId6"/>
    <p:sldLayoutId id="2147483829" r:id="rId7"/>
    <p:sldLayoutId id="2147483830" r:id="rId8"/>
    <p:sldLayoutId id="2147483831" r:id="rId9"/>
    <p:sldLayoutId id="2147483832" r:id="rId10"/>
    <p:sldLayoutId id="214748383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/>
          </a:bodyPr>
          <a:lstStyle/>
          <a:p>
            <a:pPr algn="ctr"/>
            <a:r>
              <a:rPr lang="cs-CZ" sz="6000" u="sng" dirty="0" smtClean="0"/>
              <a:t>Karel Hynek Mácha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953669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800" dirty="0"/>
              <a:t>Základní škola Choltice, okres Pardubice – „Učíme se pro život“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Šablona: č. III/2 Inovace a zkvalitnění výuky pomocí ICT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Pořadové číslo: </a:t>
            </a:r>
            <a:r>
              <a:rPr lang="cs-CZ" sz="2800" dirty="0" smtClean="0"/>
              <a:t>27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/>
              <a:t>Autor: Machová Alena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Ověření ve výuce: 8. třída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Datum ověření: </a:t>
            </a:r>
            <a:r>
              <a:rPr lang="cs-CZ" sz="2800" dirty="0" smtClean="0"/>
              <a:t>27. 3. </a:t>
            </a:r>
            <a:r>
              <a:rPr lang="cs-CZ" sz="2800" dirty="0"/>
              <a:t>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509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u="sng" dirty="0">
                <a:ln w="500">
                  <a:solidFill>
                    <a:srgbClr val="FFF9E5">
                      <a:shade val="20000"/>
                      <a:satMod val="350000"/>
                    </a:srgbClr>
                  </a:solidFill>
                </a:ln>
                <a:solidFill>
                  <a:srgbClr val="FFF9E5">
                    <a:tint val="100000"/>
                    <a:satMod val="250000"/>
                  </a:srgbClr>
                </a:solidFill>
                <a:effectLst>
                  <a:outerShdw blurRad="30000" dist="30000" dir="2700000" algn="tl" rotWithShape="0">
                    <a:srgbClr val="30356E">
                      <a:shade val="45000"/>
                      <a:satMod val="150000"/>
                      <a:alpha val="90000"/>
                    </a:srgbClr>
                  </a:outerShdw>
                </a:effectLst>
              </a:rPr>
              <a:t>Karel Hynek Mácha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703" y="2688520"/>
            <a:ext cx="6858594" cy="3097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869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r>
              <a:rPr lang="cs-CZ" sz="6000" u="sng" dirty="0" smtClean="0"/>
              <a:t>Metodika: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968552"/>
          </a:xfrm>
        </p:spPr>
        <p:txBody>
          <a:bodyPr/>
          <a:lstStyle/>
          <a:p>
            <a:r>
              <a:rPr lang="cs-CZ" dirty="0"/>
              <a:t>Žákům promítneme prezentaci, kterou lze doplnit vlastním výkladem.</a:t>
            </a:r>
          </a:p>
          <a:p>
            <a:r>
              <a:rPr lang="cs-CZ" dirty="0"/>
              <a:t>Z prezentace vybereme několik nejdůležitějších poznámek jako zápis. </a:t>
            </a:r>
          </a:p>
          <a:p>
            <a:r>
              <a:rPr lang="cs-CZ" dirty="0"/>
              <a:t>Pro kontrolu pozornosti žáků při výkladu je určen závěrečný test.</a:t>
            </a:r>
            <a:br>
              <a:rPr lang="cs-CZ" dirty="0"/>
            </a:br>
            <a:endParaRPr lang="cs-CZ" dirty="0"/>
          </a:p>
          <a:p>
            <a:r>
              <a:rPr lang="cs-CZ" u="sng" dirty="0"/>
              <a:t>Klíčová slova:</a:t>
            </a:r>
            <a:r>
              <a:rPr lang="cs-CZ" dirty="0"/>
              <a:t> </a:t>
            </a:r>
            <a:r>
              <a:rPr lang="cs-CZ" dirty="0" smtClean="0"/>
              <a:t>romantismus, Máj, Cikáni,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8053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pPr algn="ctr"/>
            <a:r>
              <a:rPr lang="cs-CZ" sz="6000" u="sng" dirty="0">
                <a:ln w="500">
                  <a:solidFill>
                    <a:srgbClr val="FFF9E5">
                      <a:shade val="20000"/>
                      <a:satMod val="350000"/>
                    </a:srgbClr>
                  </a:solidFill>
                </a:ln>
                <a:solidFill>
                  <a:srgbClr val="FFF9E5">
                    <a:tint val="100000"/>
                    <a:satMod val="250000"/>
                  </a:srgbClr>
                </a:solidFill>
                <a:effectLst>
                  <a:outerShdw blurRad="30000" dist="30000" dir="2700000" algn="tl" rotWithShape="0">
                    <a:srgbClr val="30356E">
                      <a:shade val="45000"/>
                      <a:satMod val="150000"/>
                      <a:alpha val="90000"/>
                    </a:srgbClr>
                  </a:outerShdw>
                </a:effectLst>
              </a:rPr>
              <a:t>Karel Hynek Mácha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2"/>
            <a:ext cx="8640960" cy="5184576"/>
          </a:xfrm>
        </p:spPr>
        <p:txBody>
          <a:bodyPr>
            <a:normAutofit fontScale="92500"/>
          </a:bodyPr>
          <a:lstStyle/>
          <a:p>
            <a:pPr>
              <a:lnSpc>
                <a:spcPct val="170000"/>
              </a:lnSpc>
            </a:pPr>
            <a:r>
              <a:rPr lang="cs-CZ" sz="5200" b="1" u="sng" dirty="0" smtClean="0">
                <a:latin typeface="Gabriola" pitchFamily="82" charset="0"/>
              </a:rPr>
              <a:t>Největší představitel českého romantismu.</a:t>
            </a:r>
          </a:p>
          <a:p>
            <a:pPr>
              <a:lnSpc>
                <a:spcPct val="170000"/>
              </a:lnSpc>
            </a:pPr>
            <a:r>
              <a:rPr lang="cs-CZ" sz="4800" dirty="0" smtClean="0"/>
              <a:t>Narodil se </a:t>
            </a:r>
            <a:r>
              <a:rPr lang="cs-CZ" sz="4800" b="1" u="sng" dirty="0" smtClean="0"/>
              <a:t>16</a:t>
            </a:r>
            <a:r>
              <a:rPr lang="cs-CZ" sz="4800" b="1" u="sng" dirty="0"/>
              <a:t>. 11. </a:t>
            </a:r>
            <a:r>
              <a:rPr lang="cs-CZ" sz="4800" b="1" u="sng" dirty="0" smtClean="0"/>
              <a:t>1810 v Praze</a:t>
            </a:r>
            <a:r>
              <a:rPr lang="cs-CZ" sz="4800" dirty="0" smtClean="0"/>
              <a:t>.</a:t>
            </a:r>
          </a:p>
          <a:p>
            <a:pPr>
              <a:lnSpc>
                <a:spcPct val="170000"/>
              </a:lnSpc>
            </a:pPr>
            <a:r>
              <a:rPr lang="cs-CZ" sz="4800" dirty="0" smtClean="0"/>
              <a:t>Zemřel </a:t>
            </a:r>
            <a:r>
              <a:rPr lang="en-US" sz="4800" b="1" u="sng" dirty="0"/>
              <a:t>6. 11. </a:t>
            </a:r>
            <a:r>
              <a:rPr lang="en-US" sz="4800" b="1" u="sng" dirty="0" smtClean="0"/>
              <a:t>1836</a:t>
            </a:r>
            <a:r>
              <a:rPr lang="cs-CZ" sz="4800" b="1" u="sng" dirty="0" smtClean="0"/>
              <a:t> v </a:t>
            </a:r>
            <a:r>
              <a:rPr lang="en-US" sz="4800" b="1" u="sng" dirty="0" err="1" smtClean="0"/>
              <a:t>Litom</a:t>
            </a:r>
            <a:r>
              <a:rPr lang="cs-CZ" sz="4800" b="1" u="sng" dirty="0" err="1" smtClean="0"/>
              <a:t>ěřicích</a:t>
            </a:r>
            <a:r>
              <a:rPr lang="cs-CZ" sz="4800" dirty="0" smtClean="0"/>
              <a:t>.</a:t>
            </a:r>
            <a:endParaRPr lang="cs-CZ" sz="4800" dirty="0"/>
          </a:p>
          <a:p>
            <a:pPr marL="0" indent="0" algn="ctr">
              <a:lnSpc>
                <a:spcPct val="250000"/>
              </a:lnSpc>
              <a:buNone/>
            </a:pPr>
            <a:endParaRPr lang="cs-CZ" sz="4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5663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04664"/>
            <a:ext cx="3600400" cy="5187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00607" y="5877272"/>
            <a:ext cx="17427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Obrázek č. 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05469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/>
          <a:lstStyle/>
          <a:p>
            <a:r>
              <a:rPr lang="cs-CZ" dirty="0" smtClean="0"/>
              <a:t>Životopis: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568952" cy="5400600"/>
          </a:xfrm>
        </p:spPr>
        <p:txBody>
          <a:bodyPr>
            <a:normAutofit fontScale="92500" lnSpcReduction="10000"/>
          </a:bodyPr>
          <a:lstStyle/>
          <a:p>
            <a:r>
              <a:rPr lang="cs-CZ" b="1" u="sng" dirty="0"/>
              <a:t>Karel Hynek Mácha byl romantický básník a prozaik</a:t>
            </a:r>
            <a:r>
              <a:rPr lang="cs-CZ" u="sng" dirty="0" smtClean="0"/>
              <a:t>.</a:t>
            </a:r>
            <a:br>
              <a:rPr lang="cs-CZ" u="sng" dirty="0" smtClean="0"/>
            </a:br>
            <a:r>
              <a:rPr lang="cs-CZ" u="sng" dirty="0" smtClean="0"/>
              <a:t> </a:t>
            </a:r>
          </a:p>
          <a:p>
            <a:r>
              <a:rPr lang="cs-CZ" dirty="0" smtClean="0"/>
              <a:t>Narodil </a:t>
            </a:r>
            <a:r>
              <a:rPr lang="cs-CZ" dirty="0"/>
              <a:t>se v Praze na Újezdě na Malé </a:t>
            </a:r>
            <a:r>
              <a:rPr lang="cs-CZ" dirty="0" smtClean="0"/>
              <a:t>Straně, jako Ignác Mácha (Ignác si počeštil na Hynek). Otec </a:t>
            </a:r>
            <a:r>
              <a:rPr lang="cs-CZ" dirty="0"/>
              <a:t>byl mlynářský pomocník, matka pocházela z muzikantské rodiny. Syn po ní zdědil hudební vnímavost</a:t>
            </a:r>
            <a:r>
              <a:rPr lang="cs-CZ" dirty="0" smtClean="0"/>
              <a:t>. Dva roky po Hynkovi se narodil bratr Michal (1812 – 1871).</a:t>
            </a:r>
            <a:endParaRPr lang="cs-CZ" dirty="0"/>
          </a:p>
          <a:p>
            <a:endParaRPr lang="cs-CZ" dirty="0"/>
          </a:p>
          <a:p>
            <a:r>
              <a:rPr lang="cs-CZ" dirty="0"/>
              <a:t>Kvůli finanční krizi nežila rodina na Újezdě dlouho. Několikrát se stěhovala, aby se nakonec, když bylo Máchovi šestnáct let, usadila na Dobytčím trhu (dnešní Karlovo náměstí) v domě U Hrbků (proti kostelu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sv</a:t>
            </a:r>
            <a:r>
              <a:rPr lang="cs-CZ" dirty="0"/>
              <a:t>. Ignáce).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7404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Životopis - studium: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928992" cy="5256584"/>
          </a:xfrm>
        </p:spPr>
        <p:txBody>
          <a:bodyPr>
            <a:noAutofit/>
          </a:bodyPr>
          <a:lstStyle/>
          <a:p>
            <a:r>
              <a:rPr lang="cs-CZ" sz="2800" dirty="0"/>
              <a:t>Máchovy školní začátky byly spojeny s farní </a:t>
            </a:r>
            <a:r>
              <a:rPr lang="cs-CZ" sz="2800" dirty="0" smtClean="0"/>
              <a:t>školou. </a:t>
            </a:r>
            <a:br>
              <a:rPr lang="cs-CZ" sz="2800" dirty="0" smtClean="0"/>
            </a:br>
            <a:r>
              <a:rPr lang="cs-CZ" sz="2800" dirty="0" smtClean="0"/>
              <a:t>V </a:t>
            </a:r>
            <a:r>
              <a:rPr lang="cs-CZ" sz="2800" dirty="0"/>
              <a:t>letech 1824 až 1830 studoval piaristické </a:t>
            </a:r>
            <a:r>
              <a:rPr lang="cs-CZ" sz="2800" dirty="0" smtClean="0"/>
              <a:t>gymnázium. </a:t>
            </a:r>
            <a:br>
              <a:rPr lang="cs-CZ" sz="2800" dirty="0" smtClean="0"/>
            </a:br>
            <a:r>
              <a:rPr lang="cs-CZ" sz="2800" dirty="0" smtClean="0"/>
              <a:t>Od </a:t>
            </a:r>
            <a:r>
              <a:rPr lang="cs-CZ" sz="2800" dirty="0"/>
              <a:t>podzimu 1830 navštěvoval na pražské univerzitě filozofickou fakultu a mezi roky 1832 </a:t>
            </a:r>
            <a:r>
              <a:rPr lang="cs-CZ" sz="2800" dirty="0" smtClean="0"/>
              <a:t>až </a:t>
            </a:r>
            <a:r>
              <a:rPr lang="cs-CZ" sz="2800" dirty="0"/>
              <a:t>1836 </a:t>
            </a:r>
            <a:r>
              <a:rPr lang="cs-CZ" sz="2800" dirty="0" smtClean="0"/>
              <a:t>studoval</a:t>
            </a:r>
            <a:br>
              <a:rPr lang="cs-CZ" sz="2800" dirty="0" smtClean="0"/>
            </a:br>
            <a:r>
              <a:rPr lang="cs-CZ" sz="2800" dirty="0" smtClean="0"/>
              <a:t>na </a:t>
            </a:r>
            <a:r>
              <a:rPr lang="cs-CZ" sz="2800" dirty="0"/>
              <a:t>téže univerzitě práva</a:t>
            </a:r>
            <a:r>
              <a:rPr lang="cs-CZ" sz="2800" dirty="0" smtClean="0"/>
              <a:t>. Poté nastoupil na místo advokátního koncipienta v Litoměřicích.</a:t>
            </a:r>
          </a:p>
          <a:p>
            <a:r>
              <a:rPr lang="cs-CZ" sz="2800" dirty="0"/>
              <a:t>Uměl výborně německy a česky, ve škole se učil </a:t>
            </a:r>
            <a:r>
              <a:rPr lang="cs-CZ" sz="2800" dirty="0" smtClean="0"/>
              <a:t>latinu </a:t>
            </a:r>
            <a:br>
              <a:rPr lang="cs-CZ" sz="2800" dirty="0" smtClean="0"/>
            </a:br>
            <a:r>
              <a:rPr lang="cs-CZ" sz="2800" dirty="0" smtClean="0"/>
              <a:t>a později také polštinu. V </a:t>
            </a:r>
            <a:r>
              <a:rPr lang="cs-CZ" sz="2800" dirty="0"/>
              <a:t>letech 1831 až 1832 navštěvoval přednášky Josefa Jungmanna, jenž povzbuzoval své žáky k literární činnosti a hodnotil jejich práce; Máchovi pochválil báseň Svatý Ivan.</a:t>
            </a:r>
          </a:p>
        </p:txBody>
      </p:sp>
    </p:spTree>
    <p:extLst>
      <p:ext uri="{BB962C8B-B14F-4D97-AF65-F5344CB8AC3E}">
        <p14:creationId xmlns:p14="http://schemas.microsoft.com/office/powerpoint/2010/main" val="2624933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76672"/>
            <a:ext cx="3279998" cy="4770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64399" y="5620598"/>
            <a:ext cx="62948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2 – Socha K. H. Máchy na Petříně, autor: J. V. </a:t>
            </a:r>
            <a:r>
              <a:rPr lang="cs-CZ" dirty="0" err="1" smtClean="0"/>
              <a:t>Myslbek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5343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/>
          <a:lstStyle/>
          <a:p>
            <a:r>
              <a:rPr lang="cs-CZ" sz="6000" dirty="0" smtClean="0">
                <a:ln w="500">
                  <a:solidFill>
                    <a:srgbClr val="FFF9E5">
                      <a:shade val="20000"/>
                      <a:satMod val="350000"/>
                    </a:srgbClr>
                  </a:solidFill>
                </a:ln>
                <a:solidFill>
                  <a:srgbClr val="FFF9E5">
                    <a:tint val="100000"/>
                    <a:satMod val="250000"/>
                  </a:srgbClr>
                </a:solidFill>
                <a:effectLst>
                  <a:outerShdw blurRad="30000" dist="30000" dir="2700000" algn="tl" rotWithShape="0">
                    <a:srgbClr val="30356E">
                      <a:shade val="45000"/>
                      <a:satMod val="150000"/>
                      <a:alpha val="90000"/>
                    </a:srgbClr>
                  </a:outerShdw>
                </a:effectLst>
              </a:rPr>
              <a:t>Životopis: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40768"/>
            <a:ext cx="8856984" cy="5256584"/>
          </a:xfrm>
        </p:spPr>
        <p:txBody>
          <a:bodyPr>
            <a:noAutofit/>
          </a:bodyPr>
          <a:lstStyle/>
          <a:p>
            <a:r>
              <a:rPr lang="cs-CZ" sz="3200" dirty="0" smtClean="0"/>
              <a:t>Své první verše začal psát už na gymnáziu, a to německy. Horlivě se zúčastňoval vlasteneckých spolků, kde se debatovalo o národě, politice i literatuře.</a:t>
            </a:r>
          </a:p>
          <a:p>
            <a:r>
              <a:rPr lang="cs-CZ" sz="3200" dirty="0" smtClean="0"/>
              <a:t>Jako ochotník hrál v Kajetánském divadle, kde poznal svou osudovou lásku Eleonoru </a:t>
            </a:r>
            <a:r>
              <a:rPr lang="cs-CZ" sz="3200" dirty="0" err="1" smtClean="0"/>
              <a:t>Šomkovou</a:t>
            </a:r>
            <a:r>
              <a:rPr lang="cs-CZ" sz="3200" dirty="0" smtClean="0"/>
              <a:t>. </a:t>
            </a:r>
          </a:p>
          <a:p>
            <a:r>
              <a:rPr lang="it-IT" sz="3200" dirty="0" smtClean="0"/>
              <a:t>1</a:t>
            </a:r>
            <a:r>
              <a:rPr lang="it-IT" sz="3200" dirty="0"/>
              <a:t>. října 1836 porodila Lori Máchovi </a:t>
            </a:r>
            <a:r>
              <a:rPr lang="it-IT" sz="3200" dirty="0" smtClean="0"/>
              <a:t>syna</a:t>
            </a:r>
            <a:r>
              <a:rPr lang="cs-CZ" sz="3200" dirty="0" smtClean="0"/>
              <a:t> Ludvíka (zemřel 5. 7. 1837 na psotník).</a:t>
            </a:r>
          </a:p>
          <a:p>
            <a:r>
              <a:rPr lang="cs-CZ" sz="3200" dirty="0" smtClean="0"/>
              <a:t>Po narození syna chystal Mácha svatbu, bohužel k té již nedošlo.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289909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Zajímavosti ze života: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5328592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U Máchy se projevovaly dvě stránky osobnosti:</a:t>
            </a:r>
          </a:p>
          <a:p>
            <a:pPr marL="825246" lvl="1" indent="-514350">
              <a:buFont typeface="+mj-lt"/>
              <a:buAutoNum type="alphaLcParenR"/>
            </a:pPr>
            <a:r>
              <a:rPr lang="cs-CZ" sz="2800" dirty="0" smtClean="0"/>
              <a:t>Spořádaná – studium, práce, rodina</a:t>
            </a:r>
          </a:p>
          <a:p>
            <a:pPr marL="825246" lvl="1" indent="-514350">
              <a:buFont typeface="+mj-lt"/>
              <a:buAutoNum type="alphaLcParenR"/>
            </a:pPr>
            <a:r>
              <a:rPr lang="cs-CZ" sz="2800" dirty="0" smtClean="0"/>
              <a:t>Romantická – byla viditelnější; nápadný, rád cestuje (poutník – dlouhé pěší výlety), ochotník.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avštěvoval rád hrady a nejvíce přilnul k Bezdězu, miloval přírodu a procházky v ní.</a:t>
            </a:r>
          </a:p>
          <a:p>
            <a:r>
              <a:rPr lang="cs-CZ" sz="2800" dirty="0" smtClean="0"/>
              <a:t>Byl velice žárlivý (Lori musela opustit divadlo) </a:t>
            </a:r>
            <a:br>
              <a:rPr lang="cs-CZ" sz="2800" dirty="0" smtClean="0"/>
            </a:br>
            <a:r>
              <a:rPr lang="cs-CZ" sz="2800" dirty="0" smtClean="0"/>
              <a:t>- velice bouřlivé žárlivé scény.</a:t>
            </a:r>
          </a:p>
          <a:p>
            <a:r>
              <a:rPr lang="cs-CZ" sz="2800" dirty="0" smtClean="0"/>
              <a:t>Po narození syna se rozhodl oženit, ke svatbě již nedošlo – zemřel. Pomáhal hasit požár  a buď se nachladil nebo dostal infekci z používané vody.</a:t>
            </a:r>
          </a:p>
          <a:p>
            <a:r>
              <a:rPr lang="cs-CZ" sz="2800" dirty="0" smtClean="0"/>
              <a:t>Pohřeb se konal v den, který měl být  jeho svatebním.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752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04664"/>
            <a:ext cx="6264696" cy="47750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77188" y="5548590"/>
            <a:ext cx="54056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3 – oblíbené místo: Bezděz, Máchovo jezero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2055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r>
              <a:rPr lang="cs-CZ" sz="6000" dirty="0" smtClean="0"/>
              <a:t>Dílo: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568952" cy="5184576"/>
          </a:xfrm>
        </p:spPr>
        <p:txBody>
          <a:bodyPr>
            <a:normAutofit/>
          </a:bodyPr>
          <a:lstStyle/>
          <a:p>
            <a:r>
              <a:rPr lang="cs-CZ" sz="2800" b="1" u="sng" dirty="0" smtClean="0"/>
              <a:t>MÁJ</a:t>
            </a:r>
            <a:r>
              <a:rPr lang="cs-CZ" sz="2800" dirty="0" smtClean="0"/>
              <a:t> – nejznámější dílo, lyrickoepická báseň.</a:t>
            </a:r>
            <a:br>
              <a:rPr lang="cs-CZ" sz="2800" dirty="0" smtClean="0"/>
            </a:br>
            <a:r>
              <a:rPr lang="cs-CZ" sz="2800" dirty="0" smtClean="0"/>
              <a:t>- </a:t>
            </a:r>
            <a:r>
              <a:rPr lang="cs-CZ" sz="2800" u="sng" dirty="0" smtClean="0"/>
              <a:t>Stavba básně</a:t>
            </a:r>
            <a:r>
              <a:rPr lang="cs-CZ" sz="2800" dirty="0" smtClean="0"/>
              <a:t> připomíná hudební skladbu (4 zpěvy </a:t>
            </a:r>
            <a:br>
              <a:rPr lang="cs-CZ" sz="2800" dirty="0" smtClean="0"/>
            </a:br>
            <a:r>
              <a:rPr lang="cs-CZ" sz="2800" dirty="0" smtClean="0"/>
              <a:t>a 2 intermezza), rytmus i rým.</a:t>
            </a:r>
            <a:br>
              <a:rPr lang="cs-CZ" sz="2800" dirty="0" smtClean="0"/>
            </a:br>
            <a:r>
              <a:rPr lang="cs-CZ" sz="2800" dirty="0" smtClean="0"/>
              <a:t>- </a:t>
            </a:r>
            <a:r>
              <a:rPr lang="cs-CZ" sz="2800" u="sng" dirty="0" smtClean="0"/>
              <a:t>Podstata básně</a:t>
            </a:r>
            <a:r>
              <a:rPr lang="cs-CZ" sz="2800" dirty="0" smtClean="0"/>
              <a:t> je v hlubokých filozofických úvahách o vlastním nitru, nepochopení, nicotnosti, rozervanosti, o společnosti, o vině a trestu.</a:t>
            </a:r>
          </a:p>
          <a:p>
            <a:r>
              <a:rPr lang="cs-CZ" sz="2800" b="1" u="sng" dirty="0" smtClean="0"/>
              <a:t>Obrazy ze života mého</a:t>
            </a:r>
            <a:r>
              <a:rPr lang="cs-CZ" sz="2800" dirty="0" smtClean="0"/>
              <a:t> – soubor povídek:</a:t>
            </a:r>
            <a:br>
              <a:rPr lang="cs-CZ" sz="2800" dirty="0" smtClean="0"/>
            </a:br>
            <a:r>
              <a:rPr lang="cs-CZ" sz="2800" dirty="0" smtClean="0"/>
              <a:t>- </a:t>
            </a:r>
            <a:r>
              <a:rPr lang="cs-CZ" sz="2800" b="1" dirty="0" smtClean="0"/>
              <a:t>Večer na Bezdězu </a:t>
            </a:r>
            <a:r>
              <a:rPr lang="cs-CZ" sz="2800" dirty="0" smtClean="0"/>
              <a:t>– dojmy z cest,</a:t>
            </a:r>
            <a:br>
              <a:rPr lang="cs-CZ" sz="2800" dirty="0" smtClean="0"/>
            </a:br>
            <a:r>
              <a:rPr lang="cs-CZ" sz="2800" dirty="0" smtClean="0"/>
              <a:t>- </a:t>
            </a:r>
            <a:r>
              <a:rPr lang="cs-CZ" sz="2800" b="1" dirty="0" err="1" smtClean="0"/>
              <a:t>Marinka</a:t>
            </a:r>
            <a:r>
              <a:rPr lang="cs-CZ" sz="2800" dirty="0" smtClean="0"/>
              <a:t> – o nenaplněné lásce.</a:t>
            </a:r>
          </a:p>
          <a:p>
            <a:r>
              <a:rPr lang="cs-CZ" sz="2800" b="1" u="sng" dirty="0" err="1" smtClean="0"/>
              <a:t>Křivoklad</a:t>
            </a:r>
            <a:r>
              <a:rPr lang="cs-CZ" sz="2800" dirty="0" smtClean="0"/>
              <a:t> – 1. část zamýšlené historické tetralogie </a:t>
            </a:r>
            <a:r>
              <a:rPr lang="cs-CZ" sz="2800" b="1" u="sng" dirty="0" smtClean="0"/>
              <a:t>Kat</a:t>
            </a:r>
            <a:r>
              <a:rPr lang="cs-CZ" sz="2800" dirty="0" smtClean="0"/>
              <a:t>.</a:t>
            </a:r>
          </a:p>
          <a:p>
            <a:r>
              <a:rPr lang="cs-CZ" sz="2800" b="1" u="sng" dirty="0" smtClean="0"/>
              <a:t>Cikáni</a:t>
            </a:r>
            <a:r>
              <a:rPr lang="cs-CZ" sz="2800" dirty="0" smtClean="0"/>
              <a:t> – román, nejrozsáhlejší dílo.</a:t>
            </a:r>
            <a:endParaRPr lang="cs-CZ" sz="2800" b="1" u="sng" dirty="0"/>
          </a:p>
        </p:txBody>
      </p:sp>
    </p:spTree>
    <p:extLst>
      <p:ext uri="{BB962C8B-B14F-4D97-AF65-F5344CB8AC3E}">
        <p14:creationId xmlns:p14="http://schemas.microsoft.com/office/powerpoint/2010/main" val="1299834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8609" y="332656"/>
            <a:ext cx="3452016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59173" y="6052646"/>
            <a:ext cx="1370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Obrázek č.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8673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r>
              <a:rPr lang="cs-CZ" sz="6000" dirty="0" smtClean="0"/>
              <a:t>Opakování: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136904" cy="5256584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arenR"/>
            </a:pPr>
            <a:r>
              <a:rPr lang="cs-CZ" sz="4000" dirty="0" smtClean="0"/>
              <a:t>K. H. Mácha je představitel jakého literárního směru?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4000" dirty="0" smtClean="0"/>
              <a:t>Kolik měl K. H. Mácha dětí?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4000" dirty="0" smtClean="0"/>
              <a:t>Kde bere inspiraci pro svá díla?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4000" dirty="0" smtClean="0"/>
              <a:t>Vyjmenujte nejznámější díla K. H. Máchy?</a:t>
            </a:r>
          </a:p>
        </p:txBody>
      </p:sp>
    </p:spTree>
    <p:extLst>
      <p:ext uri="{BB962C8B-B14F-4D97-AF65-F5344CB8AC3E}">
        <p14:creationId xmlns:p14="http://schemas.microsoft.com/office/powerpoint/2010/main" val="81677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>
            <a:normAutofit/>
          </a:bodyPr>
          <a:lstStyle/>
          <a:p>
            <a:r>
              <a:rPr lang="cs-CZ" sz="6000" dirty="0" smtClean="0"/>
              <a:t>Řešení: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/>
          </a:bodyPr>
          <a:lstStyle/>
          <a:p>
            <a:pPr marL="742950" indent="-742950">
              <a:buFont typeface="+mj-lt"/>
              <a:buAutoNum type="arabicParenR"/>
            </a:pPr>
            <a:r>
              <a:rPr lang="cs-CZ" sz="4000" dirty="0" smtClean="0"/>
              <a:t>Český romantismus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4000" dirty="0" smtClean="0"/>
              <a:t>1 syn Ludvík (zemřel na psotník)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4000" dirty="0" smtClean="0"/>
              <a:t>Dlouhé pěší výlety, vlastní zkušenosti, postoj k životu</a:t>
            </a:r>
          </a:p>
          <a:p>
            <a:pPr marL="742950" indent="-742950">
              <a:buFont typeface="+mj-lt"/>
              <a:buAutoNum type="arabicParenR"/>
            </a:pPr>
            <a:r>
              <a:rPr lang="cs-CZ" sz="4000" dirty="0" smtClean="0"/>
              <a:t>Máj, Cikáni, Obrazy ze života mého (</a:t>
            </a:r>
            <a:r>
              <a:rPr lang="cs-CZ" sz="4000" dirty="0" err="1" smtClean="0"/>
              <a:t>Marinka</a:t>
            </a:r>
            <a:r>
              <a:rPr lang="cs-CZ" sz="4000" dirty="0" smtClean="0"/>
              <a:t>, Večer na Bezdězu)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22936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52128"/>
          </a:xfrm>
        </p:spPr>
        <p:txBody>
          <a:bodyPr>
            <a:normAutofit/>
          </a:bodyPr>
          <a:lstStyle/>
          <a:p>
            <a:r>
              <a:rPr lang="cs-CZ" sz="6000" u="sng" dirty="0" smtClean="0"/>
              <a:t>Zdroje:</a:t>
            </a:r>
            <a:endParaRPr lang="cs-CZ" sz="6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65637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Literární výchova pro 2. stupeň základní školy. 1. vyd. Praha: SPN, 2001. ISBN 80-7235-026-9. </a:t>
            </a:r>
            <a:br>
              <a:rPr lang="cs-CZ" dirty="0"/>
            </a:br>
            <a:endParaRPr lang="cs-CZ" dirty="0"/>
          </a:p>
          <a:p>
            <a:r>
              <a:rPr lang="cs-CZ" dirty="0"/>
              <a:t>VOLHEJNOVÁ, Veronika. Čeští spisovatelé. 3. vyd. Praha: Fragment, 2011. Odkaz. ISBN 978-80-253-1273-5.</a:t>
            </a:r>
            <a:br>
              <a:rPr lang="cs-CZ" dirty="0"/>
            </a:br>
            <a:endParaRPr lang="cs-CZ" dirty="0"/>
          </a:p>
          <a:p>
            <a:r>
              <a:rPr lang="cs-CZ" dirty="0"/>
              <a:t>SOCHROVÁ, Marie. Literatura v kostce. 2. vyd. Praha: Fragment, 1996. ISBN 80-7200-052-7. </a:t>
            </a:r>
            <a:br>
              <a:rPr lang="cs-CZ" dirty="0"/>
            </a:br>
            <a:endParaRPr lang="cs-CZ" dirty="0"/>
          </a:p>
          <a:p>
            <a:r>
              <a:rPr lang="cs-CZ" dirty="0"/>
              <a:t>LNĚNIČKOVÁ, Jitka. České země v době obrození. 1. vyd. Praha: Albatros, 1995. ISBN 80-00-00375-9.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5666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936104"/>
          </a:xfrm>
        </p:spPr>
        <p:txBody>
          <a:bodyPr>
            <a:normAutofit/>
          </a:bodyPr>
          <a:lstStyle/>
          <a:p>
            <a:r>
              <a:rPr lang="cs-CZ" sz="6000" dirty="0" smtClean="0"/>
              <a:t>Zdroje obrázků: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568952" cy="5616624"/>
          </a:xfrm>
        </p:spPr>
        <p:txBody>
          <a:bodyPr>
            <a:normAutofit lnSpcReduction="10000"/>
          </a:bodyPr>
          <a:lstStyle/>
          <a:p>
            <a:r>
              <a:rPr lang="cs-CZ" sz="1400" dirty="0"/>
              <a:t>http://www.google.cz/imgres?q=Karel+Hynek+M%C3%A1cha&amp;hl=cs&amp;sa=X&amp;biw=1366&amp;bih=667&amp;tbm=isch&amp;prmd=imvnsb&amp;tbnid=LFa5_eXO21iqPM:&amp;imgrefurl=http://cs.wikipedia.org/wiki/Karel_Hynek_M%25C3%25A1cha&amp;docid=azM-A1QdAVcBeM&amp;imgurl=http://upload.wikimedia.org/wikipedia/commons/thumb/e/e5/Jan_Vil%2525C3%2525ADmek_-_Karel_Hynek_M%2525C3%2525A1cha.jpg/220px-Jan_Vil%2525C3%2525ADmek_-_</a:t>
            </a:r>
            <a:r>
              <a:rPr lang="cs-CZ" sz="1400" dirty="0" smtClean="0"/>
              <a:t>Karel_Hynek_M%2525C3%2525A1cha.jpg&amp;w=220&amp;h=317&amp;ei=NoRRUMHXOIbWtAaz9IBg&amp;zoom=1&amp;iact=rc&amp;dur=1&amp;sig=102017272120240730438&amp;page=1&amp;tbnh=141&amp;tbnw=113&amp;start=0&amp;ndsp=24&amp;ved=1t:429,r:0,s:0,i:87&amp;tx=67&amp;ty=88</a:t>
            </a:r>
          </a:p>
          <a:p>
            <a:pPr marL="0" indent="0" algn="ctr">
              <a:buNone/>
            </a:pPr>
            <a:r>
              <a:rPr lang="cs-CZ" sz="1400" dirty="0" smtClean="0"/>
              <a:t>(Obrázek č. 1 – 27. 3. 2012)</a:t>
            </a:r>
          </a:p>
          <a:p>
            <a:pPr marL="0" indent="0" algn="ctr">
              <a:buNone/>
            </a:pPr>
            <a:endParaRPr lang="cs-CZ" sz="1400" dirty="0"/>
          </a:p>
          <a:p>
            <a:r>
              <a:rPr lang="cs-CZ" sz="1400" dirty="0"/>
              <a:t>http://www.google.cz/imgres?q=Karel+Hynek+M%C3%A1cha&amp;start=132&amp;hl=cs&amp;sa=X&amp;biw=1366&amp;bih=667&amp;addh=36&amp;tbm=isch&amp;prmd=imvnsb&amp;tbnid=XH8ri_4o8r96YM:&amp;imgrefurl=http://www.myczechrepublic.com/czech_culture/czech_holidays/may.html&amp;docid=fNDNOC-uetLllM&amp;imgurl=http://</a:t>
            </a:r>
            <a:r>
              <a:rPr lang="cs-CZ" sz="1400" dirty="0" smtClean="0"/>
              <a:t>www.myczechrepublic.com/images/photos/jeffshanberg/macha.jpg&amp;w=220&amp;h=320&amp;ei=l7lTUOnVJ5H6sgaG34HoDg&amp;zoom=1&amp;iact=hc&amp;vpx=1054&amp;vpy=94&amp;dur=3301&amp;hovh=256&amp;hovw=176&amp;tx=76&amp;ty=163&amp;sig=102017272120240730438&amp;page=6&amp;tbnh=168&amp;tbnw=116&amp;ndsp=25&amp;ved=1t:429,r:17,s:132,i:225</a:t>
            </a:r>
          </a:p>
          <a:p>
            <a:pPr marL="0" indent="0" algn="ctr">
              <a:buNone/>
            </a:pPr>
            <a:r>
              <a:rPr lang="cs-CZ" sz="1400" dirty="0" smtClean="0"/>
              <a:t>(Obrázek č. 2 – 27. 3. 2012)</a:t>
            </a:r>
          </a:p>
          <a:p>
            <a:pPr marL="0" indent="0" algn="ctr">
              <a:buNone/>
            </a:pPr>
            <a:endParaRPr lang="cs-CZ" sz="1400" dirty="0"/>
          </a:p>
          <a:p>
            <a:r>
              <a:rPr lang="cs-CZ" sz="1400" dirty="0"/>
              <a:t>http://www.google.cz/imgres?q=Karel+Hynek+M%C3%A1cha&amp;hl=cs&amp;sa=X&amp;biw=1366&amp;bih=667&amp;tbm=isch&amp;prmd=imvnsb&amp;tbnid=5moQ5i12AlDYqM:&amp;imgrefurl=http://www.machovo-jezero-koupani.cz/karel-hynek-macha.php&amp;docid=lKMsISKz0iRJFM&amp;imgurl=http://www.machovo-jezero-koupani.cz/images/content/karel-hynek-macha-02.jpg&amp;w=450&amp;h=343&amp;ei=_</a:t>
            </a:r>
            <a:r>
              <a:rPr lang="cs-CZ" sz="1400" dirty="0" smtClean="0"/>
              <a:t>7pTUL6gBI3DtAaX4YHQBA&amp;zoom=1&amp;iact=hc&amp;vpx=1068&amp;vpy=373&amp;dur=179&amp;hovh=196&amp;hovw=257&amp;tx=43&amp;ty=153&amp;sig=102017272120240730438&amp;page=1&amp;tbnh=127&amp;tbnw=164&amp;start=0&amp;ndsp=24&amp;ved=1t:429,r:23,s:0,i:158</a:t>
            </a:r>
          </a:p>
          <a:p>
            <a:pPr marL="0" indent="0" algn="ctr">
              <a:buNone/>
            </a:pPr>
            <a:r>
              <a:rPr lang="cs-CZ" sz="1400" dirty="0" smtClean="0"/>
              <a:t>(Obrázek č. 3 – 27.3. 2012)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65897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/>
          <a:lstStyle/>
          <a:p>
            <a:r>
              <a:rPr lang="cs-CZ" sz="6000" dirty="0">
                <a:ln w="500">
                  <a:solidFill>
                    <a:srgbClr val="FFF9E5">
                      <a:shade val="20000"/>
                      <a:satMod val="350000"/>
                    </a:srgbClr>
                  </a:solidFill>
                </a:ln>
                <a:solidFill>
                  <a:srgbClr val="FFF9E5">
                    <a:tint val="100000"/>
                    <a:satMod val="250000"/>
                  </a:srgbClr>
                </a:solidFill>
                <a:effectLst>
                  <a:outerShdw blurRad="30000" dist="30000" dir="2700000" algn="tl" rotWithShape="0">
                    <a:srgbClr val="30356E">
                      <a:shade val="45000"/>
                      <a:satMod val="150000"/>
                      <a:alpha val="90000"/>
                    </a:srgbClr>
                  </a:outerShdw>
                </a:effectLst>
              </a:rPr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96752"/>
            <a:ext cx="8856984" cy="5256584"/>
          </a:xfrm>
        </p:spPr>
        <p:txBody>
          <a:bodyPr>
            <a:normAutofit/>
          </a:bodyPr>
          <a:lstStyle/>
          <a:p>
            <a:r>
              <a:rPr lang="cs-CZ" sz="1400" dirty="0"/>
              <a:t>http://www.google.cz/imgres?q=Karel+Hynek+M%C3%A1cha&amp;start=107&amp;hl=cs&amp;sa=X&amp;biw=1366&amp;bih=667&amp;addh=36&amp;tbm=isch&amp;prmd=imvnsb&amp;tbnid=K6lUDo5TZVSVoM:&amp;imgrefurl=http://www.nibiru-publishers.com/index.php%3Faction%3DListing%26S%3DKnihy%26lang%3D%25C8esky&amp;docid=U51ktFuJUks_6M&amp;imgurl=http://</a:t>
            </a:r>
            <a:r>
              <a:rPr lang="cs-CZ" sz="1400" dirty="0" smtClean="0"/>
              <a:t>www.nibiru-publishers.com/Products/106&amp;w=411&amp;h=643&amp;ei=ALxTUJ3PEM7EswaS44HoDA&amp;zoom=1&amp;iact=hc&amp;vpx=586&amp;vpy=275&amp;dur=947&amp;hovh=281&amp;hovw=179&amp;tx=93&amp;ty=172&amp;sig=102017272120240730438&amp;page=5&amp;tbnh=143&amp;tbnw=104&amp;ndsp=25&amp;ved=1t:429,r:8,s:107,i:117</a:t>
            </a:r>
          </a:p>
          <a:p>
            <a:pPr marL="0" indent="0" algn="ctr">
              <a:buNone/>
            </a:pPr>
            <a:r>
              <a:rPr lang="cs-CZ" sz="1400" dirty="0" smtClean="0"/>
              <a:t>(Obrázek č. </a:t>
            </a:r>
            <a:r>
              <a:rPr lang="cs-CZ" sz="1400" dirty="0" smtClean="0"/>
              <a:t>4 – 27. 3. 2012)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47129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840</TotalTime>
  <Words>521</Words>
  <Application>Microsoft Office PowerPoint</Application>
  <PresentationFormat>Předvádění na obrazovce (4:3)</PresentationFormat>
  <Paragraphs>74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Deluxe</vt:lpstr>
      <vt:lpstr>Karel Hynek Mácha</vt:lpstr>
      <vt:lpstr>Karel Hynek Mácha</vt:lpstr>
      <vt:lpstr>Metodika:</vt:lpstr>
      <vt:lpstr>Karel Hynek Mácha</vt:lpstr>
      <vt:lpstr>Prezentace aplikace PowerPoint</vt:lpstr>
      <vt:lpstr>Životopis:</vt:lpstr>
      <vt:lpstr>Životopis - studium:</vt:lpstr>
      <vt:lpstr>Prezentace aplikace PowerPoint</vt:lpstr>
      <vt:lpstr>Životopis:</vt:lpstr>
      <vt:lpstr>Zajímavosti ze života:</vt:lpstr>
      <vt:lpstr>Prezentace aplikace PowerPoint</vt:lpstr>
      <vt:lpstr>Dílo:</vt:lpstr>
      <vt:lpstr>Prezentace aplikace PowerPoint</vt:lpstr>
      <vt:lpstr>Opakování:</vt:lpstr>
      <vt:lpstr>Řešení:</vt:lpstr>
      <vt:lpstr>Zdroje:</vt:lpstr>
      <vt:lpstr>Zdroje obrázků: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Hynek Mácha</dc:title>
  <dc:creator>Machová Alena</dc:creator>
  <cp:lastModifiedBy>Machová Alena</cp:lastModifiedBy>
  <cp:revision>46</cp:revision>
  <dcterms:created xsi:type="dcterms:W3CDTF">2012-09-13T04:37:51Z</dcterms:created>
  <dcterms:modified xsi:type="dcterms:W3CDTF">2012-09-16T23:52:28Z</dcterms:modified>
</cp:coreProperties>
</file>